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7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09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58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92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94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53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5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11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2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17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58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8C18-5626-45C5-9696-3FD8A9BBEFF1}" type="datetimeFigureOut">
              <a:rPr lang="cs-CZ" smtClean="0"/>
              <a:t>11.02.2017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429D4-B5DD-4E1D-9B7D-2189E5DD5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11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\\NT.MDCR.CZ\DATAUSERS$\martin.mares\Desktop\ASPI'&amp;link='191\2016%20Sb.%25239'&amp;ucin-k-dni='30.12.999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\\NT.MDCR.CZ\DATAUSERS$\martin.mares\Desktop\ASPI'&amp;link='191\2016%20Sb.%25238'&amp;ucin-k-dni='30.12.999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\\NT.MDCR.CZ\DATAUSERS$\martin.mares\Desktop\ASPI'&amp;link='191\2016%20Sb.%25239'&amp;ucin-k-dni='30.12.9999" TargetMode="External"/><Relationship Id="rId2" Type="http://schemas.openxmlformats.org/officeDocument/2006/relationships/hyperlink" Target="file:///\\NT.MDCR.CZ\DATAUSERS$\martin.mares\Desktop\ASPI'&amp;link='191\2016%20Sb.%25235'&amp;ucin-k-dni='30.12.999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Nový zákon o ochraně státních </a:t>
            </a:r>
            <a:r>
              <a:rPr lang="cs-CZ" dirty="0" smtClean="0"/>
              <a:t>hranic -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povinnosti jednotlivých pilotů a provozovatelů letišť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800" dirty="0" smtClean="0"/>
              <a:t>Zákon č. 191/2016 Sb., o ochraně státních hranic České republiky a o změně souvisejících zákonů (zákon o ochraně státních hranic)</a:t>
            </a:r>
          </a:p>
          <a:p>
            <a:r>
              <a:rPr lang="cs-CZ" sz="4800" dirty="0" smtClean="0"/>
              <a:t>Účinnosti nabyl ke dni 1. srpna 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16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(3) Provozovatel vnitrostátního letiště se dopustí správního deliktu tím, že </a:t>
            </a:r>
          </a:p>
          <a:p>
            <a:r>
              <a:rPr lang="cs-CZ" dirty="0" smtClean="0"/>
              <a:t>a</a:t>
            </a:r>
            <a:r>
              <a:rPr lang="cs-CZ" dirty="0"/>
              <a:t>) neinformuje Ředitelství služby cizinecké policie o přistání nebo odletu letadla na vnějším letu podle </a:t>
            </a:r>
            <a:r>
              <a:rPr lang="cs-CZ" u="sng" dirty="0">
                <a:hlinkClick r:id="rId2" action="ppaction://hlinkfile"/>
              </a:rPr>
              <a:t>§ 9 odst. 5</a:t>
            </a:r>
            <a:r>
              <a:rPr lang="cs-CZ" dirty="0"/>
              <a:t>, nebo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b) neumožní Ředitelství služby cizinecké policie přístup k záznamům o příletech a odletech letadel podle </a:t>
            </a:r>
            <a:r>
              <a:rPr lang="cs-CZ" u="sng" dirty="0">
                <a:hlinkClick r:id="rId2" action="ppaction://hlinkfile"/>
              </a:rPr>
              <a:t>§ 9 odst. 7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(4) Za správní delikt se uloží pokuta do </a:t>
            </a:r>
            <a:r>
              <a:rPr lang="cs-CZ" dirty="0" smtClean="0"/>
              <a:t>100 </a:t>
            </a:r>
            <a:r>
              <a:rPr lang="cs-CZ" dirty="0"/>
              <a:t>000 Kč, jde-li o správní delikt podle odstavce 2 písm. b) až e) nebo odstavce </a:t>
            </a:r>
            <a:r>
              <a:rPr lang="cs-CZ" dirty="0" smtClean="0"/>
              <a:t>3.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48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úpravy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1) Nový způsob </a:t>
            </a:r>
            <a:r>
              <a:rPr lang="cs-CZ" dirty="0" smtClean="0"/>
              <a:t>zřizování mezinárodního letiště hraničního přechodu</a:t>
            </a:r>
          </a:p>
          <a:p>
            <a:r>
              <a:rPr lang="cs-CZ" dirty="0" smtClean="0"/>
              <a:t>2) Nová úprava dočasného znovuzavedení ochrany vnitřních hranic (specifické instituty opatření obecné povahy vydaného vládou a mimořádného opatření Ministerstva vnitra) včetně mimořádných kompetencí Policie ČR)</a:t>
            </a:r>
          </a:p>
          <a:p>
            <a:r>
              <a:rPr lang="cs-CZ" dirty="0" smtClean="0"/>
              <a:t>3) Povinnosti provozovatele letiště a velitele letadla</a:t>
            </a:r>
          </a:p>
          <a:p>
            <a:r>
              <a:rPr lang="cs-CZ" dirty="0" smtClean="0"/>
              <a:t>4) Výkon státní správy a sankce za správní delikty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24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provozovatele </a:t>
            </a:r>
            <a:r>
              <a:rPr lang="cs-CZ" dirty="0" smtClean="0"/>
              <a:t>letiště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i="1" dirty="0" smtClean="0"/>
              <a:t>Vybrané odstavce z ustanovení § 9</a:t>
            </a:r>
          </a:p>
          <a:p>
            <a:r>
              <a:rPr lang="cs-CZ" sz="3900" dirty="0"/>
              <a:t>(3) Dojde-li ke změně letiště příletu letadla na vnějším letu na území České republiky, je provozovatel letiště skutečného příletu, není-li na něm zřízen inspektorát cizinecké policie, povinen v provozní době letiště bezodkladně informovat Ředitelství služby cizinecké policie o této změně; mimo provozní dobu letiště je povinen tak učinit bezodkladně poté, co se o této skutečnosti dozví. </a:t>
            </a:r>
          </a:p>
          <a:p>
            <a:pPr marL="0" indent="0">
              <a:buNone/>
            </a:pPr>
            <a:endParaRPr lang="cs-CZ" sz="3900" dirty="0"/>
          </a:p>
          <a:p>
            <a:r>
              <a:rPr lang="cs-CZ" sz="3900" dirty="0" smtClean="0"/>
              <a:t>(</a:t>
            </a:r>
            <a:r>
              <a:rPr lang="cs-CZ" sz="3900" dirty="0"/>
              <a:t>4) Provozovatel mezinárodního letiště, na němž není zřízen inspektorát cizinecké policie, je povinen v provozní době letiště bezodkladně informovat Ředitelství služby cizinecké policie o přistání nebo odletu letadla na vnějším letu, který nemohl být oznámen podle odstavců 1 a 2; mimo provozní dobu letiště je povinen tak učinit bezodkladně poté, co se o této skutečnosti dozví.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97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Provozovatel vnitrostátního letiště je povinen v provozní době letiště bezodkladně informovat Ředitelství služby cizinecké policie o přistání nebo odletu letadla na vnějším letu; mimo provozní dobu letiště je povinen tak učinit bezodkladně poté, co se o této skutečnosti dozví.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(6) Provozovatel letiště informuje Ředitelství služby cizinecké policie podle odstavců 3 až 5 na základě údajů sdělených velitelem letadla na vnějším letu nebo údajů a skutečností, které jsou mu jinak známy.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34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Provozovatel mezinárodního letiště, na němž není zřízen inspektorát cizinecké policie, a provozovatel vnitrostátního letiště je povinen na žádost Ředitelství služby cizinecké policie umožnit přístup k záznamům o příletech a odletech letadel.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74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velitele letadla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Velitel letadla na vnějším letu jiném než prováděném provozovatelem obchodní letecké dopravy je v souladu se Schengenským hraničním kodexem povinen předat před odletem Ředitelství služby cizinecké policie letový plán a údaje o cestujících v rozsahu stanoveném v odstavci 2.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(2) Údaji o cestujících se rozumí jméno, popřípadě jména, příjmení, datum narození, státní občanství a číslo cestovního dokladu všech cestujících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AIC – A 5/16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10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– velitel letadla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(4) Velitel letadla se dopustí přestupku tím, že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a) v rozporu s </a:t>
            </a:r>
            <a:r>
              <a:rPr lang="cs-CZ" u="sng" dirty="0">
                <a:hlinkClick r:id="rId2" action="ppaction://hlinkfile"/>
              </a:rPr>
              <a:t>§ 8 odst. 1</a:t>
            </a:r>
            <a:r>
              <a:rPr lang="cs-CZ" dirty="0"/>
              <a:t> nepředá před odletem Ředitelství služby cizinecké policie letový plán nebo údaje o cestujících,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b) v rozporu se Schengenským hraničním kodexem pokračuje v letu z území jiného než členského státu odletem z přistávací plochy na území České republiky, která není součástí mezinárodního letiště, na němž je zřízen hraniční přechod, aniž by obdržel souhlas od Ředitelství služby cizinecké policie a od Celní správy České republiky, pokud muselo letadlo z důvodů vyšší moci, bezprostředního nebezpečí nebo na pokyn správního úřadu přistát na takové přistávací ploše, nebo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79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rozporu se Schengenským hraničním kodexem pokračuje v letu z území jiného než členského státu odletem z přistávací plochy na území České republiky, která není součástí mezinárodního letiště, na němž je zřízen hraniční přechod, aniž by obdržel povolení od Ředitelství služby cizinecké policie a od Celní správy České republiky, pokud přistálo letadlo bez povolení.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(5) Za přestupek podle odstavce 1 lze uložit pokutu do 20 000 Kč a za přestupek podle odstavců 2 až 4 pokutu do 50 000 Kč.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86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provozovatele letiště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(2) Provozovatel mezinárodního letiště, na kterém je zřízen hraniční přechod, se dopustí správního deliktu tím, že </a:t>
            </a:r>
          </a:p>
          <a:p>
            <a:r>
              <a:rPr lang="cs-CZ" dirty="0" smtClean="0"/>
              <a:t>a</a:t>
            </a:r>
            <a:r>
              <a:rPr lang="cs-CZ" dirty="0"/>
              <a:t>) nezajistí splnění podmínek uvedených v </a:t>
            </a:r>
            <a:r>
              <a:rPr lang="cs-CZ" u="sng" dirty="0">
                <a:hlinkClick r:id="rId2" action="ppaction://hlinkfile"/>
              </a:rPr>
              <a:t>§ 5 odst. 1, 2 nebo 3</a:t>
            </a:r>
            <a:r>
              <a:rPr lang="cs-CZ" dirty="0"/>
              <a:t>,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b) neoznámí Ředitelství služby cizinecké policie údaje o plánovaném vnějším letu podle </a:t>
            </a:r>
            <a:r>
              <a:rPr lang="cs-CZ" u="sng" dirty="0">
                <a:hlinkClick r:id="rId3" action="ppaction://hlinkfile"/>
              </a:rPr>
              <a:t>§ 9 odst. 1</a:t>
            </a:r>
            <a:r>
              <a:rPr lang="cs-CZ" dirty="0"/>
              <a:t>, </a:t>
            </a:r>
          </a:p>
          <a:p>
            <a:r>
              <a:rPr lang="cs-CZ" dirty="0" smtClean="0"/>
              <a:t>c</a:t>
            </a:r>
            <a:r>
              <a:rPr lang="cs-CZ" dirty="0"/>
              <a:t>) neinformuje Ředitelství služby cizinecké policie o změně letiště skutečného příletu podle </a:t>
            </a:r>
            <a:r>
              <a:rPr lang="cs-CZ" u="sng" dirty="0">
                <a:hlinkClick r:id="rId3" action="ppaction://hlinkfile"/>
              </a:rPr>
              <a:t>§ 9 odst. 3</a:t>
            </a:r>
            <a:r>
              <a:rPr lang="cs-CZ" dirty="0"/>
              <a:t>, </a:t>
            </a:r>
          </a:p>
          <a:p>
            <a:r>
              <a:rPr lang="cs-CZ" dirty="0" smtClean="0"/>
              <a:t>d</a:t>
            </a:r>
            <a:r>
              <a:rPr lang="cs-CZ" dirty="0"/>
              <a:t>) neinformuje Ředitelství služby cizinecké policie o přistání nebo odletu letadla na vnějším letu podle </a:t>
            </a:r>
            <a:r>
              <a:rPr lang="cs-CZ" u="sng" dirty="0">
                <a:hlinkClick r:id="rId3" action="ppaction://hlinkfile"/>
              </a:rPr>
              <a:t>§ 9 odst. 4</a:t>
            </a:r>
            <a:r>
              <a:rPr lang="cs-CZ" dirty="0"/>
              <a:t>, nebo </a:t>
            </a:r>
          </a:p>
          <a:p>
            <a:r>
              <a:rPr lang="cs-CZ" dirty="0" smtClean="0"/>
              <a:t>e</a:t>
            </a:r>
            <a:r>
              <a:rPr lang="cs-CZ" dirty="0"/>
              <a:t>) neumožní Ředitelství služby cizinecké policie přístup k záznamům o příletech a odletech letadel podle </a:t>
            </a:r>
            <a:r>
              <a:rPr lang="cs-CZ" u="sng" dirty="0">
                <a:hlinkClick r:id="rId3" action="ppaction://hlinkfile"/>
              </a:rPr>
              <a:t>§ 9 odst. 7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9513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748</Words>
  <Application>Microsoft Office PowerPoint</Application>
  <PresentationFormat>Širokoúhlá obrazovka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Nový zákon o ochraně státních hranic - povinnosti jednotlivých pilotů a provozovatelů letišť </vt:lpstr>
      <vt:lpstr>Oblasti úpravy </vt:lpstr>
      <vt:lpstr>Povinnosti provozovatele letiště</vt:lpstr>
      <vt:lpstr>Prezentace aplikace PowerPoint</vt:lpstr>
      <vt:lpstr>Prezentace aplikace PowerPoint</vt:lpstr>
      <vt:lpstr>Povinnosti velitele letadla</vt:lpstr>
      <vt:lpstr>Přestupky – velitel letadla</vt:lpstr>
      <vt:lpstr>Prezentace aplikace PowerPoint</vt:lpstr>
      <vt:lpstr>Správní delikty provozovatele letiště</vt:lpstr>
      <vt:lpstr>Prezentace aplikace PowerPoint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zákon o ochraně státních hranic - povinnosti jednotlivých pilotů a provozovatelů letišť </dc:title>
  <dc:creator>Mareš Martin Mgr.</dc:creator>
  <cp:lastModifiedBy>Mareš Martin Mgr.</cp:lastModifiedBy>
  <cp:revision>6</cp:revision>
  <dcterms:created xsi:type="dcterms:W3CDTF">2017-02-10T06:14:53Z</dcterms:created>
  <dcterms:modified xsi:type="dcterms:W3CDTF">2017-02-11T06:29:52Z</dcterms:modified>
</cp:coreProperties>
</file>