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3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047C8-F38D-4553-8B10-8D3DB3C1AAA1}" type="datetimeFigureOut">
              <a:rPr lang="cs-CZ" smtClean="0"/>
              <a:t>10.02.2017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5B563-438C-49AA-9D30-A842D03FB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57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C055-ED8F-404A-8330-24E1AA96AB57}" type="datetime1">
              <a:rPr lang="cs-CZ" smtClean="0"/>
              <a:t>10.02.2017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A65A-FEE3-4BFB-8BDC-A48A4980869E}" type="datetime1">
              <a:rPr lang="cs-CZ" smtClean="0"/>
              <a:t>10.02.2017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0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BEAF-7F1F-4752-B7D8-6E6C87A6BB8E}" type="datetime1">
              <a:rPr lang="cs-CZ" smtClean="0"/>
              <a:t>10.02.2017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0AD3-7822-4414-8B71-A3FD1052C5F6}" type="datetime1">
              <a:rPr lang="cs-CZ" smtClean="0"/>
              <a:t>10.02.2017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4693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D00-9388-4685-AAB3-8E921534132C}" type="datetime1">
              <a:rPr lang="cs-CZ" smtClean="0"/>
              <a:t>10.02.2017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12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88F-5F5D-4C1F-A03D-AC4B53052544}" type="datetime1">
              <a:rPr lang="cs-CZ" smtClean="0"/>
              <a:t>10.02.2017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55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36F3-153A-419C-91DD-06C8910D0C8C}" type="datetime1">
              <a:rPr lang="cs-CZ" smtClean="0"/>
              <a:t>10.02.2017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63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567-2236-4FC8-85FA-9BA03CF0B273}" type="datetime1">
              <a:rPr lang="cs-CZ" smtClean="0"/>
              <a:t>10.02.2017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0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2805-93EB-4CFF-B285-D099CE5E77E3}" type="datetime1">
              <a:rPr lang="cs-CZ" smtClean="0"/>
              <a:t>10.02.2017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65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5647-6281-446B-B1F0-3AA79E72C959}" type="datetime1">
              <a:rPr lang="cs-CZ" smtClean="0"/>
              <a:t>10.02.2017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21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E7F7-6F2A-4551-BF86-B177623BEBE2}" type="datetime1">
              <a:rPr lang="cs-CZ" smtClean="0"/>
              <a:t>10.02.2017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4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A0AD3-7822-4414-8B71-A3FD1052C5F6}" type="datetime1">
              <a:rPr lang="cs-CZ" smtClean="0"/>
              <a:t>10.02.2017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11. 2. 2017    Seminář ŘLP pro všeobecné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993D-EFFE-4419-B91A-D5312A3607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3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999641"/>
            <a:ext cx="6858000" cy="2100020"/>
          </a:xfrm>
        </p:spPr>
        <p:txBody>
          <a:bodyPr>
            <a:normAutofit fontScale="90000"/>
          </a:bodyPr>
          <a:lstStyle/>
          <a:p>
            <a:r>
              <a:rPr lang="cs-CZ" sz="6700" b="1" dirty="0">
                <a:solidFill>
                  <a:srgbClr val="FFC000"/>
                </a:solidFill>
              </a:rPr>
              <a:t>Přechod na 8,33 </a:t>
            </a:r>
            <a:r>
              <a:rPr lang="cs-CZ" sz="6700" b="1" dirty="0" smtClean="0">
                <a:solidFill>
                  <a:srgbClr val="FFC000"/>
                </a:solidFill>
              </a:rPr>
              <a:t>kHz</a:t>
            </a:r>
            <a:r>
              <a:rPr lang="en-US" sz="5400" b="1" dirty="0" smtClean="0">
                <a:solidFill>
                  <a:srgbClr val="FFC000"/>
                </a:solidFill>
              </a:rPr>
              <a:t/>
            </a:r>
            <a:br>
              <a:rPr lang="en-US" sz="5400" b="1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4400" dirty="0">
                <a:solidFill>
                  <a:srgbClr val="FFC000"/>
                </a:solidFill>
              </a:rPr>
              <a:t>Informace, diskuse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Ing. Jiří Valenta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Ministerstvo dopravy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Odbor civilního letectví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11. 2. 2017    Seminář ŘLP pro všeobecné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Formát osvědčení 8,33 - 1</a:t>
            </a:r>
            <a:endParaRPr lang="cs-CZ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557841"/>
              </p:ext>
            </p:extLst>
          </p:nvPr>
        </p:nvGraphicFramePr>
        <p:xfrm>
          <a:off x="628650" y="1825625"/>
          <a:ext cx="7886700" cy="315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656">
                  <a:extLst>
                    <a:ext uri="{9D8B030D-6E8A-4147-A177-3AD203B41FA5}">
                      <a16:colId xmlns:a16="http://schemas.microsoft.com/office/drawing/2014/main" val="1194169439"/>
                    </a:ext>
                  </a:extLst>
                </a:gridCol>
                <a:gridCol w="3361765">
                  <a:extLst>
                    <a:ext uri="{9D8B030D-6E8A-4147-A177-3AD203B41FA5}">
                      <a16:colId xmlns:a16="http://schemas.microsoft.com/office/drawing/2014/main" val="3371807113"/>
                    </a:ext>
                  </a:extLst>
                </a:gridCol>
                <a:gridCol w="3580279">
                  <a:extLst>
                    <a:ext uri="{9D8B030D-6E8A-4147-A177-3AD203B41FA5}">
                      <a16:colId xmlns:a16="http://schemas.microsoft.com/office/drawing/2014/main" val="847264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3200" noProof="0" dirty="0" smtClean="0">
                          <a:solidFill>
                            <a:schemeClr val="tx1"/>
                          </a:solidFill>
                        </a:rPr>
                        <a:t>Zkoordinovaný rádiový kmitočet</a:t>
                      </a:r>
                      <a:endParaRPr lang="cs-CZ" sz="32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523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 1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Kmitočet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122,20000 MHz</a:t>
                      </a:r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4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 2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Kmitočtový kanál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122,205</a:t>
                      </a:r>
                      <a:endParaRPr lang="cs-CZ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586768"/>
                  </a:ext>
                </a:extLst>
              </a:tr>
              <a:tr h="719455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 3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Druh vysílání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6k00A3E</a:t>
                      </a:r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293226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 4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Šíře kanálu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8,33 kHz</a:t>
                      </a:r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62545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2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000" b="1" dirty="0">
                <a:solidFill>
                  <a:srgbClr val="FFC000"/>
                </a:solidFill>
              </a:rPr>
              <a:t>Formát osvědčení 8,33 - </a:t>
            </a:r>
            <a:r>
              <a:rPr lang="cs-CZ" sz="6000" b="1" dirty="0" smtClean="0">
                <a:solidFill>
                  <a:srgbClr val="FFC000"/>
                </a:solidFill>
              </a:rPr>
              <a:t>2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139575"/>
              </p:ext>
            </p:extLst>
          </p:nvPr>
        </p:nvGraphicFramePr>
        <p:xfrm>
          <a:off x="498764" y="1750054"/>
          <a:ext cx="7919761" cy="325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913">
                  <a:extLst>
                    <a:ext uri="{9D8B030D-6E8A-4147-A177-3AD203B41FA5}">
                      <a16:colId xmlns:a16="http://schemas.microsoft.com/office/drawing/2014/main" val="4250670946"/>
                    </a:ext>
                  </a:extLst>
                </a:gridCol>
                <a:gridCol w="4055749">
                  <a:extLst>
                    <a:ext uri="{9D8B030D-6E8A-4147-A177-3AD203B41FA5}">
                      <a16:colId xmlns:a16="http://schemas.microsoft.com/office/drawing/2014/main" val="3649839571"/>
                    </a:ext>
                  </a:extLst>
                </a:gridCol>
                <a:gridCol w="2796099">
                  <a:extLst>
                    <a:ext uri="{9D8B030D-6E8A-4147-A177-3AD203B41FA5}">
                      <a16:colId xmlns:a16="http://schemas.microsoft.com/office/drawing/2014/main" val="2851255381"/>
                    </a:ext>
                  </a:extLst>
                </a:gridCol>
              </a:tblGrid>
              <a:tr h="65053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3200" noProof="0" dirty="0" smtClean="0">
                          <a:solidFill>
                            <a:schemeClr val="tx1"/>
                          </a:solidFill>
                        </a:rPr>
                        <a:t>Zkoordinovaný rádiový kmitočet</a:t>
                      </a:r>
                      <a:endParaRPr lang="cs-CZ" sz="32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783777"/>
                  </a:ext>
                </a:extLst>
              </a:tr>
              <a:tr h="650539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 1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Kmitočet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122,20833 MHz</a:t>
                      </a:r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756296"/>
                  </a:ext>
                </a:extLst>
              </a:tr>
              <a:tr h="650539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 2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Kmitočtový kanál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122,210</a:t>
                      </a:r>
                      <a:endParaRPr lang="cs-CZ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39566"/>
                  </a:ext>
                </a:extLst>
              </a:tr>
              <a:tr h="650539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 3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Druh vysílání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6k00A3E</a:t>
                      </a:r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978119"/>
                  </a:ext>
                </a:extLst>
              </a:tr>
              <a:tr h="650539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 4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Šíře kanálu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8,33 kHz</a:t>
                      </a:r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5238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11</a:t>
            </a:fld>
            <a:endParaRPr 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517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Co se bude</a:t>
            </a:r>
            <a:r>
              <a:rPr lang="en-US" sz="6000" b="1" dirty="0" smtClean="0">
                <a:solidFill>
                  <a:srgbClr val="FFC000"/>
                </a:solidFill>
              </a:rPr>
              <a:t> </a:t>
            </a:r>
            <a:r>
              <a:rPr lang="cs-CZ" sz="6000" b="1" dirty="0" smtClean="0">
                <a:solidFill>
                  <a:srgbClr val="FFC000"/>
                </a:solidFill>
              </a:rPr>
              <a:t>v letectví užívat</a:t>
            </a:r>
            <a:endParaRPr lang="cs-CZ" sz="54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Zásadně se udává kmitočtový kanál, kolonka A2 v Osvědčení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To platí pro: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	- naladění kmitočtu stanice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	- VFR příručku, AIP – zásadně udat kanál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	- komunikaci, při udávání parametrů pro přeladění – pozor na offsetové kmitočty, tam je kmitočet  v 25 kHz (FIC, SNS)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	- původní kmitočet změněný na 8,33 kHz; musí být udán kanál, jinak naladěn kmitočet v 25 kHz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801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Nejasnosti</a:t>
            </a:r>
            <a:endParaRPr lang="cs-CZ" sz="54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Mám stejný kmitočet, tudíž nemusím nic dělat, nechám 25 kHz.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Chyba </a:t>
            </a:r>
            <a:r>
              <a:rPr lang="cs-CZ" dirty="0" smtClean="0">
                <a:solidFill>
                  <a:schemeClr val="bg1"/>
                </a:solidFill>
              </a:rPr>
              <a:t>musím přejít na šíři kanálu 8,33 kHz, jinak může nastat problém se srozumitelností řeči. Zkrácení oblasti možné komunikace.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Nemůže být užito 25/8,33 pro vysílač/přijímač nebo naopak – vždy musí být 8,33/8,33, nebo 25/25.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Podle rozhodnutí EUROCONTROL v prostorech s 8,33 nelze letět s letadlovou stanicí s 25 kHz, nemusíte být vpuštěni do daného prostoru, nebo můžete být z daného prostoru vykázáni. To je možno aplikovat i na 25 kHz.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918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Rušení ?</a:t>
            </a:r>
            <a:endParaRPr lang="cs-CZ" sz="48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4000" dirty="0" smtClean="0">
                <a:solidFill>
                  <a:schemeClr val="bg1"/>
                </a:solidFill>
              </a:rPr>
              <a:t>Přechod na 8,33 bude horší, bude tam více rušení než dosud. </a:t>
            </a:r>
            <a:r>
              <a:rPr lang="cs-CZ" sz="4000" dirty="0" smtClean="0">
                <a:solidFill>
                  <a:srgbClr val="FF0000"/>
                </a:solidFill>
              </a:rPr>
              <a:t>K přeladění ještě nedošlo a už víme, že bude rušení?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000" dirty="0">
                <a:solidFill>
                  <a:schemeClr val="bg1"/>
                </a:solidFill>
              </a:rPr>
              <a:t> </a:t>
            </a:r>
            <a:r>
              <a:rPr lang="cs-CZ" sz="4000" dirty="0" smtClean="0">
                <a:solidFill>
                  <a:schemeClr val="bg1"/>
                </a:solidFill>
              </a:rPr>
              <a:t>Mohlo by se jednat o kmitočty (s šíří 25 kHz)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122,200 MHz 8 letišť, SLZ 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122,400 MHz 4 letiště, SLZ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122,600 MHz 10 letiště, SLZ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122,800 MHz 8 letiště, SLZ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123,500 MHz 11 letiště, SLZ ……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000" dirty="0">
                <a:solidFill>
                  <a:schemeClr val="bg1"/>
                </a:solidFill>
              </a:rPr>
              <a:t> </a:t>
            </a:r>
            <a:r>
              <a:rPr lang="cs-CZ" sz="4000" dirty="0" smtClean="0">
                <a:solidFill>
                  <a:schemeClr val="bg1"/>
                </a:solidFill>
              </a:rPr>
              <a:t>Přeladění – zásada minimalizace rušení – užity všechny tři kanály v 8,33 a jejich rozložení na území ČR.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000" dirty="0">
                <a:solidFill>
                  <a:schemeClr val="bg1"/>
                </a:solidFill>
              </a:rPr>
              <a:t> </a:t>
            </a:r>
            <a:r>
              <a:rPr lang="cs-CZ" sz="4000" dirty="0" smtClean="0">
                <a:solidFill>
                  <a:schemeClr val="bg1"/>
                </a:solidFill>
              </a:rPr>
              <a:t>Rušení, v případě nedodržení DOC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000" dirty="0" smtClean="0">
                <a:solidFill>
                  <a:schemeClr val="bg1"/>
                </a:solidFill>
              </a:rPr>
              <a:t>Osvědčení stanovuje i DOC viz B6 v tabulkách.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28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DOC (Operační zóna)</a:t>
            </a:r>
            <a:endParaRPr lang="cs-CZ" sz="48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Každá služba má přidělené DOC – Doc 011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 ICAO-EUR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APP 		C 25/100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TWR		C 16/30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A/G		C 10/30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Zóna ATZ  C 5/30 - L 11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Na tyto zóny je vybírán kmitočet a pro tyto zóny má být zajištěna ochrana před rušením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Možné rušení – nedodržení DOC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Po provedení přechodu bude možnost korekcí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543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Další postup</a:t>
            </a:r>
            <a:endParaRPr lang="cs-CZ" sz="48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30. 3. 2017 fyzické přeladění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9. 11. 2017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- únor, březen, duben 2017 mezinárodní koordinace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- červen, červenec 2017 rozeslání osvědčení ???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- do </a:t>
            </a:r>
            <a:r>
              <a:rPr lang="cs-CZ" dirty="0" smtClean="0">
                <a:solidFill>
                  <a:srgbClr val="FF0000"/>
                </a:solidFill>
              </a:rPr>
              <a:t>18. 8. 2017 </a:t>
            </a:r>
            <a:r>
              <a:rPr lang="cs-CZ" dirty="0" smtClean="0">
                <a:solidFill>
                  <a:schemeClr val="bg1"/>
                </a:solidFill>
              </a:rPr>
              <a:t>zaslat podklady na LIS ke změně, netýká se ploch SLZ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- do </a:t>
            </a:r>
            <a:r>
              <a:rPr lang="cs-CZ" dirty="0" smtClean="0">
                <a:solidFill>
                  <a:srgbClr val="FF0000"/>
                </a:solidFill>
              </a:rPr>
              <a:t>1. 10. 2017 </a:t>
            </a:r>
            <a:r>
              <a:rPr lang="cs-CZ" dirty="0" smtClean="0">
                <a:solidFill>
                  <a:schemeClr val="bg1"/>
                </a:solidFill>
              </a:rPr>
              <a:t>požádat ČTÚ o vydání nového IO (není zpoplatněno)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9. 11. 2017 fyzické přeladění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176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Oprava AIC A 8/15</a:t>
            </a:r>
            <a:endParaRPr lang="cs-CZ" sz="48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Chybné údaje čl. 2.3.2 a čl. 3, přeladění podle letišť a kmitočtů.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Týká se letiště Vysoké Mýto platný kanál 130,605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Týká se letiště Znojmo platný kanál 130,590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Pro informaci počet letišť VFR podle AIP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AUT - 44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D – 39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POL – 49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SVK – 33 (SLZ)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CZE – 45/9 a 46/11 celkem 91/20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17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71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Diskuse Aeroweb.cz</a:t>
            </a:r>
            <a:endParaRPr lang="cs-CZ" sz="60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Zpoplatnění změny na ČTÚ</a:t>
            </a:r>
            <a:r>
              <a:rPr lang="cs-CZ" dirty="0" smtClean="0">
                <a:solidFill>
                  <a:schemeClr val="bg1"/>
                </a:solidFill>
              </a:rPr>
              <a:t> – není.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Proč 8,33 pro letiště je kmitočtů dost</a:t>
            </a:r>
            <a:r>
              <a:rPr lang="cs-CZ" dirty="0" smtClean="0">
                <a:solidFill>
                  <a:schemeClr val="bg1"/>
                </a:solidFill>
              </a:rPr>
              <a:t>, společné kmitočty, problém soutěže (LKZB, LKCT, LKMK).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760 kanálů v 25, to pro ČR stačí</a:t>
            </a:r>
            <a:r>
              <a:rPr lang="cs-CZ" dirty="0" smtClean="0">
                <a:solidFill>
                  <a:schemeClr val="bg1"/>
                </a:solidFill>
              </a:rPr>
              <a:t> – ČR je osamělý ostrov v oceánu?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Přechod na 8,33 buzerace</a:t>
            </a:r>
            <a:r>
              <a:rPr lang="cs-CZ" dirty="0" smtClean="0">
                <a:solidFill>
                  <a:schemeClr val="bg1"/>
                </a:solidFill>
              </a:rPr>
              <a:t> – zakonzervování současného stavu – nebezpečí výměn kmitočtů v rámci BP EUROCONTROL.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FM modulace</a:t>
            </a:r>
            <a:r>
              <a:rPr lang="cs-CZ" dirty="0" smtClean="0">
                <a:solidFill>
                  <a:schemeClr val="bg1"/>
                </a:solidFill>
              </a:rPr>
              <a:t> – náchylnější k rušení interferencí odrazem na překážkách.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747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b="1" dirty="0">
                <a:solidFill>
                  <a:srgbClr val="FFC000"/>
                </a:solidFill>
              </a:rPr>
              <a:t>Diskuse Aeroweb.cz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Digitální modulace</a:t>
            </a:r>
            <a:r>
              <a:rPr lang="cs-CZ" dirty="0" smtClean="0">
                <a:solidFill>
                  <a:schemeClr val="bg1"/>
                </a:solidFill>
              </a:rPr>
              <a:t> – požadované minimální C/N, pokud je menší ztráta komunikace viz DVB-T.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Dopplerův efekt</a:t>
            </a:r>
            <a:r>
              <a:rPr lang="cs-CZ" dirty="0" smtClean="0">
                <a:solidFill>
                  <a:schemeClr val="bg1"/>
                </a:solidFill>
              </a:rPr>
              <a:t> – uplatňuje se vždy i při rychlostech kolem 100 km/h – silniční radary.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Proč původně 25 kHz</a:t>
            </a:r>
            <a:r>
              <a:rPr lang="cs-CZ" dirty="0" smtClean="0">
                <a:solidFill>
                  <a:schemeClr val="bg1"/>
                </a:solidFill>
              </a:rPr>
              <a:t>, nestabilita oscilátorů – nedodržení přesného kmitočtu.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Jeden kmitočet několik letišť v rámci efektivního využívání kmitočtového spektra</a:t>
            </a:r>
            <a:r>
              <a:rPr lang="cs-CZ" dirty="0" smtClean="0">
                <a:solidFill>
                  <a:schemeClr val="bg1"/>
                </a:solidFill>
              </a:rPr>
              <a:t> – běžné u všech radiokomunikačních služeb.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19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21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Rekapitulace</a:t>
            </a:r>
            <a:endParaRPr lang="cs-CZ" sz="6000" b="1" dirty="0">
              <a:solidFill>
                <a:srgbClr val="FFC000"/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Nařízení Komise (EU) 1079/2012, 16. 11. 2012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17. 11. 2013 rádia 25/8,33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Do </a:t>
            </a:r>
            <a:r>
              <a:rPr lang="cs-CZ" dirty="0" smtClean="0">
                <a:solidFill>
                  <a:srgbClr val="FF0000"/>
                </a:solidFill>
              </a:rPr>
              <a:t>31. 12. 2017</a:t>
            </a:r>
            <a:r>
              <a:rPr lang="cs-CZ" dirty="0" smtClean="0">
                <a:solidFill>
                  <a:schemeClr val="bg1"/>
                </a:solidFill>
              </a:rPr>
              <a:t> všechny </a:t>
            </a:r>
            <a:r>
              <a:rPr lang="cs-CZ" dirty="0" smtClean="0">
                <a:solidFill>
                  <a:srgbClr val="FF0000"/>
                </a:solidFill>
              </a:rPr>
              <a:t>letadlové stanice v 8,33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Do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31. 12. 2018 přechod všech kmitočtů na 8,33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Výjimky	121,500 MHz 	tísňový kmitočet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		123,100 MHz 	SAR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		121,100 MHz; 123,000 MHz NATO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		Offset - FIC, SNS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		VOLMET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		VDL</a:t>
            </a:r>
            <a:r>
              <a:rPr lang="cs-CZ" dirty="0" smtClean="0">
                <a:solidFill>
                  <a:srgbClr val="FF0000"/>
                </a:solidFill>
              </a:rPr>
              <a:t> 	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b="1" dirty="0">
                <a:solidFill>
                  <a:srgbClr val="FFC000"/>
                </a:solidFill>
              </a:rPr>
              <a:t>Diskuse Aeroweb.cz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Kmitočty v USA stačí v Evropě nikoli</a:t>
            </a:r>
            <a:r>
              <a:rPr lang="cs-CZ" dirty="0" smtClean="0">
                <a:solidFill>
                  <a:schemeClr val="bg1"/>
                </a:solidFill>
              </a:rPr>
              <a:t> – hustota letišť v USA a v Evropě.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Příspěvek z 29. 12. 2016 komunikace s LKNA v 8,33</a:t>
            </a:r>
            <a:r>
              <a:rPr lang="cs-CZ" dirty="0" smtClean="0">
                <a:solidFill>
                  <a:schemeClr val="bg1"/>
                </a:solidFill>
              </a:rPr>
              <a:t> ??? – LKNA přelaďuje až 30. 3. 2017.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Cena kmitočtu podle EUROCONTROL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5 MHz - 2 mil. EUR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25 kHz 200 kmitočtů – kmitočet 10.000 EUR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8,33 kHz 600 kmitočtů – kmitočet 3.333 EUR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Zpoplatnění místo, čas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Návrh EU aukce kmitočtů, platí v G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20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442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Zneužití kmitočtu</a:t>
            </a:r>
            <a:endParaRPr lang="cs-CZ" sz="60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Kmitočet 122,425 MHz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Záznam 7. 8. 2016 v 17 hod. z ČTÚ.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Užití v prostoru Znojmo, Humpolec, Pelhřimov.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Kmitočet APP letiště </a:t>
            </a:r>
            <a:r>
              <a:rPr lang="cs-CZ" dirty="0" err="1" smtClean="0">
                <a:solidFill>
                  <a:schemeClr val="bg1"/>
                </a:solidFill>
              </a:rPr>
              <a:t>Wien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Schwechat</a:t>
            </a:r>
            <a:r>
              <a:rPr lang="cs-CZ" dirty="0" smtClean="0">
                <a:solidFill>
                  <a:schemeClr val="bg1"/>
                </a:solidFill>
              </a:rPr>
              <a:t>, upozornění AUT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Kmitočet 118,700 MHz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Září 2016 stejný charakter, hlášení z ŘLP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Kmitočet APP letiště Ostrava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818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4434"/>
            <a:ext cx="7772400" cy="2456481"/>
          </a:xfrm>
        </p:spPr>
        <p:txBody>
          <a:bodyPr>
            <a:normAutofit fontScale="90000"/>
          </a:bodyPr>
          <a:lstStyle/>
          <a:p>
            <a:r>
              <a:rPr lang="cs-CZ" sz="8000" dirty="0" smtClean="0">
                <a:solidFill>
                  <a:schemeClr val="bg1"/>
                </a:solidFill>
              </a:rPr>
              <a:t>Děkuji za pozornost</a:t>
            </a:r>
            <a:r>
              <a:rPr lang="cs-CZ" sz="6600" dirty="0" smtClean="0">
                <a:solidFill>
                  <a:schemeClr val="bg1"/>
                </a:solidFill>
              </a:rPr>
              <a:t/>
            </a:r>
            <a:br>
              <a:rPr lang="cs-CZ" sz="66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sz="5400" dirty="0" smtClean="0">
                <a:solidFill>
                  <a:schemeClr val="bg1"/>
                </a:solidFill>
              </a:rPr>
              <a:t>Dotazy, připomínky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324386"/>
            <a:ext cx="6858000" cy="2200760"/>
          </a:xfrm>
        </p:spPr>
        <p:txBody>
          <a:bodyPr>
            <a:normAutofit lnSpcReduction="10000"/>
          </a:bodyPr>
          <a:lstStyle/>
          <a:p>
            <a:r>
              <a:rPr lang="cs-CZ" sz="3200" b="1" dirty="0" smtClean="0"/>
              <a:t>Ing. Jiří Valenta</a:t>
            </a:r>
          </a:p>
          <a:p>
            <a:r>
              <a:rPr lang="cs-CZ" sz="3200" b="1" dirty="0" smtClean="0"/>
              <a:t>Ministerstvo dopravy</a:t>
            </a:r>
          </a:p>
          <a:p>
            <a:r>
              <a:rPr lang="cs-CZ" sz="3200" b="1" dirty="0" smtClean="0"/>
              <a:t>225 131 216</a:t>
            </a:r>
          </a:p>
          <a:p>
            <a:r>
              <a:rPr lang="en-US" sz="3200" b="1" noProof="1" smtClean="0"/>
              <a:t>jiri.valenta</a:t>
            </a:r>
            <a:r>
              <a:rPr lang="en-US" sz="3200" b="1" dirty="0" smtClean="0"/>
              <a:t>@mdcr.cz</a:t>
            </a:r>
            <a:endParaRPr lang="cs-CZ" sz="32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22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17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Situace</a:t>
            </a:r>
            <a:r>
              <a:rPr lang="cs-CZ" sz="6600" b="1" dirty="0" smtClean="0">
                <a:solidFill>
                  <a:srgbClr val="FFC000"/>
                </a:solidFill>
              </a:rPr>
              <a:t> v ČR</a:t>
            </a:r>
            <a:endParaRPr lang="cs-CZ" sz="66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Zveřejněno AIC A 8/15, plán přechodu.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Několik kroků (fází).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10. 11. 2016 oblast Praha – LKPR, LKVO, LKKB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30. 3. 2017 IFR letiště LKKV, LKTB, LKMT, LKKU, LKCV, LKNA, LKPD.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30. 3. 2017 letiště VFR a plochy SLZ – Čechy 45 letišť a </a:t>
            </a:r>
            <a:r>
              <a:rPr lang="cs-CZ" dirty="0" smtClean="0">
                <a:solidFill>
                  <a:schemeClr val="bg1"/>
                </a:solidFill>
              </a:rPr>
              <a:t>9 </a:t>
            </a:r>
            <a:r>
              <a:rPr lang="cs-CZ" dirty="0" smtClean="0">
                <a:solidFill>
                  <a:schemeClr val="bg1"/>
                </a:solidFill>
              </a:rPr>
              <a:t>ploch </a:t>
            </a:r>
            <a:r>
              <a:rPr lang="cs-CZ" dirty="0" smtClean="0">
                <a:solidFill>
                  <a:schemeClr val="bg1"/>
                </a:solidFill>
              </a:rPr>
              <a:t>SLZ.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9. 11. 2017 letiště VFR a plochy SLZ, 46 letišť, 11 ploch SLZ, skupinové kmitočty (VFR – ENR 7, AIP – ENR 1.2.5), kmitočty OPC (dopravní rozhlas).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3</a:t>
            </a:fld>
            <a:endParaRPr 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Administrativní postup</a:t>
            </a:r>
            <a:endParaRPr lang="cs-CZ" sz="60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10895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Nutná mezinárodní koordinace – zápis do kmitočtové tabulky COM 2 ICAO – EUR, MIFR ITU.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MD – OCL vystaví Osvědčení o koordinaci a zašle provozovateli letiště, plochy SLZ (výška antény 8  m).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Letiště podle předpisu L 15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cs-CZ" dirty="0" smtClean="0">
                <a:solidFill>
                  <a:schemeClr val="bg1"/>
                </a:solidFill>
              </a:rPr>
              <a:t> požádá LIS o změnu kmitočtu na přidělený kanál, </a:t>
            </a:r>
            <a:r>
              <a:rPr lang="cs-CZ" b="1" dirty="0" smtClean="0">
                <a:solidFill>
                  <a:srgbClr val="FF0000"/>
                </a:solidFill>
              </a:rPr>
              <a:t>vždy.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Letiště, plocha SLZ požádá ČTÚ o vydání nového IO</a:t>
            </a:r>
            <a:r>
              <a:rPr lang="cs-CZ" dirty="0">
                <a:solidFill>
                  <a:schemeClr val="bg1"/>
                </a:solidFill>
              </a:rPr>
              <a:t>, změna není zpoplatněna. 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Ve stanovený den a čas letiště, plocha SLZ přeladí na přidělený kmitočtový kanál.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2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Další související postupy</a:t>
            </a:r>
            <a:endParaRPr lang="cs-CZ" sz="48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Zanesení kmitočtů letišť do mapy ICAO, nové vydání.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Zanesení kmitočtů letišť do mapy LAA, nové vydání.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Vydání Databáze letišť.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Databáze kmitočtů letišť – Armáda ČR.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Uzávěrka dat pro vydání map – prosinec 2016/2017.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Všechny změny a úpravy kmitočtů před zahájením mezinárodní kmitočtové koordinace.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8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Předání podkladů na LIS</a:t>
            </a:r>
            <a:endParaRPr lang="cs-CZ" sz="48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044295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Řeší letecký předpis L 15 Letecká informační služba.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Dodatek Q – Obsah VFR příručky.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V případě kmitočtu je schvalující subjekt MD-OCL.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MD – OCL vydalo Osvědčení.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Pokud se mění jen kmitočet - zaslat podklady přímo na LIS.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Urychlení procesu.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83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Postup přeladění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Termín 30. 3. 2017, 00 UTC – </a:t>
            </a:r>
            <a:r>
              <a:rPr lang="cs-CZ" dirty="0" smtClean="0">
                <a:solidFill>
                  <a:srgbClr val="FF0000"/>
                </a:solidFill>
              </a:rPr>
              <a:t>letní čas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letiště IFR přeladí ve 2.00 hodiny LSEČ, nepřetržitý provoz - nutno s tím počítat – proces ŘLP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letiště VFR, přeladění rovněž ve 2.00 hodiny LSEČ, v případě nepřetržitého provozu jako u IFR, ostatní provoz ukončí dne 29. 3. 2017 na kmitočtu s šíří kanálu 25 kHz,  30. 3. 2017 při zahájení provozu přeladit na kanál 8,33 kHz.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Termín 9. 11. 2017 – nepřetržitý provoz přeladí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9. 11. 2017 v 1.00 hodinu SEČ, ostatní ukončí provoz 8. 11. 2017 na 25 kHz, 9. 11. 2017 při zahájení provozu přeladí na 8,33 kHz.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91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Co ladím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 V rámci 8,33 – termín kmitočtový </a:t>
            </a:r>
            <a:r>
              <a:rPr lang="cs-CZ" dirty="0" smtClean="0">
                <a:solidFill>
                  <a:srgbClr val="FF0000"/>
                </a:solidFill>
              </a:rPr>
              <a:t>kanál </a:t>
            </a:r>
            <a:r>
              <a:rPr lang="cs-CZ" dirty="0" smtClean="0">
                <a:solidFill>
                  <a:schemeClr val="bg1"/>
                </a:solidFill>
              </a:rPr>
              <a:t>– L 10,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sv. V, ladí se a publikuje se kanál.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Osvědčení má oba údaje – kmitočet a kmitočtový kanál – dáno požadavkem ČTÚ, které musí do příslušných databází  (ČTÚ, ITU) a na IO zapsat kmitočet.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Pro ladění; informacích o ladění se užívá kanál, jednodušší pro zápisy a korespondenci.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Pro kmitočet v 25 kHz 6 čísel, formát </a:t>
            </a:r>
            <a:r>
              <a:rPr lang="cs-CZ" dirty="0" err="1" smtClean="0">
                <a:solidFill>
                  <a:schemeClr val="bg1"/>
                </a:solidFill>
              </a:rPr>
              <a:t>YYY,xxx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pro kmitočet v 8,33 kHz 8 čísel, formát </a:t>
            </a:r>
            <a:r>
              <a:rPr lang="cs-CZ" dirty="0" err="1" smtClean="0">
                <a:solidFill>
                  <a:schemeClr val="bg1"/>
                </a:solidFill>
              </a:rPr>
              <a:t>YYY,xxxxx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pro kanál 6 čísel ve formátu </a:t>
            </a:r>
            <a:r>
              <a:rPr lang="cs-CZ" dirty="0" err="1" smtClean="0">
                <a:solidFill>
                  <a:schemeClr val="bg1"/>
                </a:solidFill>
              </a:rPr>
              <a:t>YYY,xxx</a:t>
            </a:r>
            <a:r>
              <a:rPr lang="cs-CZ" dirty="0" smtClean="0">
                <a:solidFill>
                  <a:schemeClr val="bg1"/>
                </a:solidFill>
              </a:rPr>
              <a:t>. 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425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FFC000"/>
                </a:solidFill>
              </a:rPr>
              <a:t>Formát osvědčení 25 kHz</a:t>
            </a:r>
            <a:endParaRPr lang="cs-CZ" sz="48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187659"/>
              </p:ext>
            </p:extLst>
          </p:nvPr>
        </p:nvGraphicFramePr>
        <p:xfrm>
          <a:off x="628650" y="1825625"/>
          <a:ext cx="78867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103">
                  <a:extLst>
                    <a:ext uri="{9D8B030D-6E8A-4147-A177-3AD203B41FA5}">
                      <a16:colId xmlns:a16="http://schemas.microsoft.com/office/drawing/2014/main" val="1509601978"/>
                    </a:ext>
                  </a:extLst>
                </a:gridCol>
                <a:gridCol w="3778623">
                  <a:extLst>
                    <a:ext uri="{9D8B030D-6E8A-4147-A177-3AD203B41FA5}">
                      <a16:colId xmlns:a16="http://schemas.microsoft.com/office/drawing/2014/main" val="824719072"/>
                    </a:ext>
                  </a:extLst>
                </a:gridCol>
                <a:gridCol w="3149974">
                  <a:extLst>
                    <a:ext uri="{9D8B030D-6E8A-4147-A177-3AD203B41FA5}">
                      <a16:colId xmlns:a16="http://schemas.microsoft.com/office/drawing/2014/main" val="3522562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Zkoordinovaný rádiový kmitočet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53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A 1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Kmitočet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122,200 MHz</a:t>
                      </a:r>
                      <a:endParaRPr lang="cs-CZ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43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A 2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Kmitočtový kanál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err="1" smtClean="0"/>
                        <a:t>nil</a:t>
                      </a:r>
                      <a:endParaRPr lang="cs-CZ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953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A 3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Druh vysílání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16k0A3E</a:t>
                      </a:r>
                      <a:endParaRPr lang="cs-CZ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559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A 4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Šíře kanálu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25 kHz</a:t>
                      </a:r>
                      <a:endParaRPr lang="cs-CZ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523224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993D-EFFE-4419-B91A-D5312A36076B}" type="slidenum">
              <a:rPr lang="cs-CZ" smtClean="0"/>
              <a:t>9</a:t>
            </a:fld>
            <a:endParaRPr 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61014" cy="365125"/>
          </a:xfrm>
        </p:spPr>
        <p:txBody>
          <a:bodyPr/>
          <a:lstStyle/>
          <a:p>
            <a:r>
              <a:rPr lang="cs-CZ" dirty="0" smtClean="0"/>
              <a:t>11. 2. 2017    Seminář ŘLP pro všeobecné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8709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</TotalTime>
  <Words>1090</Words>
  <Application>Microsoft Office PowerPoint</Application>
  <PresentationFormat>Předvádění na obrazovce (4:3)</PresentationFormat>
  <Paragraphs>186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Motiv Office</vt:lpstr>
      <vt:lpstr>Přechod na 8,33 kHz  Informace, diskuse</vt:lpstr>
      <vt:lpstr>Rekapitulace</vt:lpstr>
      <vt:lpstr>Situace v ČR</vt:lpstr>
      <vt:lpstr>Administrativní postup</vt:lpstr>
      <vt:lpstr>Další související postupy</vt:lpstr>
      <vt:lpstr>Předání podkladů na LIS</vt:lpstr>
      <vt:lpstr>Postup přeladění</vt:lpstr>
      <vt:lpstr>Co ladím</vt:lpstr>
      <vt:lpstr>Formát osvědčení 25 kHz</vt:lpstr>
      <vt:lpstr>Formát osvědčení 8,33 - 1</vt:lpstr>
      <vt:lpstr>Formát osvědčení 8,33 - 2</vt:lpstr>
      <vt:lpstr>Co se bude v letectví užívat</vt:lpstr>
      <vt:lpstr>Nejasnosti</vt:lpstr>
      <vt:lpstr>Rušení ?</vt:lpstr>
      <vt:lpstr>DOC (Operační zóna)</vt:lpstr>
      <vt:lpstr>Další postup</vt:lpstr>
      <vt:lpstr>Oprava AIC A 8/15</vt:lpstr>
      <vt:lpstr>Diskuse Aeroweb.cz</vt:lpstr>
      <vt:lpstr>Diskuse Aeroweb.cz</vt:lpstr>
      <vt:lpstr>Diskuse Aeroweb.cz</vt:lpstr>
      <vt:lpstr>Zneužití kmitočtu</vt:lpstr>
      <vt:lpstr>Děkuji za pozornost  Dotazy, připomínky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Přechod na 8,33 kHz Informace, diskuse</dc:title>
  <dc:creator>Valenta Jiří Ing.</dc:creator>
  <cp:lastModifiedBy>Valenta Jiří Ing.</cp:lastModifiedBy>
  <cp:revision>48</cp:revision>
  <dcterms:created xsi:type="dcterms:W3CDTF">2017-01-27T14:47:14Z</dcterms:created>
  <dcterms:modified xsi:type="dcterms:W3CDTF">2017-02-10T12:13:09Z</dcterms:modified>
</cp:coreProperties>
</file>