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438" r:id="rId3"/>
    <p:sldId id="439" r:id="rId4"/>
    <p:sldId id="442" r:id="rId5"/>
    <p:sldId id="440" r:id="rId6"/>
    <p:sldId id="441" r:id="rId7"/>
    <p:sldId id="452" r:id="rId8"/>
    <p:sldId id="443" r:id="rId9"/>
    <p:sldId id="453" r:id="rId10"/>
    <p:sldId id="444" r:id="rId11"/>
    <p:sldId id="445" r:id="rId12"/>
    <p:sldId id="454" r:id="rId13"/>
    <p:sldId id="446" r:id="rId14"/>
    <p:sldId id="455" r:id="rId15"/>
    <p:sldId id="447" r:id="rId16"/>
    <p:sldId id="448" r:id="rId17"/>
    <p:sldId id="449" r:id="rId18"/>
    <p:sldId id="451" r:id="rId19"/>
    <p:sldId id="456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rybnick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8080"/>
    <a:srgbClr val="333399"/>
    <a:srgbClr val="FF3300"/>
    <a:srgbClr val="006666"/>
    <a:srgbClr val="FF00FF"/>
    <a:srgbClr val="660033"/>
    <a:srgbClr val="6600CC"/>
    <a:srgbClr val="00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2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33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37" y="0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08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Technical </a:t>
            </a:r>
            <a:r>
              <a:rPr lang="cs-CZ" dirty="0" err="1"/>
              <a:t>Division</a:t>
            </a:r>
            <a:r>
              <a:rPr lang="cs-CZ" dirty="0"/>
              <a:t>,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Manager</a:t>
            </a:r>
            <a:endParaRPr lang="cs-CZ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37" y="9428008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C13E19-E7AC-43AA-B09F-2D4CA6E7B3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002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37" y="0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008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Technical </a:t>
            </a:r>
            <a:r>
              <a:rPr lang="cs-CZ" dirty="0" err="1"/>
              <a:t>Division</a:t>
            </a:r>
            <a:r>
              <a:rPr lang="cs-CZ" dirty="0"/>
              <a:t>,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Manager</a:t>
            </a:r>
            <a:endParaRPr lang="cs-CZ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37" y="9428008"/>
            <a:ext cx="2945659" cy="496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CC3C07-AC1C-4EFE-8C8A-CC377AF6C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39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8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5D5C-3477-44D2-A292-AB12D12493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72225" y="6308725"/>
            <a:ext cx="1439863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C1D13-2A99-4858-9D4D-FBCF499C5EA7}" type="datetime1">
              <a:rPr lang="cs-CZ" smtClean="0"/>
              <a:t>11.2.2017</a:t>
            </a:fld>
            <a:r>
              <a:rPr lang="cs-CZ" smtClean="0"/>
              <a:t>                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xfrm>
            <a:off x="6372225" y="6308725"/>
            <a:ext cx="1439863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013" y="6308725"/>
            <a:ext cx="765175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873C-2178-474A-985A-6FABAAC8DF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9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484313"/>
            <a:ext cx="395605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35538" y="1484313"/>
            <a:ext cx="3957637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E1C8-EB76-43FB-AFD1-793AA4860E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11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3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D8E9-944E-4B97-93FC-F35ED377FC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 smtClean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7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5355D-B815-4E77-9AAF-82B82A2DC8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</a:p>
        </p:txBody>
      </p:sp>
      <p:pic>
        <p:nvPicPr>
          <p:cNvPr id="9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58AF-7EFD-459F-9201-11518A543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 smtClean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9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57C8-6910-40D3-A8CC-9E02ED2668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 smtClean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8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C1DB9-ABFB-4F1B-8DDE-9A199E2842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 smtClean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8" name="Picture 11" descr="logo_napis_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2016125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5897562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A2D9-B717-462E-BB7C-864FD9E686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484313"/>
            <a:ext cx="8066087" cy="464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72225" y="6308725"/>
            <a:ext cx="1439863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92BFD-7501-4570-A50F-8B12E5885754}" type="datetime1">
              <a:rPr lang="cs-CZ" smtClean="0"/>
              <a:t>11.2.2017</a:t>
            </a:fld>
            <a:r>
              <a:rPr lang="cs-CZ" smtClean="0"/>
              <a:t>                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372225" y="6308725"/>
            <a:ext cx="1439863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1013" y="6308725"/>
            <a:ext cx="765175" cy="290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B53A0-AC57-48D3-BC12-CF6E3C57BD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0BFD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gradFill rotWithShape="1">
            <a:gsLst>
              <a:gs pos="0">
                <a:srgbClr val="A0BFD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74638"/>
            <a:ext cx="8066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Klepnutím</a:t>
            </a:r>
            <a:r>
              <a:rPr lang="en-GB" dirty="0" smtClean="0"/>
              <a:t> </a:t>
            </a:r>
            <a:r>
              <a:rPr lang="en-GB" dirty="0" err="1" smtClean="0"/>
              <a:t>lze</a:t>
            </a:r>
            <a:r>
              <a:rPr lang="en-GB" dirty="0" smtClean="0"/>
              <a:t> </a:t>
            </a:r>
            <a:r>
              <a:rPr lang="en-GB" dirty="0" err="1" smtClean="0"/>
              <a:t>upravit</a:t>
            </a:r>
            <a:r>
              <a:rPr lang="en-GB" dirty="0" smtClean="0"/>
              <a:t> </a:t>
            </a:r>
            <a:r>
              <a:rPr lang="en-GB" dirty="0" err="1" smtClean="0"/>
              <a:t>styl</a:t>
            </a:r>
            <a:r>
              <a:rPr lang="en-GB" dirty="0" smtClean="0"/>
              <a:t> </a:t>
            </a:r>
            <a:r>
              <a:rPr lang="en-GB" dirty="0" err="1" smtClean="0"/>
              <a:t>předlohy</a:t>
            </a:r>
            <a:r>
              <a:rPr lang="en-GB" dirty="0" smtClean="0"/>
              <a:t> </a:t>
            </a:r>
            <a:r>
              <a:rPr lang="en-GB" dirty="0" err="1" smtClean="0"/>
              <a:t>nadpisů</a:t>
            </a:r>
            <a:r>
              <a:rPr lang="en-GB" dirty="0" smtClean="0"/>
              <a:t>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484313"/>
            <a:ext cx="8066087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308725"/>
            <a:ext cx="1439863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7BF6886B-1235-42E7-B691-033F42373EDA}" type="datetime1">
              <a:rPr lang="cs-CZ" smtClean="0"/>
              <a:t>11.2.2017</a:t>
            </a:fld>
            <a:r>
              <a:rPr lang="cs-CZ" smtClean="0"/>
              <a:t>                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308725"/>
            <a:ext cx="14398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66"/>
                </a:solidFill>
                <a:latin typeface="+mn-lt"/>
              </a:defRPr>
            </a:lvl1pPr>
          </a:lstStyle>
          <a:p>
            <a:pPr>
              <a:defRPr/>
            </a:pPr>
            <a:fld id="{F3AB5BE4-753F-4836-8F4C-D55D07ED94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971550" y="6237288"/>
            <a:ext cx="79216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971550" y="6308725"/>
            <a:ext cx="525621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b="1" dirty="0" smtClean="0">
                <a:solidFill>
                  <a:srgbClr val="0066CC"/>
                </a:solidFill>
                <a:latin typeface="Arial" charset="0"/>
              </a:rPr>
              <a:t>Jeneč 2017</a:t>
            </a:r>
            <a:endParaRPr lang="en-GB" sz="1200" b="1" dirty="0">
              <a:solidFill>
                <a:srgbClr val="0066CC"/>
              </a:solidFill>
              <a:latin typeface="Arial" charset="0"/>
            </a:endParaRPr>
          </a:p>
        </p:txBody>
      </p:sp>
      <p:pic>
        <p:nvPicPr>
          <p:cNvPr id="1035" name="Picture 11" descr="logo_napis_e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030913"/>
            <a:ext cx="827088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odpora/CAA-ST-115-n-16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oukupova@caa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zarybnicky@caa.cz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b="1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Verdan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4000" b="1" dirty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cs-CZ" sz="4000" b="1" dirty="0" smtClean="0">
                <a:solidFill>
                  <a:srgbClr val="000066"/>
                </a:solidFill>
                <a:latin typeface="+mj-lt"/>
              </a:rPr>
              <a:t>STANDARDNÍ ZMĚNY</a:t>
            </a:r>
          </a:p>
          <a:p>
            <a:pPr algn="ctr"/>
            <a:r>
              <a:rPr lang="cs-CZ" sz="3600" dirty="0" smtClean="0">
                <a:solidFill>
                  <a:srgbClr val="000066"/>
                </a:solidFill>
                <a:latin typeface="+mj-lt"/>
              </a:rPr>
              <a:t>(CS-STAN / N-STAN)</a:t>
            </a:r>
          </a:p>
          <a:p>
            <a:pPr algn="ctr"/>
            <a:endParaRPr lang="cs-CZ" b="1" dirty="0" smtClean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cs-CZ" b="1" dirty="0" smtClean="0">
                <a:solidFill>
                  <a:srgbClr val="000066"/>
                </a:solidFill>
                <a:latin typeface="+mj-lt"/>
              </a:rPr>
              <a:t>Úřad pro civilní letectví</a:t>
            </a:r>
          </a:p>
          <a:p>
            <a:pPr algn="ctr"/>
            <a:endParaRPr lang="cs-CZ" b="1" dirty="0" smtClean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cs-CZ" b="1" dirty="0" smtClean="0">
                <a:solidFill>
                  <a:srgbClr val="000066"/>
                </a:solidFill>
                <a:latin typeface="+mj-lt"/>
              </a:rPr>
              <a:t>ST/OCV</a:t>
            </a:r>
            <a:endParaRPr lang="cs-CZ" b="1" dirty="0">
              <a:solidFill>
                <a:srgbClr val="000066"/>
              </a:solidFill>
              <a:latin typeface="+mj-lt"/>
            </a:endParaRPr>
          </a:p>
          <a:p>
            <a:pPr algn="ctr"/>
            <a:endParaRPr lang="cs-CZ" b="1" dirty="0" smtClean="0">
              <a:solidFill>
                <a:srgbClr val="000066"/>
              </a:solidFill>
              <a:latin typeface="+mj-lt"/>
            </a:endParaRPr>
          </a:p>
          <a:p>
            <a:pPr algn="ctr"/>
            <a:r>
              <a:rPr lang="cs-CZ" b="1" dirty="0" smtClean="0">
                <a:solidFill>
                  <a:srgbClr val="000066"/>
                </a:solidFill>
                <a:latin typeface="+mj-lt"/>
              </a:rPr>
              <a:t>Ing. Jana Soukupová</a:t>
            </a:r>
            <a:endParaRPr lang="cs-CZ" b="1" dirty="0">
              <a:solidFill>
                <a:srgbClr val="000066"/>
              </a:solidFill>
              <a:latin typeface="+mj-lt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10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CS-STAN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systémy – komunikace: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CS-SC001a – Zástavba VKV vybavení pro hlasovou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CS-SC002a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základního přehledového vybavení módu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CS-SC003a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panelů voliče a zesilovačů zvukového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signálu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CS-SC004a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antén</a:t>
            </a:r>
          </a:p>
          <a:p>
            <a:pPr marL="0" lvl="0" indent="0"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systémy – elektrické: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CS-SC031a – Výměna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konvenčních protisrážkových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světel, polohových světel a přistávacích &amp; pojížděcích světel za světla typu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</a:t>
            </a:r>
          </a:p>
          <a:p>
            <a:pPr marL="0" lvl="0" indent="0">
              <a:buNone/>
            </a:pPr>
            <a:endParaRPr lang="cs-CZ" sz="1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systémy – avionika/NAV/přístroje: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CS-SC051a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vybavení „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FLARM“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CS-SC052a</a:t>
            </a:r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systémů pohyblivé mapy ke zvýšení situačního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povědomí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CS-SC053a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Zástavba vybavení pro příjem signálu polohového radionávěstidla (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Marker)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CS-SC054a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Výměna vybavení měřiče vzdálenosti (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DME)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CS-SC055a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Výměna vybavení ADF </a:t>
            </a: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CS-SC056a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Výměna vybavení VOR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Červené označení = nemá </a:t>
            </a:r>
            <a:r>
              <a:rPr lang="cs-CZ" sz="1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přímou obdobu v N-STAN</a:t>
            </a: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11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CS-STAN – </a:t>
            </a:r>
            <a:r>
              <a:rPr lang="cs-CZ" sz="2000" i="1" dirty="0" smtClean="0"/>
              <a:t>pokr. 1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pilotní prostor: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CS-SC101a 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vybavení polohového majáku nehody (ELT)</a:t>
            </a:r>
          </a:p>
          <a:p>
            <a:pPr marL="0" lvl="0" indent="0"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vybavení pro přežití: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CS-SC151a</a:t>
            </a:r>
            <a:r>
              <a:rPr lang="cs-CZ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opěrek hlavy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CS-SC152a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Výměny čalounění sedadla včetně použití alternativních pěnových materiálů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CS-SC153a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bezpečnostních pásů – zádržných systémů trupu</a:t>
            </a:r>
          </a:p>
          <a:p>
            <a:pPr marL="0" indent="0"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pohonná jednotka: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CS-SC201a 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přístrojů pohonné jednotky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CS-SC202a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Použití leteckého benzínu (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vgas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UL 91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CS-SC203a</a:t>
            </a:r>
            <a:r>
              <a:rPr lang="cs-CZ" sz="1400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Použití leteckého benzínu (</a:t>
            </a:r>
            <a:r>
              <a:rPr lang="cs-CZ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Avgas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cs-CZ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jelmco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91/96 UL a 91/98 UL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b="1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CS-SC204a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předehřívače motoru s vnějším napájením</a:t>
            </a:r>
          </a:p>
          <a:p>
            <a:pPr marL="0" indent="0"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CS-SC251a</a:t>
            </a:r>
            <a:r>
              <a:rPr lang="cs-CZ" sz="1400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systému ukazatele úhlu náběhu (</a:t>
            </a:r>
            <a:r>
              <a:rPr lang="cs-CZ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AoA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i="1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i="1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Červené </a:t>
            </a:r>
            <a:r>
              <a:rPr lang="cs-CZ" sz="1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označení = nemá přímou obdobu v N-STAN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12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CS-STAN – </a:t>
            </a:r>
            <a:r>
              <a:rPr lang="cs-CZ" sz="2000" i="1" dirty="0" smtClean="0"/>
              <a:t>pokr. 2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Skupina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různé: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CS-SC401a 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základních letových přístrojů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CS-SC402a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vybavení kluzáku</a:t>
            </a:r>
          </a:p>
          <a:p>
            <a:pPr marL="0" indent="0"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 </a:t>
            </a: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(SR):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CS-SR801a</a:t>
            </a:r>
            <a:r>
              <a:rPr lang="cs-CZ" sz="1400" dirty="0">
                <a:solidFill>
                  <a:srgbClr val="33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Oprava letadla v souladu s poradním oběžníkem FAA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 43.13-1B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CS-SR802a</a:t>
            </a:r>
            <a:r>
              <a:rPr lang="cs-CZ" sz="1400" dirty="0">
                <a:solidFill>
                  <a:srgbClr val="33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Oprava kluzáků, motorových kluzáků,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LSA a VLA</a:t>
            </a:r>
          </a:p>
          <a:p>
            <a:pPr marL="0" lvl="0" indent="0">
              <a:buNone/>
            </a:pPr>
            <a:endParaRPr lang="cs-CZ" sz="1400" i="1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400" i="1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Zelené označení = sloučeno </a:t>
            </a:r>
            <a:r>
              <a:rPr lang="cs-CZ" sz="1400" i="1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N-STAN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i="1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13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CAA-ST-115-/0/16</a:t>
            </a:r>
            <a:endParaRPr lang="cs-CZ" sz="2200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 – VÝMĚNY A 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ZÁSTAVBY</a:t>
            </a:r>
          </a:p>
          <a:p>
            <a:pPr marL="0" indent="0">
              <a:buNone/>
            </a:pP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N-STAN-SC001A 	Výměna VKV vybavení pro hlasovou komunikaci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N-STAN-SC002A 	Výměna odpovídače SSR módu S </a:t>
            </a:r>
            <a:r>
              <a:rPr lang="cs-CZ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funkčností 			elementary surveillance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N-STAN-SC003A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panelů audio voličů a zesilovačů (audio 			selector panels and amplifiers)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N-STAN-SC004A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antén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N-STAN-SC031A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konvenčních protisrážkových světel, 			polohových světel a přistávacích &amp; pojížděcích 			světel za světla typu LED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N-STAN-SC053A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vybavení pro příjem signálu polohového 			radionávěstidla (marker)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N-STAN-SC054A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vybavení měřiče vzdálenosti (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DME)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14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/>
              <a:t>CAA-ST-115-/0/16 </a:t>
            </a:r>
            <a:r>
              <a:rPr lang="cs-CZ" sz="2400" dirty="0" smtClean="0"/>
              <a:t>– </a:t>
            </a:r>
            <a:r>
              <a:rPr lang="cs-CZ" sz="2000" i="1" dirty="0" smtClean="0"/>
              <a:t>pokr. 1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 – VÝMĚNY A 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ZÁSTAVBY</a:t>
            </a:r>
          </a:p>
          <a:p>
            <a:pPr marL="0" indent="0">
              <a:buNone/>
            </a:pP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N-STAN-SC055A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automatického radiokompasu (ADF)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N-STAN-SC056A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vybavení VOR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N-STAN-SC101A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polohového majáku nehody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N-STAN-SC152A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Výměny čalounění sedadla včetně použití 				alternativních pěnových materiálů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N-STAN-SC153A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bezpečnostních pásů/zádržných systémů 			trupu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N-STAN-SC201A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přístrojů pohonné jednotky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N-STAN-SC401A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Výměna základních letových přístrojů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N-STAN-SC402A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Zástavba vybavení kluzáku</a:t>
            </a:r>
          </a:p>
          <a:p>
            <a:pPr lvl="0"/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 – </a:t>
            </a:r>
            <a:r>
              <a:rPr lang="cs-CZ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</a:t>
            </a:r>
          </a:p>
          <a:p>
            <a:pPr marL="0" lvl="0" indent="0">
              <a:buNone/>
            </a:pPr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N-STAN-SC802A	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 kluzáků, motorových kluzáků a letadel 			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MTOW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 kg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15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200" dirty="0" smtClean="0"/>
              <a:t>Principy při realizaci/kontrole CS-STAN a N-STAN</a:t>
            </a:r>
            <a:endParaRPr lang="cs-CZ" sz="22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 marL="457200" lvl="1" indent="0">
              <a:buNone/>
            </a:pPr>
            <a:endParaRPr lang="cs-CZ" sz="1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Zjistit, jaká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 /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 je požadována k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realizaci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Posoudit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zda je pro dané letadlo možné změnu použít – obecná omezení (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file"/>
              </a:rPr>
              <a:t>CAA-ST-115-n/16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 případná další omezení uvedená v příslušné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 / N-STAN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1600" dirty="0" smtClean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Zjistit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zda zástavba není </a:t>
            </a:r>
            <a:r>
              <a:rPr lang="cs-CZ" sz="1600" b="1" u="sng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žádném </a:t>
            </a:r>
            <a:r>
              <a:rPr lang="cs-CZ" sz="1600" b="1" u="sng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rozporu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konstrukcí a průvodní technickou dokumentací vztahující se k  danému letadlu (pozor na již provedená STC resp.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změny)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Přesvědčit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se, že SC není určena k tomu, že se její aplikací zruší nebo změní omezení letadla, např. druh provozu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atd.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Posoudit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vliv na změnu hmotnosti a centráže </a:t>
            </a:r>
          </a:p>
          <a:p>
            <a:pPr marL="68580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Analýza</a:t>
            </a:r>
          </a:p>
          <a:p>
            <a:pPr marL="68580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Zvážit </a:t>
            </a:r>
          </a:p>
          <a:p>
            <a:pPr marL="685800" lvl="2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 změně MTOW větší než 0.5% a posunu CG  o více než 0.5% SAT to není SC!!!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16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200" dirty="0"/>
              <a:t>Principy při realizaci/kontrole CS-STAN a </a:t>
            </a:r>
            <a:r>
              <a:rPr lang="cs-CZ" sz="2200" dirty="0" smtClean="0"/>
              <a:t>N-STAN </a:t>
            </a:r>
            <a:r>
              <a:rPr lang="cs-CZ" sz="2000" i="1" dirty="0" err="1" smtClean="0"/>
              <a:t>pokr</a:t>
            </a:r>
            <a:r>
              <a:rPr lang="cs-CZ" sz="2000" i="1" dirty="0" smtClean="0"/>
              <a:t>. 1 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Zjistit, zda pro zastavované vybavení je nebo není požadováno schválení ETSO/JTSO/TSO nebo nějaká rovnocenná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obdoba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návaznosti na danou CS-STAN, N-STAN zpracovat v případě nutnosti doplnění technologického postupu a výkresové dokumentace, případně další technické podklady s ohledem na vyráběné díly a jejich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označování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Stanovit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jaké informace v souvislosti s realizovanou CS-STAN, N-STAN jsou nezbytné, aby letadlo zůstalo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způsobilé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AFM, MM nebo jiné dotčené průvodní technické dokumentace uvést veškeré nezbytné informace, včetně  návodů, postupů pro obsluhu a provoz a Instrukcí a pokynů k údržbě a zachování letové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způsobilosti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Vyplnit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 123, ten je součástí dokumentace změny a ten také musí být předán vlastníkovi/provozovateli letadla a archivován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17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200" dirty="0"/>
              <a:t>Principy při realizaci/kontrole CS-STAN a </a:t>
            </a:r>
            <a:r>
              <a:rPr lang="cs-CZ" sz="2200" dirty="0" smtClean="0"/>
              <a:t>N-STAN </a:t>
            </a:r>
            <a:r>
              <a:rPr lang="cs-CZ" sz="2000" i="1" dirty="0" err="1" smtClean="0"/>
              <a:t>pokr</a:t>
            </a:r>
            <a:r>
              <a:rPr lang="cs-CZ" sz="2000" i="1" dirty="0" smtClean="0"/>
              <a:t>. 2</a:t>
            </a:r>
            <a:endParaRPr lang="cs-CZ" sz="2000" i="1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184576"/>
          </a:xfrm>
        </p:spPr>
        <p:txBody>
          <a:bodyPr/>
          <a:lstStyle/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Zapsat provedení změny do provozně technických dokladů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letadla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Uvolnit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letadlo do provozu dle Part M/F resp. Part 145/ dle hlavy 6. Směrnice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CAA-TI-011-n/97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Předat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vlastníkovi/provozovateli letadla veškeré dokumenty, uvedené ve FORM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123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Zaarchivovat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veškerou dokumentaci o realizované změně(až do ukončení provozu letadla + 12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měsíců)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transferovaných letadla je proces tímto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uzavřen</a:t>
            </a: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cs-CZ" sz="1600" dirty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Annex II letadel v případě, že realizaci neprováděla oprávněná organizace k údržbě, je při nejbližší kontrole letadla PP nutné zkontrolovat způsobilost letadla i s ohledem na realizaci SC a provést o tom </a:t>
            </a:r>
            <a:r>
              <a:rPr lang="cs-CZ" sz="1600" dirty="0" smtClean="0">
                <a:solidFill>
                  <a:srgbClr val="0F01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zápis</a:t>
            </a:r>
          </a:p>
          <a:p>
            <a:pPr marL="0" lvl="1" indent="0">
              <a:spcBef>
                <a:spcPts val="0"/>
              </a:spcBef>
              <a:buNone/>
            </a:pPr>
            <a:endParaRPr lang="cs-CZ" sz="1600" dirty="0">
              <a:solidFill>
                <a:srgbClr val="0F017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cs-CZ" sz="12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UPOZORNĚNÍ</a:t>
            </a:r>
            <a:r>
              <a:rPr lang="cs-CZ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cs-CZ" sz="12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VÝŠE UVEDENÝ </a:t>
            </a:r>
            <a:r>
              <a:rPr lang="cs-CZ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POSTUP </a:t>
            </a:r>
            <a:r>
              <a:rPr lang="cs-CZ" sz="12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SLOUŽÍ JAKO PŘÍKLAD A NEMUSÍ BÝT PRO DANOU REALIZACI VYČERPÁVAJÍCÍ. VŽDY </a:t>
            </a:r>
            <a:r>
              <a:rPr lang="cs-CZ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POTŘENA VYCHÁZET Z ORIGINÁLNÍCH PLATNÝCH NAŘÍZENÍ, PŘEDPISŮ A SMĚRNIC!!!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18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7585" y="332656"/>
            <a:ext cx="8316416" cy="5793507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případě dotazů kontaktujte ÚCL Sekci technickou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soukupova@caa.cz</a:t>
            </a:r>
            <a:endParaRPr lang="cs-CZ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zarybnicky@caa.cz</a:t>
            </a:r>
            <a:endParaRPr lang="cs-CZ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19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7585" y="332656"/>
            <a:ext cx="8316416" cy="5793507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cs-CZ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2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/>
              <a:t>Vývoj </a:t>
            </a:r>
            <a:r>
              <a:rPr lang="cs-CZ" sz="2400" dirty="0" smtClean="0"/>
              <a:t>CS-STAN</a:t>
            </a:r>
            <a:endParaRPr lang="cs-CZ" sz="22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EASA v červenci 2015 zavedla pro transferovaná letadla systém Standardních změn a oprav (CS-STAN), podobný tomu, který má FAA definovaný v AC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43.13-2B</a:t>
            </a:r>
          </a:p>
          <a:p>
            <a:pPr marL="0" indent="0">
              <a:buNone/>
            </a:pPr>
            <a:endParaRPr lang="cs-CZ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Tyto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změny a opravy nepodléhají Part 21 hlava D (změny TN) ani hlavě E (STC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8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800" b="1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Zavedení </a:t>
            </a:r>
            <a:r>
              <a:rPr lang="cs-CZ" sz="1800" b="1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tohoto systému znamená, že realizovat např. výměnu stávající palubní radiostanice za nový typ s dělením 8.33 kHz, je pro transferovaná letadla záležitostí postupů údržby, bez nutnosti řešit změnu organizací oprávněnou k designu. </a:t>
            </a:r>
          </a:p>
          <a:p>
            <a:pPr marL="0" indent="0" eaLnBrk="1" hangingPunct="1">
              <a:buNone/>
            </a:pPr>
            <a:endParaRPr lang="cs-CZ" dirty="0" smtClean="0">
              <a:latin typeface="Verdan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3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3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CS-STAN</a:t>
            </a:r>
            <a:endParaRPr lang="cs-CZ" sz="24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Rozhodnutí výkonného ředitele 2015/016/R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 dne 8. července 2015 </a:t>
            </a: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mění</a:t>
            </a: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Poradenský materiál k Části-21 nařízení (EU) č.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748/2012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Přijatelné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způsoby průkazu k Části-M nařízení (EU) č.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1321/2014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Přijatelné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způsoby průkazu k Části-145 nařízení (EU) č. 1321/2014</a:t>
            </a:r>
          </a:p>
          <a:p>
            <a:pPr marL="0" indent="0">
              <a:buNone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přijímá :</a:t>
            </a:r>
          </a:p>
          <a:p>
            <a:pPr marL="0" indent="0">
              <a:buNone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Certifikační </a:t>
            </a: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specifikace pro standardní změny a standardní opravy (CS-STAN)</a:t>
            </a:r>
          </a:p>
          <a:p>
            <a:pPr marL="0" indent="0">
              <a:buNone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o dokumenty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„AMC/GM k Části-21 – 2. vydání, Amendment 3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AMC k Části-M – Amendment 12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AMC k Části-145 – Amendment 8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 – 1. vydání“</a:t>
            </a:r>
          </a:p>
          <a:p>
            <a:pPr marL="0" indent="0" eaLnBrk="1" hangingPunct="1">
              <a:buNone/>
            </a:pPr>
            <a:endParaRPr lang="cs-CZ" dirty="0" smtClean="0">
              <a:latin typeface="Verdan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4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/>
              <a:t>Vývoj </a:t>
            </a:r>
            <a:r>
              <a:rPr lang="cs-CZ" sz="2400" dirty="0" smtClean="0"/>
              <a:t>N-STAN</a:t>
            </a:r>
            <a:endParaRPr lang="cs-CZ" sz="22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letadla podle Annexu II bylo nutné, aby provozovatel letadla si nechal od ÚCL tuto změnu schválit, a to přes držitele TC jako významnou/nevýznamnou změnu TC nebo oprávněnou národní organizaci k projektování formou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STC.</a:t>
            </a:r>
          </a:p>
          <a:p>
            <a:pPr marL="0" indent="0">
              <a:buNone/>
            </a:pPr>
            <a:endParaRPr lang="cs-CZ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Popřípadě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měl možnost předložit ÚCL žádost o nevýznamnou změnu nebo modifikaci přímo sám, ovšem i v tomto případě se jedná o projekt, kdy je nutné změnu prokazovat bod po bodu vůči základní normě způsobilosti letadla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Tím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paradoxně výrazně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zvyšují náklady na realizaci změny a i doba jejího uskutečnění. </a:t>
            </a:r>
            <a:endParaRPr lang="cs-CZ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13.10.2016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 vyšla změna L8/A </a:t>
            </a:r>
            <a:r>
              <a:rPr lang="cs-CZ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17.10.2016 směrnice CAA-ST-115-0/16.</a:t>
            </a:r>
          </a:p>
          <a:p>
            <a:pPr marL="0" indent="0" eaLnBrk="1" hangingPunct="1">
              <a:buNone/>
            </a:pPr>
            <a:endParaRPr lang="cs-CZ" dirty="0" smtClean="0">
              <a:latin typeface="Verdan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5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L8/A</a:t>
            </a:r>
            <a:endParaRPr lang="cs-CZ" sz="24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13.10.2016 vyšla změna L8/A: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2.13 	Letová způsobilost individuálně postavených letadel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2.13.6 veškeré změny na individuálně postavených letadlech 	oproti stavu schválenému vydáním ZOLZ musí být 	schváleny ÚCL </a:t>
            </a: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 výjimkou změn, které lze zařadit mezi 	Standardní změny podle čl. 3.7.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18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Nový </a:t>
            </a:r>
            <a:r>
              <a:rPr lang="cs-CZ" sz="18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 předpisu </a:t>
            </a:r>
            <a:r>
              <a:rPr lang="cs-CZ" sz="18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L8A)</a:t>
            </a: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endParaRPr lang="cs-CZ" dirty="0" smtClean="0">
              <a:latin typeface="Verdana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6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L8/A</a:t>
            </a:r>
            <a:r>
              <a:rPr lang="cs-CZ" sz="2400" dirty="0" smtClean="0"/>
              <a:t> </a:t>
            </a:r>
            <a:r>
              <a:rPr lang="cs-CZ" sz="2400" dirty="0"/>
              <a:t>– </a:t>
            </a:r>
            <a:r>
              <a:rPr lang="cs-CZ" sz="2000" i="1" dirty="0"/>
              <a:t>pokr.1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052736"/>
            <a:ext cx="8066087" cy="5073427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3.7. Standardní změny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Standardní změny jsou změny Typových osvědčení, které podléhají zvláštním 	postupům pro: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jejich provedení na letadlech, definovaných v čl. 3.7.c)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identifikaci dílů, použitých při Standardních změnách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doplnění údajů do letové příručky, které se musí nezbytně poskytnout 		pilotovi v souvislosti s provedenými Standardními změnami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záznamy o provedených Standardních změnách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uvolnění letadel do provozu po provedených Standardních změnách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-doplnění postupů pro údržbu letadel po provedených Standardních 		   změnách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Na Standardní změny se nevztahují čl. 3.2, 3.3 a 3.6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c) Standardní změny je možné provádět na: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letounech s maximální vzletovou hmotností rovnou 5700kg nebo menší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rotorových letadlech s maximální vzletovou hmotností rovnou 3175kg nebo 		menší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na kluzácích s maximální vzletovou hmotností rovnou 750kg nebo menší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- na motorových kluzácích s maximální vzletovou hmotností rovnou 850kg 		nebo menší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d)  Postupy pro provádění Standardních změn, definované v čl.3.7.a) schvaluje ÚCL</a:t>
            </a:r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4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7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Rozdíly mezi CS-STAN a N-STAN</a:t>
            </a:r>
            <a:endParaRPr lang="cs-CZ" sz="2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827088" y="908720"/>
            <a:ext cx="3956050" cy="5217443"/>
          </a:xfrm>
        </p:spPr>
        <p:txBody>
          <a:bodyPr/>
          <a:lstStyle/>
          <a:p>
            <a:pPr marL="0" indent="0" algn="ctr">
              <a:buNone/>
            </a:pPr>
            <a:endParaRPr lang="cs-CZ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</a:t>
            </a:r>
          </a:p>
          <a:p>
            <a:pPr marL="0" indent="0" algn="ctr">
              <a:buNone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jaká letadla to je?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Non-CMPA do 5700 kg MTOW</a:t>
            </a:r>
          </a:p>
          <a:p>
            <a:pPr lvl="1">
              <a:buFontTx/>
              <a:buChar char="-"/>
            </a:pP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 1, ELA 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VFR NOC, VFR DEN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935538" y="908720"/>
            <a:ext cx="3957637" cy="5217443"/>
          </a:xfrm>
        </p:spPr>
        <p:txBody>
          <a:bodyPr/>
          <a:lstStyle/>
          <a:p>
            <a:pPr marL="0" indent="0" algn="ctr">
              <a:buNone/>
            </a:pPr>
            <a:endParaRPr lang="cs-CZ" sz="18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1800" b="1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</a:t>
            </a:r>
          </a:p>
          <a:p>
            <a:pPr marL="0" indent="0" algn="ctr">
              <a:buNone/>
            </a:pPr>
            <a:endParaRPr lang="cs-CZ" sz="180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jaká letadla to je?</a:t>
            </a: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Letouny do 5700 bez přetlakové kabiny a „námrazy“</a:t>
            </a: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 2 omezeně</a:t>
            </a:r>
          </a:p>
          <a:p>
            <a:pPr marL="400050" lvl="2" indent="0">
              <a:buNone/>
            </a:pPr>
            <a:endParaRPr lang="cs-CZ" sz="18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VFR DEN, VFR NOC velmi omezeně</a:t>
            </a:r>
          </a:p>
          <a:p>
            <a:pPr marL="685800" lvl="2" indent="-285750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EXPERIMENTAL bez prototypů a bez LIMITED</a:t>
            </a:r>
          </a:p>
          <a:p>
            <a:endParaRPr lang="cs-CZ" dirty="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9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8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Rozdíly mezi CS-STAN a N-STAN </a:t>
            </a:r>
            <a:r>
              <a:rPr lang="cs-CZ" sz="2800" dirty="0"/>
              <a:t>– </a:t>
            </a:r>
            <a:r>
              <a:rPr lang="cs-CZ" sz="2400" i="1" dirty="0"/>
              <a:t>pokr.1</a:t>
            </a:r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827088" y="908720"/>
            <a:ext cx="395605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může provádět?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Nezávislý technik údržby s příslušnou kvalifikací („krajánek“)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Pilot/vlastník</a:t>
            </a:r>
          </a:p>
          <a:p>
            <a:pPr marL="0" indent="0"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uvolňuje do provozu?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Ten, kdo zástavbu provedl</a:t>
            </a:r>
          </a:p>
          <a:p>
            <a:pPr marL="457200" lvl="1" indent="0"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schvaluje?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Nikdo</a:t>
            </a:r>
          </a:p>
          <a:p>
            <a:pPr marL="457200" lvl="1" indent="0">
              <a:buNone/>
            </a:pP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</a:t>
            </a: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nechá udělat v rámci STAN?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Výměny vybavení a letadlových dílů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Zástavby vybavení a letadlových dílů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 letadel</a:t>
            </a: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935538" y="908720"/>
            <a:ext cx="3957637" cy="5328592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b="1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může provádět?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Nezávislý technik údržby s příslušnou kvalifikací („krajánek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“)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uvolňuje do provozu?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Ten, kdo zástavbu 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provedl</a:t>
            </a:r>
          </a:p>
          <a:p>
            <a:pPr lvl="1"/>
            <a:endParaRPr lang="cs-CZ" sz="14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Kdo schvaluje?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Když byla realizována „krajánkem“, tak PP dle CAA-TI-008-n/98,  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CAA-TI-009-n/98</a:t>
            </a:r>
            <a:endParaRPr lang="cs-CZ" sz="14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1400" dirty="0" smtClean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</a:t>
            </a: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nechá udělat v rámci STAN?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Výměny vybavení a letadlových 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dílů</a:t>
            </a:r>
            <a:endParaRPr lang="cs-CZ" sz="14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Zástavby vybavení 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omezeně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 letadel – </a:t>
            </a:r>
            <a:r>
              <a:rPr lang="cs-CZ" sz="14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omezeně</a:t>
            </a:r>
            <a:endParaRPr lang="cs-CZ" sz="14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8101013" y="6308725"/>
            <a:ext cx="765175" cy="290513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C5B3A22F-D66C-49B6-AAED-18C526E26693}" type="slidenum">
              <a:rPr lang="cs-CZ" sz="1200" b="1">
                <a:solidFill>
                  <a:srgbClr val="000066"/>
                </a:solidFill>
                <a:latin typeface="+mn-lt"/>
              </a:rPr>
              <a:pPr algn="r">
                <a:defRPr/>
              </a:pPr>
              <a:t>9</a:t>
            </a:fld>
            <a:endParaRPr lang="cs-CZ" sz="12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8066087" cy="634082"/>
          </a:xfrm>
        </p:spPr>
        <p:txBody>
          <a:bodyPr/>
          <a:lstStyle/>
          <a:p>
            <a:pPr algn="ctr"/>
            <a:r>
              <a:rPr lang="cs-CZ" sz="2400" dirty="0" smtClean="0"/>
              <a:t>CS-STAN a N-STAN – současný stav</a:t>
            </a:r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827088" y="908720"/>
            <a:ext cx="3956050" cy="5217443"/>
          </a:xfrm>
        </p:spPr>
        <p:txBody>
          <a:bodyPr/>
          <a:lstStyle/>
          <a:p>
            <a:pPr marL="0" indent="0" algn="ctr">
              <a:buNone/>
            </a:pPr>
            <a:endParaRPr lang="cs-CZ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CS-STAN</a:t>
            </a:r>
          </a:p>
          <a:p>
            <a:pPr marL="0" indent="0" algn="ctr">
              <a:buNone/>
            </a:pPr>
            <a:endParaRPr lang="cs-CZ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 zástaveb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 výměn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 </a:t>
            </a:r>
            <a:r>
              <a:rPr lang="cs-CZ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</a:t>
            </a:r>
          </a:p>
          <a:p>
            <a:pPr marL="457200" lvl="1" indent="0">
              <a:buNone/>
            </a:pPr>
            <a:endParaRPr lang="cs-CZ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cs-CZ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Připravuje se</a:t>
            </a:r>
            <a:r>
              <a:rPr lang="cs-CZ" sz="1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457200" lvl="1" indent="0">
              <a:buNone/>
            </a:pPr>
            <a:endParaRPr lang="cs-CZ" sz="1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nových </a:t>
            </a:r>
            <a:r>
              <a:rPr lang="cs-CZ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nové </a:t>
            </a:r>
            <a:r>
              <a:rPr lang="cs-CZ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amendmentů stávajících bodů</a:t>
            </a:r>
            <a:endParaRPr lang="cs-CZ" sz="18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935538" y="908720"/>
            <a:ext cx="3957637" cy="5217443"/>
          </a:xfrm>
        </p:spPr>
        <p:txBody>
          <a:bodyPr/>
          <a:lstStyle/>
          <a:p>
            <a:pPr marL="0" indent="0" algn="ctr">
              <a:buNone/>
            </a:pPr>
            <a:endParaRPr lang="cs-CZ" sz="1800" b="1" dirty="0" smtClean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cs-CZ" sz="18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N-STAN</a:t>
            </a:r>
          </a:p>
          <a:p>
            <a:pPr marL="0" indent="0" algn="ctr">
              <a:buNone/>
            </a:pPr>
            <a:endParaRPr lang="cs-CZ" sz="18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 výměn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 zástavby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800" dirty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</a:t>
            </a:r>
            <a:r>
              <a:rPr lang="cs-CZ" sz="1800" dirty="0" smtClean="0">
                <a:solidFill>
                  <a:srgbClr val="0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oprava</a:t>
            </a:r>
            <a:endParaRPr lang="cs-CZ" sz="1800" dirty="0">
              <a:solidFill>
                <a:srgbClr val="0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00113" y="1412875"/>
            <a:ext cx="80978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400" b="1" dirty="0">
              <a:latin typeface="Arial" charset="0"/>
            </a:endParaRPr>
          </a:p>
          <a:p>
            <a:pPr algn="ctr"/>
            <a:endParaRPr lang="cs-CZ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prezentace_OOO-ST_en_verze3">
  <a:themeElements>
    <a:clrScheme name="Sablona_prezentace_OOO-ST_en_verze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prezentace_OOO-ST_en_verze3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prezentace_OOO-ST_en_verze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OO-ST_en_verze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OO-ST_en_verze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OO-ST_en_verze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OO-ST_en_verze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prezentace_OOO-ST_en_verze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prezentace_OOO-ST_en_verze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Sablona_prezentace_OOO-ST_en_verze3</Template>
  <TotalTime>33757</TotalTime>
  <Words>1178</Words>
  <Application>Microsoft Office PowerPoint</Application>
  <PresentationFormat>Předvádění na obrazovce (4:3)</PresentationFormat>
  <Paragraphs>279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Sablona_prezentace_OOO-ST_en_verze3</vt:lpstr>
      <vt:lpstr>Prezentace aplikace PowerPoint</vt:lpstr>
      <vt:lpstr>Vývoj CS-STAN</vt:lpstr>
      <vt:lpstr>CS-STAN</vt:lpstr>
      <vt:lpstr>Vývoj N-STAN</vt:lpstr>
      <vt:lpstr>L8/A</vt:lpstr>
      <vt:lpstr>L8/A – pokr.1</vt:lpstr>
      <vt:lpstr>Rozdíly mezi CS-STAN a N-STAN</vt:lpstr>
      <vt:lpstr>Rozdíly mezi CS-STAN a N-STAN – pokr.1</vt:lpstr>
      <vt:lpstr>CS-STAN a N-STAN – současný stav</vt:lpstr>
      <vt:lpstr>CS-STAN</vt:lpstr>
      <vt:lpstr>CS-STAN – pokr. 1</vt:lpstr>
      <vt:lpstr>CS-STAN – pokr. 2</vt:lpstr>
      <vt:lpstr>CAA-ST-115-/0/16</vt:lpstr>
      <vt:lpstr>CAA-ST-115-/0/16 – pokr. 1</vt:lpstr>
      <vt:lpstr>Principy při realizaci/kontrole CS-STAN a N-STAN</vt:lpstr>
      <vt:lpstr>Principy při realizaci/kontrole CS-STAN a N-STAN pokr. 1 </vt:lpstr>
      <vt:lpstr>Principy při realizaci/kontrole CS-STAN a N-STAN pokr. 2</vt:lpstr>
      <vt:lpstr>Prezentace aplikace PowerPoint</vt:lpstr>
      <vt:lpstr>Prezentace aplikace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Schvalování návrhu letadla</dc:title>
  <dc:creator>Soukupova@caa.cz</dc:creator>
  <cp:lastModifiedBy>Soukupová Jana</cp:lastModifiedBy>
  <cp:revision>474</cp:revision>
  <cp:lastPrinted>2016-12-06T14:45:22Z</cp:lastPrinted>
  <dcterms:created xsi:type="dcterms:W3CDTF">2010-02-10T08:35:00Z</dcterms:created>
  <dcterms:modified xsi:type="dcterms:W3CDTF">2017-02-11T06:52:16Z</dcterms:modified>
</cp:coreProperties>
</file>