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314" r:id="rId4"/>
    <p:sldId id="318" r:id="rId5"/>
    <p:sldId id="259" r:id="rId6"/>
    <p:sldId id="260" r:id="rId7"/>
    <p:sldId id="261" r:id="rId8"/>
    <p:sldId id="330" r:id="rId9"/>
    <p:sldId id="315" r:id="rId10"/>
    <p:sldId id="331" r:id="rId11"/>
    <p:sldId id="264" r:id="rId12"/>
    <p:sldId id="325" r:id="rId13"/>
    <p:sldId id="328" r:id="rId14"/>
    <p:sldId id="332" r:id="rId15"/>
    <p:sldId id="269" r:id="rId16"/>
    <p:sldId id="270" r:id="rId17"/>
    <p:sldId id="271" r:id="rId18"/>
    <p:sldId id="274" r:id="rId19"/>
    <p:sldId id="276" r:id="rId20"/>
    <p:sldId id="277" r:id="rId21"/>
    <p:sldId id="278" r:id="rId22"/>
    <p:sldId id="279" r:id="rId23"/>
    <p:sldId id="280" r:id="rId24"/>
    <p:sldId id="288" r:id="rId25"/>
    <p:sldId id="289" r:id="rId26"/>
    <p:sldId id="290" r:id="rId27"/>
    <p:sldId id="291" r:id="rId28"/>
    <p:sldId id="292" r:id="rId29"/>
    <p:sldId id="316" r:id="rId30"/>
    <p:sldId id="304" r:id="rId31"/>
    <p:sldId id="317" r:id="rId32"/>
    <p:sldId id="319" r:id="rId33"/>
    <p:sldId id="320" r:id="rId34"/>
    <p:sldId id="321" r:id="rId35"/>
    <p:sldId id="322" r:id="rId36"/>
    <p:sldId id="327" r:id="rId37"/>
    <p:sldId id="324" r:id="rId38"/>
    <p:sldId id="308"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16" autoAdjust="0"/>
  </p:normalViewPr>
  <p:slideViewPr>
    <p:cSldViewPr showGuides="1">
      <p:cViewPr varScale="1">
        <p:scale>
          <a:sx n="99" d="100"/>
          <a:sy n="99" d="100"/>
        </p:scale>
        <p:origin x="-125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55C0C-F65F-494D-9B6D-63ABBB753737}" type="doc">
      <dgm:prSet loTypeId="urn:microsoft.com/office/officeart/2005/8/layout/process1" loCatId="process" qsTypeId="urn:microsoft.com/office/officeart/2005/8/quickstyle/simple5" qsCatId="simple" csTypeId="urn:microsoft.com/office/officeart/2005/8/colors/colorful5" csCatId="colorful" phldr="1"/>
      <dgm:spPr/>
    </dgm:pt>
    <dgm:pt modelId="{55280867-08AA-4AA2-BEA4-66E5CE3C54DB}">
      <dgm:prSet phldrT="[Text]" custT="1"/>
      <dgm:spPr>
        <a:solidFill>
          <a:srgbClr val="002E63"/>
        </a:solidFill>
      </dgm:spPr>
      <dgm:t>
        <a:bodyPr/>
        <a:lstStyle/>
        <a:p>
          <a:pPr algn="ctr"/>
          <a:r>
            <a:rPr lang="cs-CZ" sz="1800" b="1" dirty="0" smtClean="0"/>
            <a:t>PROHLÁŠENÍ</a:t>
          </a:r>
        </a:p>
        <a:p>
          <a:pPr algn="ctr"/>
          <a:r>
            <a:rPr lang="cs-CZ" sz="1400" b="0" dirty="0" smtClean="0"/>
            <a:t>(ODESLÁNÍ NA ÚCL)</a:t>
          </a:r>
        </a:p>
        <a:p>
          <a:pPr algn="ctr"/>
          <a:r>
            <a:rPr lang="cs-CZ" sz="1400" b="1" dirty="0" smtClean="0"/>
            <a:t>(vzor prohlášení je uveden v Dodatku I k Části-ORO)</a:t>
          </a:r>
          <a:endParaRPr lang="cs-CZ" sz="1400" b="1" dirty="0"/>
        </a:p>
      </dgm:t>
    </dgm:pt>
    <dgm:pt modelId="{59B96CFC-2FDD-4B59-9F58-4C7CC0233B0B}" type="parTrans" cxnId="{B073A496-7461-4E16-ADB4-0F33EE69E616}">
      <dgm:prSet/>
      <dgm:spPr/>
      <dgm:t>
        <a:bodyPr/>
        <a:lstStyle/>
        <a:p>
          <a:pPr algn="ctr"/>
          <a:endParaRPr lang="cs-CZ" sz="1200"/>
        </a:p>
      </dgm:t>
    </dgm:pt>
    <dgm:pt modelId="{546D25E9-7E08-4946-B4C5-6F9A0A37AC45}" type="sibTrans" cxnId="{B073A496-7461-4E16-ADB4-0F33EE69E616}">
      <dgm:prSet custT="1"/>
      <dgm:spPr>
        <a:solidFill>
          <a:srgbClr val="95B3D7"/>
        </a:solidFill>
      </dgm:spPr>
      <dgm:t>
        <a:bodyPr/>
        <a:lstStyle/>
        <a:p>
          <a:pPr algn="ctr"/>
          <a:endParaRPr lang="cs-CZ" sz="1600" dirty="0"/>
        </a:p>
      </dgm:t>
    </dgm:pt>
    <dgm:pt modelId="{5D655CAF-D030-42BA-A16B-AF657825A586}">
      <dgm:prSet phldrT="[Text]" custT="1"/>
      <dgm:spPr>
        <a:solidFill>
          <a:srgbClr val="1A75CF"/>
        </a:solidFill>
      </dgm:spPr>
      <dgm:t>
        <a:bodyPr/>
        <a:lstStyle/>
        <a:p>
          <a:pPr algn="ctr"/>
          <a:r>
            <a:rPr lang="cs-CZ" sz="1800" b="1" dirty="0" smtClean="0"/>
            <a:t>OVĚŘENÍ</a:t>
          </a:r>
        </a:p>
        <a:p>
          <a:pPr algn="ctr"/>
          <a:r>
            <a:rPr lang="cs-CZ" sz="1400" b="0" dirty="0" smtClean="0"/>
            <a:t>(INFORMACÍ </a:t>
          </a:r>
        </a:p>
        <a:p>
          <a:pPr algn="ctr"/>
          <a:r>
            <a:rPr lang="cs-CZ" sz="1400" b="0" dirty="0" smtClean="0"/>
            <a:t>DLE ČÁSTI-ORO)</a:t>
          </a:r>
          <a:endParaRPr lang="cs-CZ" sz="1400" b="0" dirty="0"/>
        </a:p>
      </dgm:t>
    </dgm:pt>
    <dgm:pt modelId="{D2C5E431-DEF4-46E6-ACA5-3198440FCF24}" type="parTrans" cxnId="{8348D321-372A-41EB-A9B3-D4662D0DF0DB}">
      <dgm:prSet/>
      <dgm:spPr/>
      <dgm:t>
        <a:bodyPr/>
        <a:lstStyle/>
        <a:p>
          <a:pPr algn="ctr"/>
          <a:endParaRPr lang="cs-CZ" sz="1200"/>
        </a:p>
      </dgm:t>
    </dgm:pt>
    <dgm:pt modelId="{2744A5BB-9585-45D8-987F-E933213A3D8F}" type="sibTrans" cxnId="{8348D321-372A-41EB-A9B3-D4662D0DF0DB}">
      <dgm:prSet custT="1"/>
      <dgm:spPr>
        <a:solidFill>
          <a:srgbClr val="95B3D7"/>
        </a:solidFill>
      </dgm:spPr>
      <dgm:t>
        <a:bodyPr/>
        <a:lstStyle/>
        <a:p>
          <a:pPr algn="ctr"/>
          <a:endParaRPr lang="cs-CZ" sz="1600" dirty="0"/>
        </a:p>
      </dgm:t>
    </dgm:pt>
    <dgm:pt modelId="{F65FC51C-193F-4406-A23F-72710D78BD40}">
      <dgm:prSet phldrT="[Text]" custT="1"/>
      <dgm:spPr/>
      <dgm:t>
        <a:bodyPr/>
        <a:lstStyle/>
        <a:p>
          <a:pPr algn="ctr"/>
          <a:r>
            <a:rPr lang="cs-CZ" sz="1800" b="1" dirty="0" smtClean="0"/>
            <a:t>POTVRZENÍ PŘIJETÍ PROHLÁŠENÍ</a:t>
          </a:r>
        </a:p>
        <a:p>
          <a:pPr algn="ctr"/>
          <a:r>
            <a:rPr lang="cs-CZ" sz="1400" b="0" dirty="0" smtClean="0"/>
            <a:t>(potvrdí ÚCL)</a:t>
          </a:r>
        </a:p>
        <a:p>
          <a:pPr algn="ctr"/>
          <a:r>
            <a:rPr lang="cs-CZ" sz="1400" b="1" dirty="0" smtClean="0"/>
            <a:t>A</a:t>
          </a:r>
        </a:p>
        <a:p>
          <a:pPr algn="ctr"/>
          <a:r>
            <a:rPr lang="cs-CZ" sz="1800" b="1" dirty="0" smtClean="0"/>
            <a:t>PROVOZ</a:t>
          </a:r>
          <a:endParaRPr lang="cs-CZ" sz="1800" b="1" dirty="0"/>
        </a:p>
      </dgm:t>
    </dgm:pt>
    <dgm:pt modelId="{DC412FC2-94FA-465C-9D2C-AFA63C419D65}" type="parTrans" cxnId="{E92BF22B-2844-4DDD-BA59-CBCF56A097C6}">
      <dgm:prSet/>
      <dgm:spPr/>
      <dgm:t>
        <a:bodyPr/>
        <a:lstStyle/>
        <a:p>
          <a:pPr algn="ctr"/>
          <a:endParaRPr lang="cs-CZ" sz="1200"/>
        </a:p>
      </dgm:t>
    </dgm:pt>
    <dgm:pt modelId="{3CEF9DBB-771E-4388-8E4A-495CB63ADCD1}" type="sibTrans" cxnId="{E92BF22B-2844-4DDD-BA59-CBCF56A097C6}">
      <dgm:prSet/>
      <dgm:spPr/>
      <dgm:t>
        <a:bodyPr/>
        <a:lstStyle/>
        <a:p>
          <a:pPr algn="ctr"/>
          <a:endParaRPr lang="cs-CZ" sz="1200"/>
        </a:p>
      </dgm:t>
    </dgm:pt>
    <dgm:pt modelId="{B7E1EDAE-16A6-45BA-9D78-908C83BF2402}" type="pres">
      <dgm:prSet presAssocID="{7EC55C0C-F65F-494D-9B6D-63ABBB753737}" presName="Name0" presStyleCnt="0">
        <dgm:presLayoutVars>
          <dgm:dir/>
          <dgm:resizeHandles val="exact"/>
        </dgm:presLayoutVars>
      </dgm:prSet>
      <dgm:spPr/>
    </dgm:pt>
    <dgm:pt modelId="{75CA05C7-DAFE-45C5-B572-74157C1465F7}" type="pres">
      <dgm:prSet presAssocID="{55280867-08AA-4AA2-BEA4-66E5CE3C54DB}" presName="node" presStyleLbl="node1" presStyleIdx="0" presStyleCnt="3">
        <dgm:presLayoutVars>
          <dgm:bulletEnabled val="1"/>
        </dgm:presLayoutVars>
      </dgm:prSet>
      <dgm:spPr/>
      <dgm:t>
        <a:bodyPr/>
        <a:lstStyle/>
        <a:p>
          <a:endParaRPr lang="cs-CZ"/>
        </a:p>
      </dgm:t>
    </dgm:pt>
    <dgm:pt modelId="{38206A2C-4D05-4DCD-BAF1-BF26E1F14AD9}" type="pres">
      <dgm:prSet presAssocID="{546D25E9-7E08-4946-B4C5-6F9A0A37AC45}" presName="sibTrans" presStyleLbl="sibTrans2D1" presStyleIdx="0" presStyleCnt="2"/>
      <dgm:spPr/>
      <dgm:t>
        <a:bodyPr/>
        <a:lstStyle/>
        <a:p>
          <a:endParaRPr lang="cs-CZ"/>
        </a:p>
      </dgm:t>
    </dgm:pt>
    <dgm:pt modelId="{1E29F72E-9895-4BBE-8288-7991EA98B4AC}" type="pres">
      <dgm:prSet presAssocID="{546D25E9-7E08-4946-B4C5-6F9A0A37AC45}" presName="connectorText" presStyleLbl="sibTrans2D1" presStyleIdx="0" presStyleCnt="2"/>
      <dgm:spPr/>
      <dgm:t>
        <a:bodyPr/>
        <a:lstStyle/>
        <a:p>
          <a:endParaRPr lang="cs-CZ"/>
        </a:p>
      </dgm:t>
    </dgm:pt>
    <dgm:pt modelId="{5AE7C786-A09C-47A3-B3AA-C6FA61B25230}" type="pres">
      <dgm:prSet presAssocID="{5D655CAF-D030-42BA-A16B-AF657825A586}" presName="node" presStyleLbl="node1" presStyleIdx="1" presStyleCnt="3">
        <dgm:presLayoutVars>
          <dgm:bulletEnabled val="1"/>
        </dgm:presLayoutVars>
      </dgm:prSet>
      <dgm:spPr/>
      <dgm:t>
        <a:bodyPr/>
        <a:lstStyle/>
        <a:p>
          <a:endParaRPr lang="cs-CZ"/>
        </a:p>
      </dgm:t>
    </dgm:pt>
    <dgm:pt modelId="{C59BC3B4-DC33-49E1-AC93-6AD978D707F2}" type="pres">
      <dgm:prSet presAssocID="{2744A5BB-9585-45D8-987F-E933213A3D8F}" presName="sibTrans" presStyleLbl="sibTrans2D1" presStyleIdx="1" presStyleCnt="2"/>
      <dgm:spPr/>
      <dgm:t>
        <a:bodyPr/>
        <a:lstStyle/>
        <a:p>
          <a:endParaRPr lang="cs-CZ"/>
        </a:p>
      </dgm:t>
    </dgm:pt>
    <dgm:pt modelId="{7889E544-D0B0-437E-B37C-C25979340727}" type="pres">
      <dgm:prSet presAssocID="{2744A5BB-9585-45D8-987F-E933213A3D8F}" presName="connectorText" presStyleLbl="sibTrans2D1" presStyleIdx="1" presStyleCnt="2"/>
      <dgm:spPr/>
      <dgm:t>
        <a:bodyPr/>
        <a:lstStyle/>
        <a:p>
          <a:endParaRPr lang="cs-CZ"/>
        </a:p>
      </dgm:t>
    </dgm:pt>
    <dgm:pt modelId="{BC851F3C-2BEB-4DAE-AF45-F391DC2D98E9}" type="pres">
      <dgm:prSet presAssocID="{F65FC51C-193F-4406-A23F-72710D78BD40}" presName="node" presStyleLbl="node1" presStyleIdx="2" presStyleCnt="3">
        <dgm:presLayoutVars>
          <dgm:bulletEnabled val="1"/>
        </dgm:presLayoutVars>
      </dgm:prSet>
      <dgm:spPr/>
      <dgm:t>
        <a:bodyPr/>
        <a:lstStyle/>
        <a:p>
          <a:endParaRPr lang="cs-CZ"/>
        </a:p>
      </dgm:t>
    </dgm:pt>
  </dgm:ptLst>
  <dgm:cxnLst>
    <dgm:cxn modelId="{B4BDC503-8AF1-4357-AB19-42771F588584}" type="presOf" srcId="{7EC55C0C-F65F-494D-9B6D-63ABBB753737}" destId="{B7E1EDAE-16A6-45BA-9D78-908C83BF2402}" srcOrd="0" destOrd="0" presId="urn:microsoft.com/office/officeart/2005/8/layout/process1"/>
    <dgm:cxn modelId="{2EB6B0D1-7766-473D-9DD4-3D72D25FF48B}" type="presOf" srcId="{2744A5BB-9585-45D8-987F-E933213A3D8F}" destId="{C59BC3B4-DC33-49E1-AC93-6AD978D707F2}" srcOrd="0" destOrd="0" presId="urn:microsoft.com/office/officeart/2005/8/layout/process1"/>
    <dgm:cxn modelId="{7A990C04-A70E-4443-860D-0EE89D216E19}" type="presOf" srcId="{F65FC51C-193F-4406-A23F-72710D78BD40}" destId="{BC851F3C-2BEB-4DAE-AF45-F391DC2D98E9}" srcOrd="0" destOrd="0" presId="urn:microsoft.com/office/officeart/2005/8/layout/process1"/>
    <dgm:cxn modelId="{F9F2F5EA-01EE-4071-B089-BD3D82830631}" type="presOf" srcId="{2744A5BB-9585-45D8-987F-E933213A3D8F}" destId="{7889E544-D0B0-437E-B37C-C25979340727}" srcOrd="1" destOrd="0" presId="urn:microsoft.com/office/officeart/2005/8/layout/process1"/>
    <dgm:cxn modelId="{8348D321-372A-41EB-A9B3-D4662D0DF0DB}" srcId="{7EC55C0C-F65F-494D-9B6D-63ABBB753737}" destId="{5D655CAF-D030-42BA-A16B-AF657825A586}" srcOrd="1" destOrd="0" parTransId="{D2C5E431-DEF4-46E6-ACA5-3198440FCF24}" sibTransId="{2744A5BB-9585-45D8-987F-E933213A3D8F}"/>
    <dgm:cxn modelId="{E92BF22B-2844-4DDD-BA59-CBCF56A097C6}" srcId="{7EC55C0C-F65F-494D-9B6D-63ABBB753737}" destId="{F65FC51C-193F-4406-A23F-72710D78BD40}" srcOrd="2" destOrd="0" parTransId="{DC412FC2-94FA-465C-9D2C-AFA63C419D65}" sibTransId="{3CEF9DBB-771E-4388-8E4A-495CB63ADCD1}"/>
    <dgm:cxn modelId="{CFFC6494-DB22-4BA5-8ADE-50503DD9A5C1}" type="presOf" srcId="{5D655CAF-D030-42BA-A16B-AF657825A586}" destId="{5AE7C786-A09C-47A3-B3AA-C6FA61B25230}" srcOrd="0" destOrd="0" presId="urn:microsoft.com/office/officeart/2005/8/layout/process1"/>
    <dgm:cxn modelId="{B073A496-7461-4E16-ADB4-0F33EE69E616}" srcId="{7EC55C0C-F65F-494D-9B6D-63ABBB753737}" destId="{55280867-08AA-4AA2-BEA4-66E5CE3C54DB}" srcOrd="0" destOrd="0" parTransId="{59B96CFC-2FDD-4B59-9F58-4C7CC0233B0B}" sibTransId="{546D25E9-7E08-4946-B4C5-6F9A0A37AC45}"/>
    <dgm:cxn modelId="{CFFDD549-AFC2-4FF0-BE17-6AB5A589B3EF}" type="presOf" srcId="{55280867-08AA-4AA2-BEA4-66E5CE3C54DB}" destId="{75CA05C7-DAFE-45C5-B572-74157C1465F7}" srcOrd="0" destOrd="0" presId="urn:microsoft.com/office/officeart/2005/8/layout/process1"/>
    <dgm:cxn modelId="{17B6C8EF-4750-49AB-A237-22AFD8B815A5}" type="presOf" srcId="{546D25E9-7E08-4946-B4C5-6F9A0A37AC45}" destId="{1E29F72E-9895-4BBE-8288-7991EA98B4AC}" srcOrd="1" destOrd="0" presId="urn:microsoft.com/office/officeart/2005/8/layout/process1"/>
    <dgm:cxn modelId="{EC1F5A33-6318-44C2-9AA5-0CF0622F40C0}" type="presOf" srcId="{546D25E9-7E08-4946-B4C5-6F9A0A37AC45}" destId="{38206A2C-4D05-4DCD-BAF1-BF26E1F14AD9}" srcOrd="0" destOrd="0" presId="urn:microsoft.com/office/officeart/2005/8/layout/process1"/>
    <dgm:cxn modelId="{2C720344-B50F-4FD4-9249-1DBD28BA9EAD}" type="presParOf" srcId="{B7E1EDAE-16A6-45BA-9D78-908C83BF2402}" destId="{75CA05C7-DAFE-45C5-B572-74157C1465F7}" srcOrd="0" destOrd="0" presId="urn:microsoft.com/office/officeart/2005/8/layout/process1"/>
    <dgm:cxn modelId="{E8106177-1420-41D1-9838-6048D0ADC0EC}" type="presParOf" srcId="{B7E1EDAE-16A6-45BA-9D78-908C83BF2402}" destId="{38206A2C-4D05-4DCD-BAF1-BF26E1F14AD9}" srcOrd="1" destOrd="0" presId="urn:microsoft.com/office/officeart/2005/8/layout/process1"/>
    <dgm:cxn modelId="{C2F96BD8-3434-43A9-89CD-7127252CAF21}" type="presParOf" srcId="{38206A2C-4D05-4DCD-BAF1-BF26E1F14AD9}" destId="{1E29F72E-9895-4BBE-8288-7991EA98B4AC}" srcOrd="0" destOrd="0" presId="urn:microsoft.com/office/officeart/2005/8/layout/process1"/>
    <dgm:cxn modelId="{2F16F946-1C6F-4F60-885B-70A4F9AF0AD7}" type="presParOf" srcId="{B7E1EDAE-16A6-45BA-9D78-908C83BF2402}" destId="{5AE7C786-A09C-47A3-B3AA-C6FA61B25230}" srcOrd="2" destOrd="0" presId="urn:microsoft.com/office/officeart/2005/8/layout/process1"/>
    <dgm:cxn modelId="{A107B3DE-BE6C-4E40-BF0D-BE192BA9DEA5}" type="presParOf" srcId="{B7E1EDAE-16A6-45BA-9D78-908C83BF2402}" destId="{C59BC3B4-DC33-49E1-AC93-6AD978D707F2}" srcOrd="3" destOrd="0" presId="urn:microsoft.com/office/officeart/2005/8/layout/process1"/>
    <dgm:cxn modelId="{E5C59240-1C19-4799-9260-DD089477FA3A}" type="presParOf" srcId="{C59BC3B4-DC33-49E1-AC93-6AD978D707F2}" destId="{7889E544-D0B0-437E-B37C-C25979340727}" srcOrd="0" destOrd="0" presId="urn:microsoft.com/office/officeart/2005/8/layout/process1"/>
    <dgm:cxn modelId="{5E35AE72-AE6B-477B-855D-253A4AD0A4AB}" type="presParOf" srcId="{B7E1EDAE-16A6-45BA-9D78-908C83BF2402}" destId="{BC851F3C-2BEB-4DAE-AF45-F391DC2D98E9}"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55C0C-F65F-494D-9B6D-63ABBB753737}" type="doc">
      <dgm:prSet loTypeId="urn:microsoft.com/office/officeart/2005/8/layout/process1" loCatId="process" qsTypeId="urn:microsoft.com/office/officeart/2005/8/quickstyle/simple5" qsCatId="simple" csTypeId="urn:microsoft.com/office/officeart/2005/8/colors/colorful5" csCatId="colorful" phldr="1"/>
      <dgm:spPr/>
    </dgm:pt>
    <dgm:pt modelId="{5D655CAF-D030-42BA-A16B-AF657825A586}">
      <dgm:prSet phldrT="[Text]" custT="1"/>
      <dgm:spPr>
        <a:solidFill>
          <a:srgbClr val="1A75CF"/>
        </a:solidFill>
      </dgm:spPr>
      <dgm:t>
        <a:bodyPr/>
        <a:lstStyle/>
        <a:p>
          <a:pPr algn="ctr"/>
          <a:r>
            <a:rPr lang="cs-CZ" sz="1800" b="1" dirty="0" smtClean="0"/>
            <a:t>PŘEZKOUMÁNÍ</a:t>
          </a:r>
        </a:p>
        <a:p>
          <a:pPr algn="ctr"/>
          <a:r>
            <a:rPr lang="cs-CZ" sz="1800" b="1" dirty="0" smtClean="0"/>
            <a:t>ŽÁDOSTI</a:t>
          </a:r>
        </a:p>
      </dgm:t>
    </dgm:pt>
    <dgm:pt modelId="{D2C5E431-DEF4-46E6-ACA5-3198440FCF24}" type="parTrans" cxnId="{8348D321-372A-41EB-A9B3-D4662D0DF0DB}">
      <dgm:prSet/>
      <dgm:spPr/>
      <dgm:t>
        <a:bodyPr/>
        <a:lstStyle/>
        <a:p>
          <a:pPr algn="ctr"/>
          <a:endParaRPr lang="cs-CZ" sz="1200"/>
        </a:p>
      </dgm:t>
    </dgm:pt>
    <dgm:pt modelId="{2744A5BB-9585-45D8-987F-E933213A3D8F}" type="sibTrans" cxnId="{8348D321-372A-41EB-A9B3-D4662D0DF0DB}">
      <dgm:prSet custT="1"/>
      <dgm:spPr>
        <a:solidFill>
          <a:srgbClr val="95B3D7"/>
        </a:solidFill>
      </dgm:spPr>
      <dgm:t>
        <a:bodyPr/>
        <a:lstStyle/>
        <a:p>
          <a:pPr algn="ctr"/>
          <a:endParaRPr lang="cs-CZ" sz="1600" dirty="0"/>
        </a:p>
      </dgm:t>
    </dgm:pt>
    <dgm:pt modelId="{F65FC51C-193F-4406-A23F-72710D78BD40}">
      <dgm:prSet phldrT="[Text]" custT="1"/>
      <dgm:spPr/>
      <dgm:t>
        <a:bodyPr/>
        <a:lstStyle/>
        <a:p>
          <a:pPr algn="ctr"/>
          <a:r>
            <a:rPr lang="cs-CZ" sz="1800" b="1" dirty="0" smtClean="0"/>
            <a:t>UDĚLENÍ POVOLENÍ</a:t>
          </a:r>
        </a:p>
        <a:p>
          <a:pPr algn="ctr"/>
          <a:r>
            <a:rPr lang="cs-CZ" sz="1800" b="0" dirty="0" smtClean="0"/>
            <a:t>(vydá ÚCL)</a:t>
          </a:r>
        </a:p>
      </dgm:t>
    </dgm:pt>
    <dgm:pt modelId="{DC412FC2-94FA-465C-9D2C-AFA63C419D65}" type="parTrans" cxnId="{E92BF22B-2844-4DDD-BA59-CBCF56A097C6}">
      <dgm:prSet/>
      <dgm:spPr/>
      <dgm:t>
        <a:bodyPr/>
        <a:lstStyle/>
        <a:p>
          <a:pPr algn="ctr"/>
          <a:endParaRPr lang="cs-CZ" sz="1200"/>
        </a:p>
      </dgm:t>
    </dgm:pt>
    <dgm:pt modelId="{3CEF9DBB-771E-4388-8E4A-495CB63ADCD1}" type="sibTrans" cxnId="{E92BF22B-2844-4DDD-BA59-CBCF56A097C6}">
      <dgm:prSet/>
      <dgm:spPr/>
      <dgm:t>
        <a:bodyPr/>
        <a:lstStyle/>
        <a:p>
          <a:pPr algn="ctr"/>
          <a:endParaRPr lang="cs-CZ" sz="1200"/>
        </a:p>
      </dgm:t>
    </dgm:pt>
    <dgm:pt modelId="{55280867-08AA-4AA2-BEA4-66E5CE3C54DB}">
      <dgm:prSet phldrT="[Text]" custT="1"/>
      <dgm:spPr>
        <a:solidFill>
          <a:srgbClr val="002E63"/>
        </a:solidFill>
      </dgm:spPr>
      <dgm:t>
        <a:bodyPr/>
        <a:lstStyle/>
        <a:p>
          <a:pPr algn="ctr">
            <a:lnSpc>
              <a:spcPct val="100000"/>
            </a:lnSpc>
            <a:spcAft>
              <a:spcPts val="0"/>
            </a:spcAft>
          </a:pPr>
          <a:r>
            <a:rPr lang="cs-CZ" sz="1800" b="1" dirty="0" smtClean="0"/>
            <a:t>ŽÁDOST </a:t>
          </a:r>
          <a:r>
            <a:rPr lang="cs-CZ" sz="1800" b="0" baseline="40000" dirty="0" smtClean="0"/>
            <a:t>1</a:t>
          </a:r>
        </a:p>
        <a:p>
          <a:pPr algn="ctr">
            <a:lnSpc>
              <a:spcPct val="100000"/>
            </a:lnSpc>
            <a:spcAft>
              <a:spcPts val="0"/>
            </a:spcAft>
          </a:pPr>
          <a:r>
            <a:rPr lang="cs-CZ" sz="1200" b="0" dirty="0" smtClean="0"/>
            <a:t>1. VYDÁNÍ </a:t>
          </a:r>
          <a:r>
            <a:rPr lang="cs-CZ" sz="1200" b="0" dirty="0" smtClean="0">
              <a:latin typeface="Tahoma"/>
              <a:ea typeface="Tahoma"/>
              <a:cs typeface="Tahoma"/>
            </a:rPr>
            <a:t>•</a:t>
          </a:r>
          <a:r>
            <a:rPr lang="cs-CZ" sz="1200" b="0" dirty="0" smtClean="0"/>
            <a:t> ZMĚNA</a:t>
          </a:r>
          <a:r>
            <a:rPr lang="cs-CZ" sz="1400" b="0" baseline="40000" dirty="0" smtClean="0"/>
            <a:t>2 </a:t>
          </a:r>
          <a:r>
            <a:rPr lang="cs-CZ" sz="1400" b="0" dirty="0" smtClean="0">
              <a:latin typeface="Tahoma"/>
              <a:ea typeface="Tahoma"/>
              <a:cs typeface="Tahoma"/>
            </a:rPr>
            <a:t>•</a:t>
          </a:r>
          <a:r>
            <a:rPr lang="cs-CZ" sz="1400" b="0" baseline="0" dirty="0" smtClean="0"/>
            <a:t> </a:t>
          </a:r>
          <a:r>
            <a:rPr lang="cs-CZ" sz="1200" b="0" dirty="0" smtClean="0"/>
            <a:t>OBNOVENÍ </a:t>
          </a:r>
          <a:r>
            <a:rPr lang="cs-CZ" sz="1400" b="0" baseline="40000" dirty="0" smtClean="0"/>
            <a:t>3</a:t>
          </a:r>
        </a:p>
        <a:p>
          <a:pPr algn="ctr">
            <a:lnSpc>
              <a:spcPct val="100000"/>
            </a:lnSpc>
            <a:spcAft>
              <a:spcPts val="0"/>
            </a:spcAft>
          </a:pPr>
          <a:r>
            <a:rPr lang="cs-CZ" sz="2400" b="1" baseline="40000" dirty="0" smtClean="0"/>
            <a:t>a</a:t>
          </a:r>
        </a:p>
        <a:p>
          <a:pPr algn="ctr">
            <a:lnSpc>
              <a:spcPct val="100000"/>
            </a:lnSpc>
            <a:spcAft>
              <a:spcPts val="0"/>
            </a:spcAft>
          </a:pPr>
          <a:r>
            <a:rPr lang="cs-CZ" sz="1800" b="1" dirty="0" smtClean="0"/>
            <a:t>INFORMACE </a:t>
          </a:r>
        </a:p>
        <a:p>
          <a:pPr algn="ctr">
            <a:lnSpc>
              <a:spcPct val="100000"/>
            </a:lnSpc>
            <a:spcAft>
              <a:spcPts val="0"/>
            </a:spcAft>
          </a:pPr>
          <a:r>
            <a:rPr lang="cs-CZ" sz="1400" b="1" dirty="0" smtClean="0"/>
            <a:t>dle bodu ORO.SPO.110(b)</a:t>
          </a:r>
          <a:endParaRPr lang="cs-CZ" sz="1200" b="1" baseline="40000" dirty="0" smtClean="0"/>
        </a:p>
        <a:p>
          <a:pPr algn="ctr">
            <a:lnSpc>
              <a:spcPct val="100000"/>
            </a:lnSpc>
            <a:spcAft>
              <a:spcPts val="0"/>
            </a:spcAft>
          </a:pPr>
          <a:endParaRPr lang="cs-CZ" sz="1200" b="0" dirty="0" smtClean="0"/>
        </a:p>
        <a:p>
          <a:pPr algn="ctr">
            <a:lnSpc>
              <a:spcPct val="100000"/>
            </a:lnSpc>
            <a:spcAft>
              <a:spcPts val="0"/>
            </a:spcAft>
          </a:pPr>
          <a:r>
            <a:rPr lang="cs-CZ" sz="1200" b="0" dirty="0" smtClean="0"/>
            <a:t>(ODESLÁNÍ NA ÚCL)</a:t>
          </a:r>
          <a:endParaRPr lang="cs-CZ" sz="1200" b="0" dirty="0"/>
        </a:p>
      </dgm:t>
    </dgm:pt>
    <dgm:pt modelId="{546D25E9-7E08-4946-B4C5-6F9A0A37AC45}" type="sibTrans" cxnId="{B073A496-7461-4E16-ADB4-0F33EE69E616}">
      <dgm:prSet custT="1"/>
      <dgm:spPr>
        <a:solidFill>
          <a:srgbClr val="95B3D7"/>
        </a:solidFill>
      </dgm:spPr>
      <dgm:t>
        <a:bodyPr/>
        <a:lstStyle/>
        <a:p>
          <a:pPr algn="ctr"/>
          <a:endParaRPr lang="cs-CZ" sz="1600" dirty="0"/>
        </a:p>
      </dgm:t>
    </dgm:pt>
    <dgm:pt modelId="{59B96CFC-2FDD-4B59-9F58-4C7CC0233B0B}" type="parTrans" cxnId="{B073A496-7461-4E16-ADB4-0F33EE69E616}">
      <dgm:prSet/>
      <dgm:spPr/>
      <dgm:t>
        <a:bodyPr/>
        <a:lstStyle/>
        <a:p>
          <a:pPr algn="ctr"/>
          <a:endParaRPr lang="cs-CZ" sz="1200"/>
        </a:p>
      </dgm:t>
    </dgm:pt>
    <dgm:pt modelId="{B7E1EDAE-16A6-45BA-9D78-908C83BF2402}" type="pres">
      <dgm:prSet presAssocID="{7EC55C0C-F65F-494D-9B6D-63ABBB753737}" presName="Name0" presStyleCnt="0">
        <dgm:presLayoutVars>
          <dgm:dir/>
          <dgm:resizeHandles val="exact"/>
        </dgm:presLayoutVars>
      </dgm:prSet>
      <dgm:spPr/>
    </dgm:pt>
    <dgm:pt modelId="{75CA05C7-DAFE-45C5-B572-74157C1465F7}" type="pres">
      <dgm:prSet presAssocID="{55280867-08AA-4AA2-BEA4-66E5CE3C54DB}" presName="node" presStyleLbl="node1" presStyleIdx="0" presStyleCnt="3" custScaleX="114146">
        <dgm:presLayoutVars>
          <dgm:bulletEnabled val="1"/>
        </dgm:presLayoutVars>
      </dgm:prSet>
      <dgm:spPr/>
      <dgm:t>
        <a:bodyPr/>
        <a:lstStyle/>
        <a:p>
          <a:endParaRPr lang="cs-CZ"/>
        </a:p>
      </dgm:t>
    </dgm:pt>
    <dgm:pt modelId="{38206A2C-4D05-4DCD-BAF1-BF26E1F14AD9}" type="pres">
      <dgm:prSet presAssocID="{546D25E9-7E08-4946-B4C5-6F9A0A37AC45}" presName="sibTrans" presStyleLbl="sibTrans2D1" presStyleIdx="0" presStyleCnt="2"/>
      <dgm:spPr/>
      <dgm:t>
        <a:bodyPr/>
        <a:lstStyle/>
        <a:p>
          <a:endParaRPr lang="cs-CZ"/>
        </a:p>
      </dgm:t>
    </dgm:pt>
    <dgm:pt modelId="{1E29F72E-9895-4BBE-8288-7991EA98B4AC}" type="pres">
      <dgm:prSet presAssocID="{546D25E9-7E08-4946-B4C5-6F9A0A37AC45}" presName="connectorText" presStyleLbl="sibTrans2D1" presStyleIdx="0" presStyleCnt="2"/>
      <dgm:spPr/>
      <dgm:t>
        <a:bodyPr/>
        <a:lstStyle/>
        <a:p>
          <a:endParaRPr lang="cs-CZ"/>
        </a:p>
      </dgm:t>
    </dgm:pt>
    <dgm:pt modelId="{5AE7C786-A09C-47A3-B3AA-C6FA61B25230}" type="pres">
      <dgm:prSet presAssocID="{5D655CAF-D030-42BA-A16B-AF657825A586}" presName="node" presStyleLbl="node1" presStyleIdx="1" presStyleCnt="3">
        <dgm:presLayoutVars>
          <dgm:bulletEnabled val="1"/>
        </dgm:presLayoutVars>
      </dgm:prSet>
      <dgm:spPr/>
      <dgm:t>
        <a:bodyPr/>
        <a:lstStyle/>
        <a:p>
          <a:endParaRPr lang="cs-CZ"/>
        </a:p>
      </dgm:t>
    </dgm:pt>
    <dgm:pt modelId="{C59BC3B4-DC33-49E1-AC93-6AD978D707F2}" type="pres">
      <dgm:prSet presAssocID="{2744A5BB-9585-45D8-987F-E933213A3D8F}" presName="sibTrans" presStyleLbl="sibTrans2D1" presStyleIdx="1" presStyleCnt="2"/>
      <dgm:spPr/>
      <dgm:t>
        <a:bodyPr/>
        <a:lstStyle/>
        <a:p>
          <a:endParaRPr lang="cs-CZ"/>
        </a:p>
      </dgm:t>
    </dgm:pt>
    <dgm:pt modelId="{7889E544-D0B0-437E-B37C-C25979340727}" type="pres">
      <dgm:prSet presAssocID="{2744A5BB-9585-45D8-987F-E933213A3D8F}" presName="connectorText" presStyleLbl="sibTrans2D1" presStyleIdx="1" presStyleCnt="2"/>
      <dgm:spPr/>
      <dgm:t>
        <a:bodyPr/>
        <a:lstStyle/>
        <a:p>
          <a:endParaRPr lang="cs-CZ"/>
        </a:p>
      </dgm:t>
    </dgm:pt>
    <dgm:pt modelId="{BC851F3C-2BEB-4DAE-AF45-F391DC2D98E9}" type="pres">
      <dgm:prSet presAssocID="{F65FC51C-193F-4406-A23F-72710D78BD40}" presName="node" presStyleLbl="node1" presStyleIdx="2" presStyleCnt="3">
        <dgm:presLayoutVars>
          <dgm:bulletEnabled val="1"/>
        </dgm:presLayoutVars>
      </dgm:prSet>
      <dgm:spPr/>
      <dgm:t>
        <a:bodyPr/>
        <a:lstStyle/>
        <a:p>
          <a:endParaRPr lang="cs-CZ"/>
        </a:p>
      </dgm:t>
    </dgm:pt>
  </dgm:ptLst>
  <dgm:cxnLst>
    <dgm:cxn modelId="{47CF86A8-AB5F-4D1B-A8A8-19993AD8E10D}" type="presOf" srcId="{2744A5BB-9585-45D8-987F-E933213A3D8F}" destId="{7889E544-D0B0-437E-B37C-C25979340727}" srcOrd="1" destOrd="0" presId="urn:microsoft.com/office/officeart/2005/8/layout/process1"/>
    <dgm:cxn modelId="{8348D321-372A-41EB-A9B3-D4662D0DF0DB}" srcId="{7EC55C0C-F65F-494D-9B6D-63ABBB753737}" destId="{5D655CAF-D030-42BA-A16B-AF657825A586}" srcOrd="1" destOrd="0" parTransId="{D2C5E431-DEF4-46E6-ACA5-3198440FCF24}" sibTransId="{2744A5BB-9585-45D8-987F-E933213A3D8F}"/>
    <dgm:cxn modelId="{B642AE56-B8A5-4C98-97B7-956F17FD2618}" type="presOf" srcId="{546D25E9-7E08-4946-B4C5-6F9A0A37AC45}" destId="{38206A2C-4D05-4DCD-BAF1-BF26E1F14AD9}" srcOrd="0" destOrd="0" presId="urn:microsoft.com/office/officeart/2005/8/layout/process1"/>
    <dgm:cxn modelId="{B073A496-7461-4E16-ADB4-0F33EE69E616}" srcId="{7EC55C0C-F65F-494D-9B6D-63ABBB753737}" destId="{55280867-08AA-4AA2-BEA4-66E5CE3C54DB}" srcOrd="0" destOrd="0" parTransId="{59B96CFC-2FDD-4B59-9F58-4C7CC0233B0B}" sibTransId="{546D25E9-7E08-4946-B4C5-6F9A0A37AC45}"/>
    <dgm:cxn modelId="{30AAEDA4-E49F-45CA-A9CA-FD682AC34B4F}" type="presOf" srcId="{7EC55C0C-F65F-494D-9B6D-63ABBB753737}" destId="{B7E1EDAE-16A6-45BA-9D78-908C83BF2402}" srcOrd="0" destOrd="0" presId="urn:microsoft.com/office/officeart/2005/8/layout/process1"/>
    <dgm:cxn modelId="{E92BF22B-2844-4DDD-BA59-CBCF56A097C6}" srcId="{7EC55C0C-F65F-494D-9B6D-63ABBB753737}" destId="{F65FC51C-193F-4406-A23F-72710D78BD40}" srcOrd="2" destOrd="0" parTransId="{DC412FC2-94FA-465C-9D2C-AFA63C419D65}" sibTransId="{3CEF9DBB-771E-4388-8E4A-495CB63ADCD1}"/>
    <dgm:cxn modelId="{4CA3332A-7F4B-489D-95EA-8CC0C37F2757}" type="presOf" srcId="{5D655CAF-D030-42BA-A16B-AF657825A586}" destId="{5AE7C786-A09C-47A3-B3AA-C6FA61B25230}" srcOrd="0" destOrd="0" presId="urn:microsoft.com/office/officeart/2005/8/layout/process1"/>
    <dgm:cxn modelId="{1FBEE6B1-3875-4A09-82CD-3E39B6FAD353}" type="presOf" srcId="{546D25E9-7E08-4946-B4C5-6F9A0A37AC45}" destId="{1E29F72E-9895-4BBE-8288-7991EA98B4AC}" srcOrd="1" destOrd="0" presId="urn:microsoft.com/office/officeart/2005/8/layout/process1"/>
    <dgm:cxn modelId="{4D95F6BD-E11A-4796-8BF9-8C29AB21CAF4}" type="presOf" srcId="{55280867-08AA-4AA2-BEA4-66E5CE3C54DB}" destId="{75CA05C7-DAFE-45C5-B572-74157C1465F7}" srcOrd="0" destOrd="0" presId="urn:microsoft.com/office/officeart/2005/8/layout/process1"/>
    <dgm:cxn modelId="{9E50066F-3947-4740-BAF8-D35CA1B923FE}" type="presOf" srcId="{2744A5BB-9585-45D8-987F-E933213A3D8F}" destId="{C59BC3B4-DC33-49E1-AC93-6AD978D707F2}" srcOrd="0" destOrd="0" presId="urn:microsoft.com/office/officeart/2005/8/layout/process1"/>
    <dgm:cxn modelId="{35316B0F-6E51-45F6-89E9-24570831522B}" type="presOf" srcId="{F65FC51C-193F-4406-A23F-72710D78BD40}" destId="{BC851F3C-2BEB-4DAE-AF45-F391DC2D98E9}" srcOrd="0" destOrd="0" presId="urn:microsoft.com/office/officeart/2005/8/layout/process1"/>
    <dgm:cxn modelId="{F24C4D96-34A7-4AAC-BF59-9A8CB79051D6}" type="presParOf" srcId="{B7E1EDAE-16A6-45BA-9D78-908C83BF2402}" destId="{75CA05C7-DAFE-45C5-B572-74157C1465F7}" srcOrd="0" destOrd="0" presId="urn:microsoft.com/office/officeart/2005/8/layout/process1"/>
    <dgm:cxn modelId="{FC009DCD-EC3D-4843-8BAC-E00501B05D5E}" type="presParOf" srcId="{B7E1EDAE-16A6-45BA-9D78-908C83BF2402}" destId="{38206A2C-4D05-4DCD-BAF1-BF26E1F14AD9}" srcOrd="1" destOrd="0" presId="urn:microsoft.com/office/officeart/2005/8/layout/process1"/>
    <dgm:cxn modelId="{692C5E98-4D7F-4768-BBF3-615F99D8EF5F}" type="presParOf" srcId="{38206A2C-4D05-4DCD-BAF1-BF26E1F14AD9}" destId="{1E29F72E-9895-4BBE-8288-7991EA98B4AC}" srcOrd="0" destOrd="0" presId="urn:microsoft.com/office/officeart/2005/8/layout/process1"/>
    <dgm:cxn modelId="{F44D0FE1-781D-44C7-AEBC-61755208B692}" type="presParOf" srcId="{B7E1EDAE-16A6-45BA-9D78-908C83BF2402}" destId="{5AE7C786-A09C-47A3-B3AA-C6FA61B25230}" srcOrd="2" destOrd="0" presId="urn:microsoft.com/office/officeart/2005/8/layout/process1"/>
    <dgm:cxn modelId="{29D37793-785A-469A-897B-D6033A8B73F7}" type="presParOf" srcId="{B7E1EDAE-16A6-45BA-9D78-908C83BF2402}" destId="{C59BC3B4-DC33-49E1-AC93-6AD978D707F2}" srcOrd="3" destOrd="0" presId="urn:microsoft.com/office/officeart/2005/8/layout/process1"/>
    <dgm:cxn modelId="{2AE6926C-6CEC-4B0C-B220-42BD76D392F0}" type="presParOf" srcId="{C59BC3B4-DC33-49E1-AC93-6AD978D707F2}" destId="{7889E544-D0B0-437E-B37C-C25979340727}" srcOrd="0" destOrd="0" presId="urn:microsoft.com/office/officeart/2005/8/layout/process1"/>
    <dgm:cxn modelId="{7BAC54C3-FABD-41CF-9EB4-F5EBE431E271}" type="presParOf" srcId="{B7E1EDAE-16A6-45BA-9D78-908C83BF2402}" destId="{BC851F3C-2BEB-4DAE-AF45-F391DC2D98E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A05C7-DAFE-45C5-B572-74157C1465F7}">
      <dsp:nvSpPr>
        <dsp:cNvPr id="0" name=""/>
        <dsp:cNvSpPr/>
      </dsp:nvSpPr>
      <dsp:spPr>
        <a:xfrm>
          <a:off x="7657" y="484683"/>
          <a:ext cx="2288855" cy="1630809"/>
        </a:xfrm>
        <a:prstGeom prst="roundRect">
          <a:avLst>
            <a:gd name="adj" fmla="val 10000"/>
          </a:avLst>
        </a:prstGeom>
        <a:solidFill>
          <a:srgbClr val="002E6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b="1" kern="1200" dirty="0" smtClean="0"/>
            <a:t>PROHLÁŠENÍ</a:t>
          </a:r>
        </a:p>
        <a:p>
          <a:pPr lvl="0" algn="ctr" defTabSz="800100">
            <a:lnSpc>
              <a:spcPct val="90000"/>
            </a:lnSpc>
            <a:spcBef>
              <a:spcPct val="0"/>
            </a:spcBef>
            <a:spcAft>
              <a:spcPct val="35000"/>
            </a:spcAft>
          </a:pPr>
          <a:r>
            <a:rPr lang="cs-CZ" sz="1400" b="0" kern="1200" dirty="0" smtClean="0"/>
            <a:t>(ODESLÁNÍ NA ÚCL)</a:t>
          </a:r>
        </a:p>
        <a:p>
          <a:pPr lvl="0" algn="ctr" defTabSz="800100">
            <a:lnSpc>
              <a:spcPct val="90000"/>
            </a:lnSpc>
            <a:spcBef>
              <a:spcPct val="0"/>
            </a:spcBef>
            <a:spcAft>
              <a:spcPct val="35000"/>
            </a:spcAft>
          </a:pPr>
          <a:r>
            <a:rPr lang="cs-CZ" sz="1400" b="1" kern="1200" dirty="0" smtClean="0"/>
            <a:t>(vzor prohlášení je uveden v Dodatku I k Části-ORO)</a:t>
          </a:r>
          <a:endParaRPr lang="cs-CZ" sz="1400" b="1" kern="1200" dirty="0"/>
        </a:p>
      </dsp:txBody>
      <dsp:txXfrm>
        <a:off x="55422" y="532448"/>
        <a:ext cx="2193325" cy="1535279"/>
      </dsp:txXfrm>
    </dsp:sp>
    <dsp:sp modelId="{38206A2C-4D05-4DCD-BAF1-BF26E1F14AD9}">
      <dsp:nvSpPr>
        <dsp:cNvPr id="0" name=""/>
        <dsp:cNvSpPr/>
      </dsp:nvSpPr>
      <dsp:spPr>
        <a:xfrm>
          <a:off x="2525399" y="1016269"/>
          <a:ext cx="485237" cy="567636"/>
        </a:xfrm>
        <a:prstGeom prst="rightArrow">
          <a:avLst>
            <a:gd name="adj1" fmla="val 60000"/>
            <a:gd name="adj2" fmla="val 50000"/>
          </a:avLst>
        </a:prstGeom>
        <a:solidFill>
          <a:srgbClr val="95B3D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dirty="0"/>
        </a:p>
      </dsp:txBody>
      <dsp:txXfrm>
        <a:off x="2525399" y="1129796"/>
        <a:ext cx="339666" cy="340582"/>
      </dsp:txXfrm>
    </dsp:sp>
    <dsp:sp modelId="{5AE7C786-A09C-47A3-B3AA-C6FA61B25230}">
      <dsp:nvSpPr>
        <dsp:cNvPr id="0" name=""/>
        <dsp:cNvSpPr/>
      </dsp:nvSpPr>
      <dsp:spPr>
        <a:xfrm>
          <a:off x="3212056" y="484683"/>
          <a:ext cx="2288855" cy="1630809"/>
        </a:xfrm>
        <a:prstGeom prst="roundRect">
          <a:avLst>
            <a:gd name="adj" fmla="val 10000"/>
          </a:avLst>
        </a:prstGeom>
        <a:solidFill>
          <a:srgbClr val="1A75C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b="1" kern="1200" dirty="0" smtClean="0"/>
            <a:t>OVĚŘENÍ</a:t>
          </a:r>
        </a:p>
        <a:p>
          <a:pPr lvl="0" algn="ctr" defTabSz="800100">
            <a:lnSpc>
              <a:spcPct val="90000"/>
            </a:lnSpc>
            <a:spcBef>
              <a:spcPct val="0"/>
            </a:spcBef>
            <a:spcAft>
              <a:spcPct val="35000"/>
            </a:spcAft>
          </a:pPr>
          <a:r>
            <a:rPr lang="cs-CZ" sz="1400" b="0" kern="1200" dirty="0" smtClean="0"/>
            <a:t>(INFORMACÍ </a:t>
          </a:r>
        </a:p>
        <a:p>
          <a:pPr lvl="0" algn="ctr" defTabSz="800100">
            <a:lnSpc>
              <a:spcPct val="90000"/>
            </a:lnSpc>
            <a:spcBef>
              <a:spcPct val="0"/>
            </a:spcBef>
            <a:spcAft>
              <a:spcPct val="35000"/>
            </a:spcAft>
          </a:pPr>
          <a:r>
            <a:rPr lang="cs-CZ" sz="1400" b="0" kern="1200" dirty="0" smtClean="0"/>
            <a:t>DLE ČÁSTI-ORO)</a:t>
          </a:r>
          <a:endParaRPr lang="cs-CZ" sz="1400" b="0" kern="1200" dirty="0"/>
        </a:p>
      </dsp:txBody>
      <dsp:txXfrm>
        <a:off x="3259821" y="532448"/>
        <a:ext cx="2193325" cy="1535279"/>
      </dsp:txXfrm>
    </dsp:sp>
    <dsp:sp modelId="{C59BC3B4-DC33-49E1-AC93-6AD978D707F2}">
      <dsp:nvSpPr>
        <dsp:cNvPr id="0" name=""/>
        <dsp:cNvSpPr/>
      </dsp:nvSpPr>
      <dsp:spPr>
        <a:xfrm>
          <a:off x="5729797" y="1016269"/>
          <a:ext cx="485237" cy="567636"/>
        </a:xfrm>
        <a:prstGeom prst="rightArrow">
          <a:avLst>
            <a:gd name="adj1" fmla="val 60000"/>
            <a:gd name="adj2" fmla="val 50000"/>
          </a:avLst>
        </a:prstGeom>
        <a:solidFill>
          <a:srgbClr val="95B3D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dirty="0"/>
        </a:p>
      </dsp:txBody>
      <dsp:txXfrm>
        <a:off x="5729797" y="1129796"/>
        <a:ext cx="339666" cy="340582"/>
      </dsp:txXfrm>
    </dsp:sp>
    <dsp:sp modelId="{BC851F3C-2BEB-4DAE-AF45-F391DC2D98E9}">
      <dsp:nvSpPr>
        <dsp:cNvPr id="0" name=""/>
        <dsp:cNvSpPr/>
      </dsp:nvSpPr>
      <dsp:spPr>
        <a:xfrm>
          <a:off x="6416454" y="484683"/>
          <a:ext cx="2288855" cy="1630809"/>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b="1" kern="1200" dirty="0" smtClean="0"/>
            <a:t>POTVRZENÍ PŘIJETÍ PROHLÁŠENÍ</a:t>
          </a:r>
        </a:p>
        <a:p>
          <a:pPr lvl="0" algn="ctr" defTabSz="800100">
            <a:lnSpc>
              <a:spcPct val="90000"/>
            </a:lnSpc>
            <a:spcBef>
              <a:spcPct val="0"/>
            </a:spcBef>
            <a:spcAft>
              <a:spcPct val="35000"/>
            </a:spcAft>
          </a:pPr>
          <a:r>
            <a:rPr lang="cs-CZ" sz="1400" b="0" kern="1200" dirty="0" smtClean="0"/>
            <a:t>(potvrdí ÚCL)</a:t>
          </a:r>
        </a:p>
        <a:p>
          <a:pPr lvl="0" algn="ctr" defTabSz="800100">
            <a:lnSpc>
              <a:spcPct val="90000"/>
            </a:lnSpc>
            <a:spcBef>
              <a:spcPct val="0"/>
            </a:spcBef>
            <a:spcAft>
              <a:spcPct val="35000"/>
            </a:spcAft>
          </a:pPr>
          <a:r>
            <a:rPr lang="cs-CZ" sz="1400" b="1" kern="1200" dirty="0" smtClean="0"/>
            <a:t>A</a:t>
          </a:r>
        </a:p>
        <a:p>
          <a:pPr lvl="0" algn="ctr" defTabSz="800100">
            <a:lnSpc>
              <a:spcPct val="90000"/>
            </a:lnSpc>
            <a:spcBef>
              <a:spcPct val="0"/>
            </a:spcBef>
            <a:spcAft>
              <a:spcPct val="35000"/>
            </a:spcAft>
          </a:pPr>
          <a:r>
            <a:rPr lang="cs-CZ" sz="1800" b="1" kern="1200" dirty="0" smtClean="0"/>
            <a:t>PROVOZ</a:t>
          </a:r>
          <a:endParaRPr lang="cs-CZ" sz="1800" b="1" kern="1200" dirty="0"/>
        </a:p>
      </dsp:txBody>
      <dsp:txXfrm>
        <a:off x="6464219" y="532448"/>
        <a:ext cx="2193325" cy="1535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A05C7-DAFE-45C5-B572-74157C1465F7}">
      <dsp:nvSpPr>
        <dsp:cNvPr id="0" name=""/>
        <dsp:cNvSpPr/>
      </dsp:nvSpPr>
      <dsp:spPr>
        <a:xfrm>
          <a:off x="9316" y="288976"/>
          <a:ext cx="2517908" cy="2022223"/>
        </a:xfrm>
        <a:prstGeom prst="roundRect">
          <a:avLst>
            <a:gd name="adj" fmla="val 10000"/>
          </a:avLst>
        </a:prstGeom>
        <a:solidFill>
          <a:srgbClr val="002E6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cs-CZ" sz="1800" b="1" kern="1200" dirty="0" smtClean="0"/>
            <a:t>ŽÁDOST </a:t>
          </a:r>
          <a:r>
            <a:rPr lang="cs-CZ" sz="1800" b="0" kern="1200" baseline="40000" dirty="0" smtClean="0"/>
            <a:t>1</a:t>
          </a:r>
        </a:p>
        <a:p>
          <a:pPr lvl="0" algn="ctr" defTabSz="800100">
            <a:lnSpc>
              <a:spcPct val="100000"/>
            </a:lnSpc>
            <a:spcBef>
              <a:spcPct val="0"/>
            </a:spcBef>
            <a:spcAft>
              <a:spcPts val="0"/>
            </a:spcAft>
          </a:pPr>
          <a:r>
            <a:rPr lang="cs-CZ" sz="1200" b="0" kern="1200" dirty="0" smtClean="0"/>
            <a:t>1. VYDÁNÍ </a:t>
          </a:r>
          <a:r>
            <a:rPr lang="cs-CZ" sz="1200" b="0" kern="1200" dirty="0" smtClean="0">
              <a:latin typeface="Tahoma"/>
              <a:ea typeface="Tahoma"/>
              <a:cs typeface="Tahoma"/>
            </a:rPr>
            <a:t>•</a:t>
          </a:r>
          <a:r>
            <a:rPr lang="cs-CZ" sz="1200" b="0" kern="1200" dirty="0" smtClean="0"/>
            <a:t> ZMĚNA</a:t>
          </a:r>
          <a:r>
            <a:rPr lang="cs-CZ" sz="1400" b="0" kern="1200" baseline="40000" dirty="0" smtClean="0"/>
            <a:t>2 </a:t>
          </a:r>
          <a:r>
            <a:rPr lang="cs-CZ" sz="1400" b="0" kern="1200" dirty="0" smtClean="0">
              <a:latin typeface="Tahoma"/>
              <a:ea typeface="Tahoma"/>
              <a:cs typeface="Tahoma"/>
            </a:rPr>
            <a:t>•</a:t>
          </a:r>
          <a:r>
            <a:rPr lang="cs-CZ" sz="1400" b="0" kern="1200" baseline="0" dirty="0" smtClean="0"/>
            <a:t> </a:t>
          </a:r>
          <a:r>
            <a:rPr lang="cs-CZ" sz="1200" b="0" kern="1200" dirty="0" smtClean="0"/>
            <a:t>OBNOVENÍ </a:t>
          </a:r>
          <a:r>
            <a:rPr lang="cs-CZ" sz="1400" b="0" kern="1200" baseline="40000" dirty="0" smtClean="0"/>
            <a:t>3</a:t>
          </a:r>
        </a:p>
        <a:p>
          <a:pPr lvl="0" algn="ctr" defTabSz="800100">
            <a:lnSpc>
              <a:spcPct val="100000"/>
            </a:lnSpc>
            <a:spcBef>
              <a:spcPct val="0"/>
            </a:spcBef>
            <a:spcAft>
              <a:spcPts val="0"/>
            </a:spcAft>
          </a:pPr>
          <a:r>
            <a:rPr lang="cs-CZ" sz="2400" b="1" kern="1200" baseline="40000" dirty="0" smtClean="0"/>
            <a:t>a</a:t>
          </a:r>
        </a:p>
        <a:p>
          <a:pPr lvl="0" algn="ctr" defTabSz="800100">
            <a:lnSpc>
              <a:spcPct val="100000"/>
            </a:lnSpc>
            <a:spcBef>
              <a:spcPct val="0"/>
            </a:spcBef>
            <a:spcAft>
              <a:spcPts val="0"/>
            </a:spcAft>
          </a:pPr>
          <a:r>
            <a:rPr lang="cs-CZ" sz="1800" b="1" kern="1200" dirty="0" smtClean="0"/>
            <a:t>INFORMACE </a:t>
          </a:r>
        </a:p>
        <a:p>
          <a:pPr lvl="0" algn="ctr" defTabSz="800100">
            <a:lnSpc>
              <a:spcPct val="100000"/>
            </a:lnSpc>
            <a:spcBef>
              <a:spcPct val="0"/>
            </a:spcBef>
            <a:spcAft>
              <a:spcPts val="0"/>
            </a:spcAft>
          </a:pPr>
          <a:r>
            <a:rPr lang="cs-CZ" sz="1400" b="1" kern="1200" dirty="0" smtClean="0"/>
            <a:t>dle bodu ORO.SPO.110(b)</a:t>
          </a:r>
          <a:endParaRPr lang="cs-CZ" sz="1200" b="1" kern="1200" baseline="40000" dirty="0" smtClean="0"/>
        </a:p>
        <a:p>
          <a:pPr lvl="0" algn="ctr" defTabSz="800100">
            <a:lnSpc>
              <a:spcPct val="100000"/>
            </a:lnSpc>
            <a:spcBef>
              <a:spcPct val="0"/>
            </a:spcBef>
            <a:spcAft>
              <a:spcPts val="0"/>
            </a:spcAft>
          </a:pPr>
          <a:endParaRPr lang="cs-CZ" sz="1200" b="0" kern="1200" dirty="0" smtClean="0"/>
        </a:p>
        <a:p>
          <a:pPr lvl="0" algn="ctr" defTabSz="800100">
            <a:lnSpc>
              <a:spcPct val="100000"/>
            </a:lnSpc>
            <a:spcBef>
              <a:spcPct val="0"/>
            </a:spcBef>
            <a:spcAft>
              <a:spcPts val="0"/>
            </a:spcAft>
          </a:pPr>
          <a:r>
            <a:rPr lang="cs-CZ" sz="1200" b="0" kern="1200" dirty="0" smtClean="0"/>
            <a:t>(ODESLÁNÍ NA ÚCL)</a:t>
          </a:r>
          <a:endParaRPr lang="cs-CZ" sz="1200" b="0" kern="1200" dirty="0"/>
        </a:p>
      </dsp:txBody>
      <dsp:txXfrm>
        <a:off x="68545" y="348205"/>
        <a:ext cx="2399450" cy="1903765"/>
      </dsp:txXfrm>
    </dsp:sp>
    <dsp:sp modelId="{38206A2C-4D05-4DCD-BAF1-BF26E1F14AD9}">
      <dsp:nvSpPr>
        <dsp:cNvPr id="0" name=""/>
        <dsp:cNvSpPr/>
      </dsp:nvSpPr>
      <dsp:spPr>
        <a:xfrm>
          <a:off x="2747811" y="1026560"/>
          <a:ext cx="467643" cy="547054"/>
        </a:xfrm>
        <a:prstGeom prst="rightArrow">
          <a:avLst>
            <a:gd name="adj1" fmla="val 60000"/>
            <a:gd name="adj2" fmla="val 50000"/>
          </a:avLst>
        </a:prstGeom>
        <a:solidFill>
          <a:srgbClr val="95B3D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dirty="0"/>
        </a:p>
      </dsp:txBody>
      <dsp:txXfrm>
        <a:off x="2747811" y="1135971"/>
        <a:ext cx="327350" cy="328232"/>
      </dsp:txXfrm>
    </dsp:sp>
    <dsp:sp modelId="{5AE7C786-A09C-47A3-B3AA-C6FA61B25230}">
      <dsp:nvSpPr>
        <dsp:cNvPr id="0" name=""/>
        <dsp:cNvSpPr/>
      </dsp:nvSpPr>
      <dsp:spPr>
        <a:xfrm>
          <a:off x="3409571" y="288976"/>
          <a:ext cx="2205866" cy="2022223"/>
        </a:xfrm>
        <a:prstGeom prst="roundRect">
          <a:avLst>
            <a:gd name="adj" fmla="val 10000"/>
          </a:avLst>
        </a:prstGeom>
        <a:solidFill>
          <a:srgbClr val="1A75C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b="1" kern="1200" dirty="0" smtClean="0"/>
            <a:t>PŘEZKOUMÁNÍ</a:t>
          </a:r>
        </a:p>
        <a:p>
          <a:pPr lvl="0" algn="ctr" defTabSz="800100">
            <a:lnSpc>
              <a:spcPct val="90000"/>
            </a:lnSpc>
            <a:spcBef>
              <a:spcPct val="0"/>
            </a:spcBef>
            <a:spcAft>
              <a:spcPct val="35000"/>
            </a:spcAft>
          </a:pPr>
          <a:r>
            <a:rPr lang="cs-CZ" sz="1800" b="1" kern="1200" dirty="0" smtClean="0"/>
            <a:t>ŽÁDOSTI</a:t>
          </a:r>
        </a:p>
      </dsp:txBody>
      <dsp:txXfrm>
        <a:off x="3468800" y="348205"/>
        <a:ext cx="2087408" cy="1903765"/>
      </dsp:txXfrm>
    </dsp:sp>
    <dsp:sp modelId="{C59BC3B4-DC33-49E1-AC93-6AD978D707F2}">
      <dsp:nvSpPr>
        <dsp:cNvPr id="0" name=""/>
        <dsp:cNvSpPr/>
      </dsp:nvSpPr>
      <dsp:spPr>
        <a:xfrm>
          <a:off x="5836024" y="1026560"/>
          <a:ext cx="467643" cy="547054"/>
        </a:xfrm>
        <a:prstGeom prst="rightArrow">
          <a:avLst>
            <a:gd name="adj1" fmla="val 60000"/>
            <a:gd name="adj2" fmla="val 50000"/>
          </a:avLst>
        </a:prstGeom>
        <a:solidFill>
          <a:srgbClr val="95B3D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cs-CZ" sz="1600" kern="1200" dirty="0"/>
        </a:p>
      </dsp:txBody>
      <dsp:txXfrm>
        <a:off x="5836024" y="1135971"/>
        <a:ext cx="327350" cy="328232"/>
      </dsp:txXfrm>
    </dsp:sp>
    <dsp:sp modelId="{BC851F3C-2BEB-4DAE-AF45-F391DC2D98E9}">
      <dsp:nvSpPr>
        <dsp:cNvPr id="0" name=""/>
        <dsp:cNvSpPr/>
      </dsp:nvSpPr>
      <dsp:spPr>
        <a:xfrm>
          <a:off x="6497784" y="288976"/>
          <a:ext cx="2205866" cy="2022223"/>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b="1" kern="1200" dirty="0" smtClean="0"/>
            <a:t>UDĚLENÍ POVOLENÍ</a:t>
          </a:r>
        </a:p>
        <a:p>
          <a:pPr lvl="0" algn="ctr" defTabSz="800100">
            <a:lnSpc>
              <a:spcPct val="90000"/>
            </a:lnSpc>
            <a:spcBef>
              <a:spcPct val="0"/>
            </a:spcBef>
            <a:spcAft>
              <a:spcPct val="35000"/>
            </a:spcAft>
          </a:pPr>
          <a:r>
            <a:rPr lang="cs-CZ" sz="1800" b="0" kern="1200" dirty="0" smtClean="0"/>
            <a:t>(vydá ÚCL)</a:t>
          </a:r>
        </a:p>
      </dsp:txBody>
      <dsp:txXfrm>
        <a:off x="6557013" y="348205"/>
        <a:ext cx="2087408" cy="19037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30"/>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797" indent="0" algn="ctr">
              <a:buNone/>
              <a:defRPr>
                <a:solidFill>
                  <a:schemeClr val="tx1">
                    <a:tint val="75000"/>
                  </a:schemeClr>
                </a:solidFill>
              </a:defRPr>
            </a:lvl2pPr>
            <a:lvl3pPr marL="913593" indent="0" algn="ctr">
              <a:buNone/>
              <a:defRPr>
                <a:solidFill>
                  <a:schemeClr val="tx1">
                    <a:tint val="75000"/>
                  </a:schemeClr>
                </a:solidFill>
              </a:defRPr>
            </a:lvl3pPr>
            <a:lvl4pPr marL="1370390" indent="0" algn="ctr">
              <a:buNone/>
              <a:defRPr>
                <a:solidFill>
                  <a:schemeClr val="tx1">
                    <a:tint val="75000"/>
                  </a:schemeClr>
                </a:solidFill>
              </a:defRPr>
            </a:lvl4pPr>
            <a:lvl5pPr marL="1827188" indent="0" algn="ctr">
              <a:buNone/>
              <a:defRPr>
                <a:solidFill>
                  <a:schemeClr val="tx1">
                    <a:tint val="75000"/>
                  </a:schemeClr>
                </a:solidFill>
              </a:defRPr>
            </a:lvl5pPr>
            <a:lvl6pPr marL="2283983" indent="0" algn="ctr">
              <a:buNone/>
              <a:defRPr>
                <a:solidFill>
                  <a:schemeClr val="tx1">
                    <a:tint val="75000"/>
                  </a:schemeClr>
                </a:solidFill>
              </a:defRPr>
            </a:lvl6pPr>
            <a:lvl7pPr marL="2740780" indent="0" algn="ctr">
              <a:buNone/>
              <a:defRPr>
                <a:solidFill>
                  <a:schemeClr val="tx1">
                    <a:tint val="75000"/>
                  </a:schemeClr>
                </a:solidFill>
              </a:defRPr>
            </a:lvl7pPr>
            <a:lvl8pPr marL="3197578" indent="0" algn="ctr">
              <a:buNone/>
              <a:defRPr>
                <a:solidFill>
                  <a:schemeClr val="tx1">
                    <a:tint val="75000"/>
                  </a:schemeClr>
                </a:solidFill>
              </a:defRPr>
            </a:lvl8pPr>
            <a:lvl9pPr marL="3654373"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pic>
        <p:nvPicPr>
          <p:cNvPr id="7" name="Obrázek 6"/>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0" y="459808"/>
            <a:ext cx="9144000" cy="5938389"/>
          </a:xfrm>
          <a:prstGeom prst="rect">
            <a:avLst/>
          </a:prstGeom>
        </p:spPr>
      </p:pic>
    </p:spTree>
    <p:extLst>
      <p:ext uri="{BB962C8B-B14F-4D97-AF65-F5344CB8AC3E}">
        <p14:creationId xmlns:p14="http://schemas.microsoft.com/office/powerpoint/2010/main" val="421244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4447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3"/>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43"/>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81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1026" name="Picture 2" descr="http://walllpaperbasecamp.com/wp-content/uploads/2013/07/Sky-Clouds-HD-Wallpaper.jpg"/>
          <p:cNvPicPr>
            <a:picLocks noChangeAspect="1" noChangeArrowheads="1"/>
          </p:cNvPicPr>
          <p:nvPr userDrawn="1"/>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392977"/>
            <a:ext cx="9156574" cy="6072045"/>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datum 3"/>
          <p:cNvSpPr txBox="1">
            <a:spLocks/>
          </p:cNvSpPr>
          <p:nvPr userDrawn="1"/>
        </p:nvSpPr>
        <p:spPr>
          <a:xfrm>
            <a:off x="534672" y="7008173"/>
            <a:ext cx="2495127" cy="402567"/>
          </a:xfrm>
          <a:prstGeom prst="rect">
            <a:avLst/>
          </a:prstGeom>
        </p:spPr>
        <p:txBody>
          <a:bodyPr vert="horz" lIns="91408" tIns="45704" rIns="91408" bIns="45704"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44D370-1A85-4131-A787-8AAA15BB801F}" type="datetime1">
              <a:rPr lang="cs-CZ" smtClean="0">
                <a:solidFill>
                  <a:prstClr val="black">
                    <a:tint val="75000"/>
                  </a:prstClr>
                </a:solidFill>
              </a:rPr>
              <a:pPr/>
              <a:t>10.2.2017</a:t>
            </a:fld>
            <a:endParaRPr lang="cs-CZ" dirty="0">
              <a:solidFill>
                <a:prstClr val="black">
                  <a:tint val="75000"/>
                </a:prstClr>
              </a:solidFill>
            </a:endParaRPr>
          </a:p>
        </p:txBody>
      </p:sp>
      <p:sp>
        <p:nvSpPr>
          <p:cNvPr id="9" name="Zástupný symbol pro číslo snímku 5"/>
          <p:cNvSpPr txBox="1">
            <a:spLocks/>
          </p:cNvSpPr>
          <p:nvPr userDrawn="1"/>
        </p:nvSpPr>
        <p:spPr>
          <a:xfrm>
            <a:off x="7663605" y="7008173"/>
            <a:ext cx="2495127" cy="402567"/>
          </a:xfrm>
          <a:prstGeom prst="rect">
            <a:avLst/>
          </a:prstGeom>
        </p:spPr>
        <p:txBody>
          <a:bodyPr vert="horz" lIns="91408" tIns="45704" rIns="91408" bIns="45704"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C15C32-8078-4E81-BCF4-8A1287631A90}" type="slidenum">
              <a:rPr lang="cs-CZ" smtClean="0">
                <a:solidFill>
                  <a:prstClr val="black">
                    <a:tint val="75000"/>
                  </a:prstClr>
                </a:solidFill>
              </a:rPr>
              <a:pPr/>
              <a:t>‹#›</a:t>
            </a:fld>
            <a:endParaRPr lang="cs-CZ" dirty="0">
              <a:solidFill>
                <a:prstClr val="black">
                  <a:tint val="75000"/>
                </a:prstClr>
              </a:solidFill>
            </a:endParaRPr>
          </a:p>
        </p:txBody>
      </p:sp>
      <p:sp>
        <p:nvSpPr>
          <p:cNvPr id="2" name="Nadpis 1"/>
          <p:cNvSpPr>
            <a:spLocks noGrp="1"/>
          </p:cNvSpPr>
          <p:nvPr userDrawn="1">
            <p:ph type="ctrTitle"/>
          </p:nvPr>
        </p:nvSpPr>
        <p:spPr>
          <a:xfrm>
            <a:off x="685800" y="2130427"/>
            <a:ext cx="7772400" cy="1470025"/>
          </a:xfrm>
        </p:spPr>
        <p:txBody>
          <a:bodyPr/>
          <a:lstStyle>
            <a:lvl1pPr>
              <a:defRPr>
                <a:solidFill>
                  <a:srgbClr val="002E63"/>
                </a:solidFill>
              </a:defRPr>
            </a:lvl1pPr>
          </a:lstStyle>
          <a:p>
            <a:r>
              <a:rPr lang="cs-CZ" smtClean="0"/>
              <a:t>Kliknutím lze upravit styl.</a:t>
            </a:r>
            <a:endParaRPr lang="cs-CZ"/>
          </a:p>
        </p:txBody>
      </p:sp>
      <p:sp>
        <p:nvSpPr>
          <p:cNvPr id="3" name="Podnadpis 2"/>
          <p:cNvSpPr>
            <a:spLocks noGrp="1"/>
          </p:cNvSpPr>
          <p:nvPr userDrawn="1">
            <p:ph type="subTitle" idx="1"/>
          </p:nvPr>
        </p:nvSpPr>
        <p:spPr>
          <a:xfrm>
            <a:off x="1371600" y="3886202"/>
            <a:ext cx="6400800" cy="1752600"/>
          </a:xfrm>
        </p:spPr>
        <p:txBody>
          <a:bodyPr/>
          <a:lstStyle>
            <a:lvl1pPr marL="0" indent="0" algn="ctr">
              <a:buNone/>
              <a:defRPr>
                <a:solidFill>
                  <a:srgbClr val="002E63"/>
                </a:solidFill>
              </a:defRPr>
            </a:lvl1pPr>
            <a:lvl2pPr marL="457039" indent="0" algn="ctr">
              <a:buNone/>
              <a:defRPr>
                <a:solidFill>
                  <a:schemeClr val="tx1">
                    <a:tint val="75000"/>
                  </a:schemeClr>
                </a:solidFill>
              </a:defRPr>
            </a:lvl2pPr>
            <a:lvl3pPr marL="914077" indent="0" algn="ctr">
              <a:buNone/>
              <a:defRPr>
                <a:solidFill>
                  <a:schemeClr val="tx1">
                    <a:tint val="75000"/>
                  </a:schemeClr>
                </a:solidFill>
              </a:defRPr>
            </a:lvl3pPr>
            <a:lvl4pPr marL="1371116" indent="0" algn="ctr">
              <a:buNone/>
              <a:defRPr>
                <a:solidFill>
                  <a:schemeClr val="tx1">
                    <a:tint val="75000"/>
                  </a:schemeClr>
                </a:solidFill>
              </a:defRPr>
            </a:lvl4pPr>
            <a:lvl5pPr marL="1828155" indent="0" algn="ctr">
              <a:buNone/>
              <a:defRPr>
                <a:solidFill>
                  <a:schemeClr val="tx1">
                    <a:tint val="75000"/>
                  </a:schemeClr>
                </a:solidFill>
              </a:defRPr>
            </a:lvl5pPr>
            <a:lvl6pPr marL="2285192" indent="0" algn="ctr">
              <a:buNone/>
              <a:defRPr>
                <a:solidFill>
                  <a:schemeClr val="tx1">
                    <a:tint val="75000"/>
                  </a:schemeClr>
                </a:solidFill>
              </a:defRPr>
            </a:lvl6pPr>
            <a:lvl7pPr marL="2742232" indent="0" algn="ctr">
              <a:buNone/>
              <a:defRPr>
                <a:solidFill>
                  <a:schemeClr val="tx1">
                    <a:tint val="75000"/>
                  </a:schemeClr>
                </a:solidFill>
              </a:defRPr>
            </a:lvl7pPr>
            <a:lvl8pPr marL="3199271" indent="0" algn="ctr">
              <a:buNone/>
              <a:defRPr>
                <a:solidFill>
                  <a:schemeClr val="tx1">
                    <a:tint val="75000"/>
                  </a:schemeClr>
                </a:solidFill>
              </a:defRPr>
            </a:lvl8pPr>
            <a:lvl9pPr marL="3656308" indent="0" algn="ctr">
              <a:buNone/>
              <a:defRPr>
                <a:solidFill>
                  <a:schemeClr val="tx1">
                    <a:tint val="75000"/>
                  </a:schemeClr>
                </a:solidFill>
              </a:defRPr>
            </a:lvl9pPr>
          </a:lstStyle>
          <a:p>
            <a:r>
              <a:rPr lang="cs-CZ" dirty="0" smtClean="0"/>
              <a:t>Kliknutím lze upravit styl předlohy.</a:t>
            </a:r>
            <a:endParaRPr lang="cs-CZ" dirty="0"/>
          </a:p>
        </p:txBody>
      </p:sp>
      <p:sp>
        <p:nvSpPr>
          <p:cNvPr id="4" name="Zástupný symbol pro datum 3"/>
          <p:cNvSpPr>
            <a:spLocks noGrp="1"/>
          </p:cNvSpPr>
          <p:nvPr userDrawn="1">
            <p:ph type="dt" sz="half" idx="10"/>
          </p:nvPr>
        </p:nvSpPr>
        <p:spPr/>
        <p:txBody>
          <a:bodyPr/>
          <a:lstStyle/>
          <a:p>
            <a:fld id="{4F7D5F2B-B4B8-4DDE-8E8D-DFE412E1C812}" type="datetime1">
              <a:rPr lang="cs-CZ" smtClean="0">
                <a:solidFill>
                  <a:prstClr val="black">
                    <a:tint val="75000"/>
                  </a:prstClr>
                </a:solidFill>
              </a:rPr>
              <a:pPr/>
              <a:t>10.2.2017</a:t>
            </a:fld>
            <a:endParaRPr lang="cs-CZ">
              <a:solidFill>
                <a:prstClr val="black">
                  <a:tint val="75000"/>
                </a:prstClr>
              </a:solidFill>
            </a:endParaRPr>
          </a:p>
        </p:txBody>
      </p:sp>
      <p:sp>
        <p:nvSpPr>
          <p:cNvPr id="5" name="Zástupný symbol pro zápatí 4"/>
          <p:cNvSpPr>
            <a:spLocks noGrp="1"/>
          </p:cNvSpPr>
          <p:nvPr userDrawn="1">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userDrawn="1">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1649225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10" name="Obdélník 9"/>
          <p:cNvSpPr/>
          <p:nvPr userDrawn="1"/>
        </p:nvSpPr>
        <p:spPr>
          <a:xfrm>
            <a:off x="683568" y="188640"/>
            <a:ext cx="8460888" cy="1122320"/>
          </a:xfrm>
          <a:prstGeom prst="rect">
            <a:avLst/>
          </a:prstGeom>
          <a:gradFill>
            <a:gsLst>
              <a:gs pos="2000">
                <a:schemeClr val="bg1"/>
              </a:gs>
              <a:gs pos="22000">
                <a:srgbClr val="1A75C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spcCol="0" rtlCol="0" anchor="ctr"/>
          <a:lstStyle/>
          <a:p>
            <a:pPr algn="ctr" defTabSz="914077"/>
            <a:endParaRPr lang="cs-CZ">
              <a:solidFill>
                <a:prstClr val="white"/>
              </a:solidFill>
            </a:endParaRPr>
          </a:p>
        </p:txBody>
      </p:sp>
      <p:pic>
        <p:nvPicPr>
          <p:cNvPr id="8" name="Obrázek 7"/>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748" y="5769517"/>
            <a:ext cx="1331640" cy="1090567"/>
          </a:xfrm>
          <a:prstGeom prst="rect">
            <a:avLst/>
          </a:prstGeom>
        </p:spPr>
      </p:pic>
      <p:sp>
        <p:nvSpPr>
          <p:cNvPr id="2" name="Nadpis 1"/>
          <p:cNvSpPr>
            <a:spLocks noGrp="1"/>
          </p:cNvSpPr>
          <p:nvPr userDrawn="1">
            <p:ph type="title" hasCustomPrompt="1"/>
          </p:nvPr>
        </p:nvSpPr>
        <p:spPr>
          <a:xfrm>
            <a:off x="683568" y="175498"/>
            <a:ext cx="8219256" cy="1143000"/>
          </a:xfrm>
        </p:spPr>
        <p:txBody>
          <a:bodyPr rIns="89968">
            <a:normAutofit/>
          </a:bodyPr>
          <a:lstStyle>
            <a:lvl1pPr algn="r">
              <a:defRPr sz="3000" b="1">
                <a:solidFill>
                  <a:schemeClr val="bg1"/>
                </a:solidFill>
              </a:defRPr>
            </a:lvl1pPr>
          </a:lstStyle>
          <a:p>
            <a:r>
              <a:rPr lang="cs-CZ" dirty="0" smtClean="0"/>
              <a:t>Kliknutím lze upravit styl. </a:t>
            </a:r>
            <a:endParaRPr lang="cs-CZ" dirty="0"/>
          </a:p>
        </p:txBody>
      </p:sp>
      <p:sp>
        <p:nvSpPr>
          <p:cNvPr id="3" name="Zástupný symbol pro obsah 2"/>
          <p:cNvSpPr>
            <a:spLocks noGrp="1"/>
          </p:cNvSpPr>
          <p:nvPr userDrawn="1">
            <p:ph idx="1"/>
          </p:nvPr>
        </p:nvSpPr>
        <p:spPr>
          <a:xfrm>
            <a:off x="446856" y="1464544"/>
            <a:ext cx="8229600" cy="4525963"/>
          </a:xfrm>
        </p:spPr>
        <p:txBody>
          <a:bodyPr>
            <a:normAutofit/>
          </a:bodyPr>
          <a:lstStyle>
            <a:lvl1pPr>
              <a:defRPr sz="2000">
                <a:solidFill>
                  <a:srgbClr val="002E63"/>
                </a:solidFill>
              </a:defRPr>
            </a:lvl1pPr>
            <a:lvl2pPr>
              <a:defRPr sz="1800">
                <a:solidFill>
                  <a:srgbClr val="002E63"/>
                </a:solidFill>
              </a:defRPr>
            </a:lvl2pPr>
            <a:lvl3pPr>
              <a:defRPr sz="1600">
                <a:solidFill>
                  <a:srgbClr val="002E63"/>
                </a:solidFill>
              </a:defRPr>
            </a:lvl3pPr>
            <a:lvl4pPr>
              <a:defRPr sz="1400">
                <a:solidFill>
                  <a:srgbClr val="002E63"/>
                </a:solidFill>
              </a:defRPr>
            </a:lvl4pPr>
            <a:lvl5pPr>
              <a:defRPr sz="1400">
                <a:solidFill>
                  <a:srgbClr val="002E63"/>
                </a:solidFill>
              </a:defRPr>
            </a:lvl5p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userDrawn="1">
            <p:ph type="dt" sz="half" idx="10"/>
          </p:nvPr>
        </p:nvSpPr>
        <p:spPr/>
        <p:txBody>
          <a:bodyPr/>
          <a:lstStyle>
            <a:lvl1pPr>
              <a:defRPr>
                <a:solidFill>
                  <a:srgbClr val="002E63"/>
                </a:solidFill>
              </a:defRPr>
            </a:lvl1pPr>
          </a:lstStyle>
          <a:p>
            <a:fld id="{49294ECD-8817-444B-9305-6B75D4B612AD}" type="datetime1">
              <a:rPr lang="cs-CZ" smtClean="0"/>
              <a:pPr/>
              <a:t>10.2.2017</a:t>
            </a:fld>
            <a:endParaRPr lang="cs-CZ"/>
          </a:p>
        </p:txBody>
      </p:sp>
      <p:sp>
        <p:nvSpPr>
          <p:cNvPr id="5" name="Zástupný symbol pro zápatí 4"/>
          <p:cNvSpPr>
            <a:spLocks noGrp="1"/>
          </p:cNvSpPr>
          <p:nvPr userDrawn="1">
            <p:ph type="ftr" sz="quarter" idx="11"/>
          </p:nvPr>
        </p:nvSpPr>
        <p:spPr/>
        <p:txBody>
          <a:bodyPr/>
          <a:lstStyle>
            <a:lvl1pPr>
              <a:defRPr>
                <a:solidFill>
                  <a:srgbClr val="002E63"/>
                </a:solidFill>
              </a:defRPr>
            </a:lvl1pPr>
          </a:lstStyle>
          <a:p>
            <a:endParaRPr lang="cs-CZ"/>
          </a:p>
        </p:txBody>
      </p:sp>
      <p:sp>
        <p:nvSpPr>
          <p:cNvPr id="6" name="Zástupný symbol pro číslo snímku 5"/>
          <p:cNvSpPr>
            <a:spLocks noGrp="1"/>
          </p:cNvSpPr>
          <p:nvPr userDrawn="1">
            <p:ph type="sldNum" sz="quarter" idx="12"/>
          </p:nvPr>
        </p:nvSpPr>
        <p:spPr>
          <a:xfrm>
            <a:off x="6943227" y="6417574"/>
            <a:ext cx="2133600" cy="365125"/>
          </a:xfrm>
        </p:spPr>
        <p:txBody>
          <a:bodyPr/>
          <a:lstStyle>
            <a:lvl1pPr>
              <a:defRPr b="1">
                <a:solidFill>
                  <a:srgbClr val="1A75CF"/>
                </a:solidFill>
              </a:defRPr>
            </a:lvl1pPr>
          </a:lstStyle>
          <a:p>
            <a:fld id="{F1E69001-73B5-451B-AA7C-C3FB08B34B11}" type="slidenum">
              <a:rPr lang="cs-CZ" smtClean="0"/>
              <a:pPr/>
              <a:t>‹#›</a:t>
            </a:fld>
            <a:endParaRPr lang="cs-CZ"/>
          </a:p>
        </p:txBody>
      </p:sp>
      <p:sp>
        <p:nvSpPr>
          <p:cNvPr id="19" name="Obdélník 18"/>
          <p:cNvSpPr/>
          <p:nvPr userDrawn="1"/>
        </p:nvSpPr>
        <p:spPr>
          <a:xfrm>
            <a:off x="1115616" y="6269801"/>
            <a:ext cx="8028000" cy="90000"/>
          </a:xfrm>
          <a:prstGeom prst="rect">
            <a:avLst/>
          </a:prstGeom>
          <a:gradFill>
            <a:gsLst>
              <a:gs pos="2000">
                <a:schemeClr val="bg1"/>
              </a:gs>
              <a:gs pos="22000">
                <a:srgbClr val="1A75C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spcCol="0" rtlCol="0" anchor="ctr"/>
          <a:lstStyle/>
          <a:p>
            <a:pPr algn="ctr" defTabSz="914077"/>
            <a:endParaRPr lang="cs-CZ">
              <a:solidFill>
                <a:prstClr val="white"/>
              </a:solidFill>
            </a:endParaRPr>
          </a:p>
        </p:txBody>
      </p:sp>
    </p:spTree>
    <p:extLst>
      <p:ext uri="{BB962C8B-B14F-4D97-AF65-F5344CB8AC3E}">
        <p14:creationId xmlns:p14="http://schemas.microsoft.com/office/powerpoint/2010/main" val="10751841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2"/>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7" indent="0">
              <a:buNone/>
              <a:defRPr sz="1600">
                <a:solidFill>
                  <a:schemeClr val="tx1">
                    <a:tint val="75000"/>
                  </a:schemeClr>
                </a:solidFill>
              </a:defRPr>
            </a:lvl3pPr>
            <a:lvl4pPr marL="1371116" indent="0">
              <a:buNone/>
              <a:defRPr sz="1400">
                <a:solidFill>
                  <a:schemeClr val="tx1">
                    <a:tint val="75000"/>
                  </a:schemeClr>
                </a:solidFill>
              </a:defRPr>
            </a:lvl4pPr>
            <a:lvl5pPr marL="1828155" indent="0">
              <a:buNone/>
              <a:defRPr sz="1400">
                <a:solidFill>
                  <a:schemeClr val="tx1">
                    <a:tint val="75000"/>
                  </a:schemeClr>
                </a:solidFill>
              </a:defRPr>
            </a:lvl5pPr>
            <a:lvl6pPr marL="2285192" indent="0">
              <a:buNone/>
              <a:defRPr sz="1400">
                <a:solidFill>
                  <a:schemeClr val="tx1">
                    <a:tint val="75000"/>
                  </a:schemeClr>
                </a:solidFill>
              </a:defRPr>
            </a:lvl6pPr>
            <a:lvl7pPr marL="2742232" indent="0">
              <a:buNone/>
              <a:defRPr sz="1400">
                <a:solidFill>
                  <a:schemeClr val="tx1">
                    <a:tint val="75000"/>
                  </a:schemeClr>
                </a:solidFill>
              </a:defRPr>
            </a:lvl7pPr>
            <a:lvl8pPr marL="3199271" indent="0">
              <a:buNone/>
              <a:defRPr sz="1400">
                <a:solidFill>
                  <a:schemeClr val="tx1">
                    <a:tint val="75000"/>
                  </a:schemeClr>
                </a:solidFill>
              </a:defRPr>
            </a:lvl8pPr>
            <a:lvl9pPr marL="3656308"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CF7B76F-3E82-4E12-AB7F-C5B8D76D0C70}" type="datetime1">
              <a:rPr lang="cs-CZ" smtClean="0">
                <a:solidFill>
                  <a:prstClr val="black">
                    <a:tint val="75000"/>
                  </a:prstClr>
                </a:solidFill>
              </a:rPr>
              <a:pPr/>
              <a:t>10.2.2017</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617952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89899EB-280E-44C7-AF5C-A7909E14E1AB}" type="datetime1">
              <a:rPr lang="cs-CZ" smtClean="0">
                <a:solidFill>
                  <a:prstClr val="black">
                    <a:tint val="75000"/>
                  </a:prstClr>
                </a:solidFill>
              </a:rPr>
              <a:pPr/>
              <a:t>10.2.2017</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04217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7" y="1535113"/>
            <a:ext cx="4041775" cy="639762"/>
          </a:xfrm>
        </p:spPr>
        <p:txBody>
          <a:bodyPr anchor="b"/>
          <a:lstStyle>
            <a:lvl1pPr marL="0" indent="0">
              <a:buNone/>
              <a:defRPr sz="2400" b="1"/>
            </a:lvl1pPr>
            <a:lvl2pPr marL="457039" indent="0">
              <a:buNone/>
              <a:defRPr sz="2000" b="1"/>
            </a:lvl2pPr>
            <a:lvl3pPr marL="914077" indent="0">
              <a:buNone/>
              <a:defRPr sz="1800" b="1"/>
            </a:lvl3pPr>
            <a:lvl4pPr marL="1371116" indent="0">
              <a:buNone/>
              <a:defRPr sz="1600" b="1"/>
            </a:lvl4pPr>
            <a:lvl5pPr marL="1828155" indent="0">
              <a:buNone/>
              <a:defRPr sz="1600" b="1"/>
            </a:lvl5pPr>
            <a:lvl6pPr marL="2285192" indent="0">
              <a:buNone/>
              <a:defRPr sz="1600" b="1"/>
            </a:lvl6pPr>
            <a:lvl7pPr marL="2742232" indent="0">
              <a:buNone/>
              <a:defRPr sz="1600" b="1"/>
            </a:lvl7pPr>
            <a:lvl8pPr marL="3199271" indent="0">
              <a:buNone/>
              <a:defRPr sz="1600" b="1"/>
            </a:lvl8pPr>
            <a:lvl9pPr marL="3656308"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2B8AD97-90BF-4DC6-B647-F3618EF425C7}" type="datetime1">
              <a:rPr lang="cs-CZ" smtClean="0">
                <a:solidFill>
                  <a:prstClr val="black">
                    <a:tint val="75000"/>
                  </a:prstClr>
                </a:solidFill>
              </a:rPr>
              <a:pPr/>
              <a:t>10.2.2017</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613588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2D998D6-ACFA-49B3-B16E-6F22F76091B1}" type="datetime1">
              <a:rPr lang="cs-CZ" smtClean="0">
                <a:solidFill>
                  <a:prstClr val="black">
                    <a:tint val="75000"/>
                  </a:prstClr>
                </a:solidFill>
              </a:rPr>
              <a:pPr/>
              <a:t>10.2.2017</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53507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42744EF-C715-4271-8341-01C142F6CDF6}" type="datetime1">
              <a:rPr lang="cs-CZ" smtClean="0">
                <a:solidFill>
                  <a:prstClr val="black">
                    <a:tint val="75000"/>
                  </a:prstClr>
                </a:solidFill>
              </a:rPr>
              <a:pPr/>
              <a:t>10.2.2017</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53336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435100"/>
            <a:ext cx="3008313" cy="4691063"/>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BECA71D-4D1F-4BC5-84AE-30332B1C3FB2}" type="datetime1">
              <a:rPr lang="cs-CZ" smtClean="0">
                <a:solidFill>
                  <a:prstClr val="black">
                    <a:tint val="75000"/>
                  </a:prstClr>
                </a:solidFill>
              </a:rPr>
              <a:pPr/>
              <a:t>10.2.2017</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149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80656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AD447F3-C0D3-4472-899D-E4ECB005C29C}" type="datetime1">
              <a:rPr lang="cs-CZ" smtClean="0">
                <a:solidFill>
                  <a:prstClr val="black">
                    <a:tint val="75000"/>
                  </a:prstClr>
                </a:solidFill>
              </a:rPr>
              <a:pPr/>
              <a:t>10.2.2017</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191758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82BFBE1-6A94-4C79-86A0-1D5CE831B4C9}" type="datetime1">
              <a:rPr lang="cs-CZ" smtClean="0">
                <a:solidFill>
                  <a:prstClr val="black">
                    <a:tint val="75000"/>
                  </a:prstClr>
                </a:solidFill>
              </a:rPr>
              <a:pPr/>
              <a:t>10.2.2017</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606760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0"/>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40"/>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1274852-4B03-4344-B249-3FA49B6CA041}" type="datetime1">
              <a:rPr lang="cs-CZ" smtClean="0">
                <a:solidFill>
                  <a:prstClr val="black">
                    <a:tint val="75000"/>
                  </a:prstClr>
                </a:solidFill>
              </a:rPr>
              <a:pPr/>
              <a:t>10.2.2017</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F1E69001-73B5-451B-AA7C-C3FB08B34B11}"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12765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pic>
        <p:nvPicPr>
          <p:cNvPr id="19" name="Obrázek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4421" y="5244716"/>
            <a:ext cx="2287579" cy="1613284"/>
          </a:xfrm>
          <a:prstGeom prst="rect">
            <a:avLst/>
          </a:prstGeom>
        </p:spPr>
      </p:pic>
      <p:pic>
        <p:nvPicPr>
          <p:cNvPr id="18" name="Obráze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39043" y="4936118"/>
            <a:ext cx="2427931" cy="1931437"/>
          </a:xfrm>
          <a:prstGeom prst="rect">
            <a:avLst/>
          </a:prstGeom>
        </p:spPr>
      </p:pic>
      <p:pic>
        <p:nvPicPr>
          <p:cNvPr id="12" name="Obrázek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532" y="5039517"/>
            <a:ext cx="2297953" cy="1828037"/>
          </a:xfrm>
          <a:prstGeom prst="rect">
            <a:avLst/>
          </a:prstGeom>
        </p:spPr>
      </p:pic>
      <p:pic>
        <p:nvPicPr>
          <p:cNvPr id="13" name="Obrázek 1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66974" y="5331576"/>
            <a:ext cx="2177026" cy="1535977"/>
          </a:xfrm>
          <a:prstGeom prst="rect">
            <a:avLst/>
          </a:prstGeom>
        </p:spPr>
      </p:pic>
      <p:sp>
        <p:nvSpPr>
          <p:cNvPr id="8" name="Zástupný symbol pro datum 3"/>
          <p:cNvSpPr txBox="1">
            <a:spLocks/>
          </p:cNvSpPr>
          <p:nvPr userDrawn="1"/>
        </p:nvSpPr>
        <p:spPr>
          <a:xfrm>
            <a:off x="534671" y="7008172"/>
            <a:ext cx="2495127" cy="402567"/>
          </a:xfrm>
          <a:prstGeom prst="rect">
            <a:avLst/>
          </a:prstGeom>
        </p:spPr>
        <p:txBody>
          <a:bodyPr vert="horz" lIns="91424" tIns="45712" rIns="91424" bIns="45712"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44D370-1A85-4131-A787-8AAA15BB801F}" type="datetime1">
              <a:rPr lang="cs-CZ" smtClean="0"/>
              <a:pPr/>
              <a:t>10.2.2017</a:t>
            </a:fld>
            <a:endParaRPr lang="cs-CZ" dirty="0"/>
          </a:p>
        </p:txBody>
      </p:sp>
      <p:sp>
        <p:nvSpPr>
          <p:cNvPr id="9" name="Zástupný symbol pro číslo snímku 5"/>
          <p:cNvSpPr txBox="1">
            <a:spLocks/>
          </p:cNvSpPr>
          <p:nvPr userDrawn="1"/>
        </p:nvSpPr>
        <p:spPr>
          <a:xfrm>
            <a:off x="7663604" y="7008172"/>
            <a:ext cx="2495127" cy="402567"/>
          </a:xfrm>
          <a:prstGeom prst="rect">
            <a:avLst/>
          </a:prstGeom>
        </p:spPr>
        <p:txBody>
          <a:bodyPr vert="horz" lIns="91424" tIns="45712" rIns="91424" bIns="45712" rtlCol="0" anchor="ctr"/>
          <a:lstStyle>
            <a:defPPr>
              <a:defRPr lang="cs-CZ"/>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C15C32-8078-4E81-BCF4-8A1287631A90}" type="slidenum">
              <a:rPr lang="cs-CZ" smtClean="0"/>
              <a:pPr/>
              <a:t>‹#›</a:t>
            </a:fld>
            <a:endParaRPr lang="cs-CZ" dirty="0"/>
          </a:p>
        </p:txBody>
      </p:sp>
      <p:sp>
        <p:nvSpPr>
          <p:cNvPr id="2" name="Nadpis 1"/>
          <p:cNvSpPr>
            <a:spLocks noGrp="1"/>
          </p:cNvSpPr>
          <p:nvPr userDrawn="1">
            <p:ph type="ctrTitle"/>
          </p:nvPr>
        </p:nvSpPr>
        <p:spPr>
          <a:xfrm>
            <a:off x="685800" y="2130426"/>
            <a:ext cx="7772400" cy="1470025"/>
          </a:xfrm>
        </p:spPr>
        <p:txBody>
          <a:bodyPr/>
          <a:lstStyle>
            <a:lvl1pPr>
              <a:defRPr>
                <a:solidFill>
                  <a:srgbClr val="002E63"/>
                </a:solidFill>
              </a:defRPr>
            </a:lvl1pPr>
          </a:lstStyle>
          <a:p>
            <a:r>
              <a:rPr lang="cs-CZ" dirty="0" smtClean="0"/>
              <a:t>Kliknutím lze upravit styl.</a:t>
            </a:r>
            <a:endParaRPr lang="cs-CZ" dirty="0"/>
          </a:p>
        </p:txBody>
      </p:sp>
      <p:sp>
        <p:nvSpPr>
          <p:cNvPr id="4" name="Zástupný symbol pro datum 3"/>
          <p:cNvSpPr>
            <a:spLocks noGrp="1"/>
          </p:cNvSpPr>
          <p:nvPr userDrawn="1">
            <p:ph type="dt" sz="half" idx="10"/>
          </p:nvPr>
        </p:nvSpPr>
        <p:spPr/>
        <p:txBody>
          <a:bodyPr/>
          <a:lstStyle/>
          <a:p>
            <a:fld id="{4F7D5F2B-B4B8-4DDE-8E8D-DFE412E1C812}" type="datetime1">
              <a:rPr lang="cs-CZ" smtClean="0"/>
              <a:t>10.2.2017</a:t>
            </a:fld>
            <a:endParaRPr lang="cs-CZ" dirty="0"/>
          </a:p>
        </p:txBody>
      </p:sp>
      <p:sp>
        <p:nvSpPr>
          <p:cNvPr id="5" name="Zástupný symbol pro zápatí 4"/>
          <p:cNvSpPr>
            <a:spLocks noGrp="1"/>
          </p:cNvSpPr>
          <p:nvPr userDrawn="1">
            <p:ph type="ftr" sz="quarter" idx="11"/>
          </p:nvPr>
        </p:nvSpPr>
        <p:spPr/>
        <p:txBody>
          <a:bodyPr/>
          <a:lstStyle/>
          <a:p>
            <a:endParaRPr lang="cs-CZ" dirty="0"/>
          </a:p>
        </p:txBody>
      </p:sp>
      <p:sp>
        <p:nvSpPr>
          <p:cNvPr id="6" name="Zástupný symbol pro číslo snímku 5"/>
          <p:cNvSpPr>
            <a:spLocks noGrp="1"/>
          </p:cNvSpPr>
          <p:nvPr userDrawn="1">
            <p:ph type="sldNum" sz="quarter" idx="12"/>
          </p:nvPr>
        </p:nvSpPr>
        <p:spPr/>
        <p:txBody>
          <a:bodyPr/>
          <a:lstStyle/>
          <a:p>
            <a:fld id="{F1E69001-73B5-451B-AA7C-C3FB08B34B11}" type="slidenum">
              <a:rPr lang="cs-CZ" smtClean="0"/>
              <a:t>‹#›</a:t>
            </a:fld>
            <a:endParaRPr lang="cs-CZ" dirty="0"/>
          </a:p>
        </p:txBody>
      </p:sp>
      <p:pic>
        <p:nvPicPr>
          <p:cNvPr id="7" name="Picture 2" descr="http://thepichost.com/data_images/out/9/8794514-above-the-clouds.jpg"/>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19247" y="0"/>
            <a:ext cx="9171139" cy="5348263"/>
          </a:xfrm>
          <a:prstGeom prst="rect">
            <a:avLst/>
          </a:prstGeom>
          <a:noFill/>
          <a:extLst>
            <a:ext uri="{909E8E84-426E-40DD-AFC4-6F175D3DCCD1}">
              <a14:hiddenFill xmlns:a14="http://schemas.microsoft.com/office/drawing/2010/main">
                <a:solidFill>
                  <a:srgbClr val="FFFFFF"/>
                </a:solidFill>
              </a14:hiddenFill>
            </a:ext>
          </a:extLst>
        </p:spPr>
      </p:pic>
      <p:sp>
        <p:nvSpPr>
          <p:cNvPr id="16" name="Obdélník 15"/>
          <p:cNvSpPr/>
          <p:nvPr userDrawn="1"/>
        </p:nvSpPr>
        <p:spPr>
          <a:xfrm flipH="1">
            <a:off x="-19248" y="5269059"/>
            <a:ext cx="9173587" cy="125037"/>
          </a:xfrm>
          <a:prstGeom prst="rect">
            <a:avLst/>
          </a:prstGeom>
          <a:solidFill>
            <a:srgbClr val="1A75CF"/>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lIns="91424" tIns="45712" rIns="91424" bIns="45712" rtlCol="0" anchor="ctr"/>
          <a:lstStyle/>
          <a:p>
            <a:pPr algn="ctr"/>
            <a:endParaRPr lang="cs-CZ" dirty="0"/>
          </a:p>
        </p:txBody>
      </p:sp>
    </p:spTree>
    <p:extLst>
      <p:ext uri="{BB962C8B-B14F-4D97-AF65-F5344CB8AC3E}">
        <p14:creationId xmlns:p14="http://schemas.microsoft.com/office/powerpoint/2010/main" val="530045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5"/>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97" indent="0">
              <a:buNone/>
              <a:defRPr sz="1800">
                <a:solidFill>
                  <a:schemeClr val="tx1">
                    <a:tint val="75000"/>
                  </a:schemeClr>
                </a:solidFill>
              </a:defRPr>
            </a:lvl2pPr>
            <a:lvl3pPr marL="913593" indent="0">
              <a:buNone/>
              <a:defRPr sz="1600">
                <a:solidFill>
                  <a:schemeClr val="tx1">
                    <a:tint val="75000"/>
                  </a:schemeClr>
                </a:solidFill>
              </a:defRPr>
            </a:lvl3pPr>
            <a:lvl4pPr marL="1370390" indent="0">
              <a:buNone/>
              <a:defRPr sz="1400">
                <a:solidFill>
                  <a:schemeClr val="tx1">
                    <a:tint val="75000"/>
                  </a:schemeClr>
                </a:solidFill>
              </a:defRPr>
            </a:lvl4pPr>
            <a:lvl5pPr marL="1827188" indent="0">
              <a:buNone/>
              <a:defRPr sz="1400">
                <a:solidFill>
                  <a:schemeClr val="tx1">
                    <a:tint val="75000"/>
                  </a:schemeClr>
                </a:solidFill>
              </a:defRPr>
            </a:lvl5pPr>
            <a:lvl6pPr marL="2283983" indent="0">
              <a:buNone/>
              <a:defRPr sz="1400">
                <a:solidFill>
                  <a:schemeClr val="tx1">
                    <a:tint val="75000"/>
                  </a:schemeClr>
                </a:solidFill>
              </a:defRPr>
            </a:lvl6pPr>
            <a:lvl7pPr marL="2740780" indent="0">
              <a:buNone/>
              <a:defRPr sz="1400">
                <a:solidFill>
                  <a:schemeClr val="tx1">
                    <a:tint val="75000"/>
                  </a:schemeClr>
                </a:solidFill>
              </a:defRPr>
            </a:lvl7pPr>
            <a:lvl8pPr marL="3197578"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59051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4435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30" y="1535113"/>
            <a:ext cx="4041775"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7930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77167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71496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5"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5" y="1435100"/>
            <a:ext cx="3008313" cy="4691063"/>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53637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6797" indent="0">
              <a:buNone/>
              <a:defRPr sz="2800"/>
            </a:lvl2pPr>
            <a:lvl3pPr marL="913593" indent="0">
              <a:buNone/>
              <a:defRPr sz="2400"/>
            </a:lvl3pPr>
            <a:lvl4pPr marL="1370390" indent="0">
              <a:buNone/>
              <a:defRPr sz="2000"/>
            </a:lvl4pPr>
            <a:lvl5pPr marL="1827188" indent="0">
              <a:buNone/>
              <a:defRPr sz="2000"/>
            </a:lvl5pPr>
            <a:lvl6pPr marL="2283983" indent="0">
              <a:buNone/>
              <a:defRPr sz="2000"/>
            </a:lvl6pPr>
            <a:lvl7pPr marL="2740780" indent="0">
              <a:buNone/>
              <a:defRPr sz="2000"/>
            </a:lvl7pPr>
            <a:lvl8pPr marL="3197578" indent="0">
              <a:buNone/>
              <a:defRPr sz="2000"/>
            </a:lvl8pPr>
            <a:lvl9pPr marL="3654373"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3F2029F-FD0A-4CFC-A9EE-46B33EE06786}" type="datetimeFigureOut">
              <a:rPr lang="cs-CZ" smtClean="0">
                <a:solidFill>
                  <a:prstClr val="black">
                    <a:tint val="75000"/>
                  </a:prstClr>
                </a:solidFill>
              </a:rPr>
              <a:pPr/>
              <a:t>10.2.2017</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8A1CB879-51BC-4644-BC12-144DED4F5DFA}"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76753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360" tIns="45680" rIns="91360" bIns="4568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360" tIns="45680" rIns="91360" bIns="4568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1" y="6356355"/>
            <a:ext cx="2133600" cy="365125"/>
          </a:xfrm>
          <a:prstGeom prst="rect">
            <a:avLst/>
          </a:prstGeom>
        </p:spPr>
        <p:txBody>
          <a:bodyPr vert="horz" lIns="91360" tIns="45680" rIns="91360" bIns="45680" rtlCol="0" anchor="ctr"/>
          <a:lstStyle>
            <a:lvl1pPr algn="l">
              <a:defRPr sz="1200">
                <a:solidFill>
                  <a:schemeClr val="tx1">
                    <a:tint val="75000"/>
                  </a:schemeClr>
                </a:solidFill>
              </a:defRPr>
            </a:lvl1pPr>
          </a:lstStyle>
          <a:p>
            <a:pPr defTabSz="913593"/>
            <a:fld id="{23F2029F-FD0A-4CFC-A9EE-46B33EE06786}" type="datetimeFigureOut">
              <a:rPr lang="cs-CZ" smtClean="0">
                <a:solidFill>
                  <a:prstClr val="black">
                    <a:tint val="75000"/>
                  </a:prstClr>
                </a:solidFill>
              </a:rPr>
              <a:pPr defTabSz="913593"/>
              <a:t>10.2.2017</a:t>
            </a:fld>
            <a:endParaRPr lang="cs-CZ">
              <a:solidFill>
                <a:prstClr val="black">
                  <a:tint val="75000"/>
                </a:prstClr>
              </a:solidFill>
            </a:endParaRPr>
          </a:p>
        </p:txBody>
      </p:sp>
      <p:sp>
        <p:nvSpPr>
          <p:cNvPr id="5" name="Zástupný symbol pro zápatí 4"/>
          <p:cNvSpPr>
            <a:spLocks noGrp="1"/>
          </p:cNvSpPr>
          <p:nvPr>
            <p:ph type="ftr" sz="quarter" idx="3"/>
          </p:nvPr>
        </p:nvSpPr>
        <p:spPr>
          <a:xfrm>
            <a:off x="3124203" y="6356355"/>
            <a:ext cx="2895600" cy="365125"/>
          </a:xfrm>
          <a:prstGeom prst="rect">
            <a:avLst/>
          </a:prstGeom>
        </p:spPr>
        <p:txBody>
          <a:bodyPr vert="horz" lIns="91360" tIns="45680" rIns="91360" bIns="45680" rtlCol="0" anchor="ctr"/>
          <a:lstStyle>
            <a:lvl1pPr algn="ctr">
              <a:defRPr sz="1200">
                <a:solidFill>
                  <a:schemeClr val="tx1">
                    <a:tint val="75000"/>
                  </a:schemeClr>
                </a:solidFill>
              </a:defRPr>
            </a:lvl1pPr>
          </a:lstStyle>
          <a:p>
            <a:pPr defTabSz="913593"/>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5"/>
            <a:ext cx="2133600" cy="365125"/>
          </a:xfrm>
          <a:prstGeom prst="rect">
            <a:avLst/>
          </a:prstGeom>
        </p:spPr>
        <p:txBody>
          <a:bodyPr vert="horz" lIns="91360" tIns="45680" rIns="91360" bIns="45680" rtlCol="0" anchor="ctr"/>
          <a:lstStyle>
            <a:lvl1pPr algn="r">
              <a:defRPr sz="1200">
                <a:solidFill>
                  <a:schemeClr val="tx1">
                    <a:tint val="75000"/>
                  </a:schemeClr>
                </a:solidFill>
              </a:defRPr>
            </a:lvl1pPr>
          </a:lstStyle>
          <a:p>
            <a:pPr defTabSz="913593"/>
            <a:fld id="{8A1CB879-51BC-4644-BC12-144DED4F5DFA}" type="slidenum">
              <a:rPr lang="cs-CZ" smtClean="0">
                <a:solidFill>
                  <a:prstClr val="black">
                    <a:tint val="75000"/>
                  </a:prstClr>
                </a:solidFill>
              </a:rPr>
              <a:pPr defTabSz="913593"/>
              <a:t>‹#›</a:t>
            </a:fld>
            <a:endParaRPr lang="cs-CZ">
              <a:solidFill>
                <a:prstClr val="black">
                  <a:tint val="75000"/>
                </a:prstClr>
              </a:solidFill>
            </a:endParaRPr>
          </a:p>
        </p:txBody>
      </p:sp>
    </p:spTree>
    <p:extLst>
      <p:ext uri="{BB962C8B-B14F-4D97-AF65-F5344CB8AC3E}">
        <p14:creationId xmlns:p14="http://schemas.microsoft.com/office/powerpoint/2010/main" val="76692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593" rtl="0" eaLnBrk="1" latinLnBrk="0" hangingPunct="1">
        <a:spcBef>
          <a:spcPct val="0"/>
        </a:spcBef>
        <a:buNone/>
        <a:defRPr sz="4400" kern="1200">
          <a:solidFill>
            <a:schemeClr val="tx1"/>
          </a:solidFill>
          <a:latin typeface="+mj-lt"/>
          <a:ea typeface="+mj-ea"/>
          <a:cs typeface="+mj-cs"/>
        </a:defRPr>
      </a:lvl1pPr>
    </p:titleStyle>
    <p:bodyStyle>
      <a:lvl1pPr marL="342597" indent="-342597" algn="l" defTabSz="9135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95" indent="-285500" algn="l" defTabSz="9135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92" indent="-228398" algn="l" defTabSz="9135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789" indent="-228398" algn="l" defTabSz="9135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585" indent="-228398" algn="l" defTabSz="9135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383" indent="-228398" algn="l" defTabSz="9135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178" indent="-228398" algn="l" defTabSz="9135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976" indent="-228398" algn="l" defTabSz="9135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773" indent="-228398" algn="l" defTabSz="9135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9"/>
            <a:ext cx="8229600" cy="1143000"/>
          </a:xfrm>
          <a:prstGeom prst="rect">
            <a:avLst/>
          </a:prstGeom>
        </p:spPr>
        <p:txBody>
          <a:bodyPr vert="horz" lIns="91408" tIns="45704" rIns="91408" bIns="45704"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08" tIns="45704" rIns="91408" bIns="45704"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1" y="6356352"/>
            <a:ext cx="2133600" cy="365125"/>
          </a:xfrm>
          <a:prstGeom prst="rect">
            <a:avLst/>
          </a:prstGeom>
        </p:spPr>
        <p:txBody>
          <a:bodyPr vert="horz" lIns="91408" tIns="45704" rIns="91408" bIns="45704" rtlCol="0" anchor="ctr"/>
          <a:lstStyle>
            <a:lvl1pPr algn="l">
              <a:defRPr sz="1200">
                <a:solidFill>
                  <a:schemeClr val="tx1">
                    <a:tint val="75000"/>
                  </a:schemeClr>
                </a:solidFill>
              </a:defRPr>
            </a:lvl1pPr>
          </a:lstStyle>
          <a:p>
            <a:pPr defTabSz="914077"/>
            <a:fld id="{9D7ACC0D-49E1-4C87-92AB-919E2AEA0990}" type="datetime1">
              <a:rPr lang="cs-CZ" smtClean="0">
                <a:solidFill>
                  <a:prstClr val="black">
                    <a:tint val="75000"/>
                  </a:prstClr>
                </a:solidFill>
              </a:rPr>
              <a:pPr defTabSz="914077"/>
              <a:t>10.2.2017</a:t>
            </a:fld>
            <a:endParaRPr lang="cs-CZ">
              <a:solidFill>
                <a:prstClr val="black">
                  <a:tint val="75000"/>
                </a:prstClr>
              </a:solidFill>
            </a:endParaRPr>
          </a:p>
        </p:txBody>
      </p:sp>
      <p:sp>
        <p:nvSpPr>
          <p:cNvPr id="5" name="Zástupný symbol pro zápatí 4"/>
          <p:cNvSpPr>
            <a:spLocks noGrp="1"/>
          </p:cNvSpPr>
          <p:nvPr>
            <p:ph type="ftr" sz="quarter" idx="3"/>
          </p:nvPr>
        </p:nvSpPr>
        <p:spPr>
          <a:xfrm>
            <a:off x="3124202" y="6356352"/>
            <a:ext cx="2895600" cy="365125"/>
          </a:xfrm>
          <a:prstGeom prst="rect">
            <a:avLst/>
          </a:prstGeom>
        </p:spPr>
        <p:txBody>
          <a:bodyPr vert="horz" lIns="91408" tIns="45704" rIns="91408" bIns="45704" rtlCol="0" anchor="ctr"/>
          <a:lstStyle>
            <a:lvl1pPr algn="ctr">
              <a:defRPr sz="1200">
                <a:solidFill>
                  <a:schemeClr val="tx1">
                    <a:tint val="75000"/>
                  </a:schemeClr>
                </a:solidFill>
              </a:defRPr>
            </a:lvl1pPr>
          </a:lstStyle>
          <a:p>
            <a:pPr defTabSz="914077"/>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2"/>
            <a:ext cx="2133600" cy="365125"/>
          </a:xfrm>
          <a:prstGeom prst="rect">
            <a:avLst/>
          </a:prstGeom>
        </p:spPr>
        <p:txBody>
          <a:bodyPr vert="horz" lIns="91408" tIns="45704" rIns="91408" bIns="45704" rtlCol="0" anchor="ctr"/>
          <a:lstStyle>
            <a:lvl1pPr algn="r">
              <a:defRPr sz="1200">
                <a:solidFill>
                  <a:schemeClr val="tx1">
                    <a:tint val="75000"/>
                  </a:schemeClr>
                </a:solidFill>
              </a:defRPr>
            </a:lvl1pPr>
          </a:lstStyle>
          <a:p>
            <a:pPr defTabSz="914077"/>
            <a:fld id="{F1E69001-73B5-451B-AA7C-C3FB08B34B11}" type="slidenum">
              <a:rPr lang="cs-CZ" smtClean="0">
                <a:solidFill>
                  <a:prstClr val="black">
                    <a:tint val="75000"/>
                  </a:prstClr>
                </a:solidFill>
              </a:rPr>
              <a:pPr defTabSz="914077"/>
              <a:t>‹#›</a:t>
            </a:fld>
            <a:endParaRPr lang="cs-CZ">
              <a:solidFill>
                <a:prstClr val="black">
                  <a:tint val="75000"/>
                </a:prstClr>
              </a:solidFill>
            </a:endParaRPr>
          </a:p>
        </p:txBody>
      </p:sp>
    </p:spTree>
    <p:extLst>
      <p:ext uri="{BB962C8B-B14F-4D97-AF65-F5344CB8AC3E}">
        <p14:creationId xmlns:p14="http://schemas.microsoft.com/office/powerpoint/2010/main" val="26274292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077"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8" indent="-285650" algn="l" defTabSz="9140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7" indent="-228519" algn="l" defTabSz="9140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35"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74"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13"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50"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90"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29"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png"/><Relationship Id="rId7" Type="http://schemas.openxmlformats.org/officeDocument/2006/relationships/diagramColors" Target="../diagrams/colors1.xml"/><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5.png"/><Relationship Id="rId4" Type="http://schemas.openxmlformats.org/officeDocument/2006/relationships/diagramData" Target="../diagrams/data1.xml"/><Relationship Id="rId9" Type="http://schemas.openxmlformats.org/officeDocument/2006/relationships/hyperlink" Target="DECLARATION(2).do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easa.europa.eu/document-library/acceptable-means-of-compliance-and-guidance-materials" TargetMode="External"/><Relationship Id="rId7" Type="http://schemas.openxmlformats.org/officeDocument/2006/relationships/hyperlink" Target="http://www.caa.cz/predpisy/rozhodnuti-vykonneho-reditele-easa" TargetMode="External"/><Relationship Id="rId2" Type="http://schemas.openxmlformats.org/officeDocument/2006/relationships/hyperlink" Target="http://eur-lex.europa.eu/homepage.html?locale=cs" TargetMode="External"/><Relationship Id="rId1" Type="http://schemas.openxmlformats.org/officeDocument/2006/relationships/slideLayout" Target="../slideLayouts/slideLayout13.xml"/><Relationship Id="rId6" Type="http://schemas.openxmlformats.org/officeDocument/2006/relationships/hyperlink" Target="http://www.caa.cz/predpisy/provoz-letadel" TargetMode="External"/><Relationship Id="rId5" Type="http://schemas.openxmlformats.org/officeDocument/2006/relationships/hyperlink" Target="http://www.caa.cz/formulare/formulare-sekce-letovych-standardu" TargetMode="External"/><Relationship Id="rId4" Type="http://schemas.openxmlformats.org/officeDocument/2006/relationships/hyperlink" Target="http://www.caa.cz/provoz/letecke-prace"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91395" y="4625752"/>
            <a:ext cx="8761210" cy="2232248"/>
          </a:xfrm>
          <a:prstGeom prst="rect">
            <a:avLst/>
          </a:prstGeom>
        </p:spPr>
        <p:txBody>
          <a:bodyPr vert="horz" lIns="91360" tIns="45680" rIns="91360" bIns="45680" rtlCol="0" anchor="ctr">
            <a:normAutofit fontScale="92500" lnSpcReduction="20000"/>
          </a:bodyPr>
          <a:lstStyle>
            <a:lvl1pPr algn="ctr" defTabSz="914077" rtl="0" eaLnBrk="1" latinLnBrk="0" hangingPunct="1">
              <a:spcBef>
                <a:spcPct val="0"/>
              </a:spcBef>
              <a:buNone/>
              <a:defRPr sz="4400" kern="1200">
                <a:solidFill>
                  <a:schemeClr val="tx1"/>
                </a:solidFill>
                <a:latin typeface="+mj-lt"/>
                <a:ea typeface="+mj-ea"/>
                <a:cs typeface="+mj-cs"/>
              </a:defRPr>
            </a:lvl1pPr>
          </a:lstStyle>
          <a:p>
            <a:pPr algn="just"/>
            <a:r>
              <a:rPr lang="pt-BR" sz="3900" b="1" dirty="0">
                <a:solidFill>
                  <a:srgbClr val="002E63"/>
                </a:solidFill>
                <a:effectLst>
                  <a:outerShdw blurRad="38100" dist="38100" dir="2700000" algn="tl">
                    <a:srgbClr val="000000">
                      <a:alpha val="43137"/>
                    </a:srgbClr>
                  </a:outerShdw>
                </a:effectLst>
              </a:rPr>
              <a:t>Pravidla pro provoz letadel dle nařízení </a:t>
            </a:r>
            <a:r>
              <a:rPr lang="pt-BR" sz="3900" b="1" dirty="0" smtClean="0">
                <a:solidFill>
                  <a:srgbClr val="002E63"/>
                </a:solidFill>
                <a:effectLst>
                  <a:outerShdw blurRad="38100" dist="38100" dir="2700000" algn="tl">
                    <a:srgbClr val="000000">
                      <a:alpha val="43137"/>
                    </a:srgbClr>
                  </a:outerShdw>
                </a:effectLst>
              </a:rPr>
              <a:t>EU</a:t>
            </a:r>
            <a:endParaRPr lang="cs-CZ" sz="3900" b="1" dirty="0" smtClean="0">
              <a:solidFill>
                <a:srgbClr val="002E63"/>
              </a:solidFill>
              <a:effectLst>
                <a:outerShdw blurRad="38100" dist="38100" dir="2700000" algn="tl">
                  <a:srgbClr val="000000">
                    <a:alpha val="43137"/>
                  </a:srgbClr>
                </a:outerShdw>
              </a:effectLst>
            </a:endParaRPr>
          </a:p>
          <a:p>
            <a:pPr algn="l"/>
            <a:r>
              <a:rPr lang="pt-BR" sz="3900" b="1" dirty="0" smtClean="0">
                <a:solidFill>
                  <a:srgbClr val="002E63"/>
                </a:solidFill>
                <a:effectLst>
                  <a:outerShdw blurRad="38100" dist="38100" dir="2700000" algn="tl">
                    <a:srgbClr val="000000">
                      <a:alpha val="43137"/>
                    </a:srgbClr>
                  </a:outerShdw>
                </a:effectLst>
              </a:rPr>
              <a:t>od</a:t>
            </a:r>
            <a:r>
              <a:rPr lang="cs-CZ" sz="3900" b="1" dirty="0" smtClean="0">
                <a:solidFill>
                  <a:srgbClr val="002E63"/>
                </a:solidFill>
                <a:effectLst>
                  <a:outerShdw blurRad="38100" dist="38100" dir="2700000" algn="tl">
                    <a:srgbClr val="000000">
                      <a:alpha val="43137"/>
                    </a:srgbClr>
                  </a:outerShdw>
                </a:effectLst>
              </a:rPr>
              <a:t> </a:t>
            </a:r>
            <a:r>
              <a:rPr lang="pt-BR" sz="3900" b="1" dirty="0" smtClean="0">
                <a:solidFill>
                  <a:srgbClr val="002E63"/>
                </a:solidFill>
                <a:effectLst>
                  <a:outerShdw blurRad="38100" dist="38100" dir="2700000" algn="tl">
                    <a:srgbClr val="000000">
                      <a:alpha val="43137"/>
                    </a:srgbClr>
                  </a:outerShdw>
                </a:effectLst>
              </a:rPr>
              <a:t>21</a:t>
            </a:r>
            <a:r>
              <a:rPr lang="pt-BR" sz="3900" b="1" dirty="0">
                <a:solidFill>
                  <a:srgbClr val="002E63"/>
                </a:solidFill>
                <a:effectLst>
                  <a:outerShdw blurRad="38100" dist="38100" dir="2700000" algn="tl">
                    <a:srgbClr val="000000">
                      <a:alpha val="43137"/>
                    </a:srgbClr>
                  </a:outerShdw>
                </a:effectLst>
              </a:rPr>
              <a:t>. 4. 2017 </a:t>
            </a:r>
            <a:r>
              <a:rPr lang="cs-CZ" dirty="0" smtClean="0">
                <a:solidFill>
                  <a:srgbClr val="002E63"/>
                </a:solidFill>
              </a:rPr>
              <a:t/>
            </a:r>
            <a:br>
              <a:rPr lang="cs-CZ" dirty="0" smtClean="0">
                <a:solidFill>
                  <a:srgbClr val="002E63"/>
                </a:solidFill>
              </a:rPr>
            </a:br>
            <a:r>
              <a:rPr lang="cs-CZ" sz="2400" b="1" dirty="0" smtClean="0">
                <a:solidFill>
                  <a:srgbClr val="002E63"/>
                </a:solidFill>
              </a:rPr>
              <a:t>(zvláštní provoz (SPO), lety A-A)</a:t>
            </a:r>
            <a:endParaRPr lang="cs-CZ" sz="2400" b="1" dirty="0">
              <a:solidFill>
                <a:srgbClr val="002E63"/>
              </a:solidFill>
            </a:endParaRPr>
          </a:p>
          <a:p>
            <a:pPr algn="just"/>
            <a:endParaRPr lang="cs-CZ" sz="2400" b="1" dirty="0">
              <a:solidFill>
                <a:prstClr val="black">
                  <a:lumMod val="65000"/>
                  <a:lumOff val="35000"/>
                </a:prstClr>
              </a:solidFill>
            </a:endParaRPr>
          </a:p>
          <a:p>
            <a:pPr algn="just"/>
            <a:endParaRPr lang="cs-CZ" sz="1600" b="1" dirty="0" smtClean="0">
              <a:solidFill>
                <a:prstClr val="black">
                  <a:lumMod val="75000"/>
                  <a:lumOff val="25000"/>
                </a:prstClr>
              </a:solidFill>
              <a:effectLst>
                <a:outerShdw blurRad="38100" dist="38100" dir="2700000" algn="tl">
                  <a:srgbClr val="000000">
                    <a:alpha val="43137"/>
                  </a:srgbClr>
                </a:outerShdw>
              </a:effectLst>
            </a:endParaRPr>
          </a:p>
          <a:p>
            <a:pPr algn="just"/>
            <a:endParaRPr lang="cs-CZ" sz="1600" b="1" dirty="0">
              <a:solidFill>
                <a:prstClr val="black">
                  <a:lumMod val="75000"/>
                  <a:lumOff val="25000"/>
                </a:prstClr>
              </a:solidFill>
              <a:effectLst>
                <a:outerShdw blurRad="38100" dist="38100" dir="2700000" algn="tl">
                  <a:srgbClr val="000000">
                    <a:alpha val="43137"/>
                  </a:srgbClr>
                </a:outerShdw>
              </a:effectLst>
            </a:endParaRPr>
          </a:p>
          <a:p>
            <a:pPr algn="just"/>
            <a:r>
              <a:rPr lang="cs-CZ" sz="1600" b="1" dirty="0" smtClean="0">
                <a:solidFill>
                  <a:prstClr val="black">
                    <a:lumMod val="75000"/>
                    <a:lumOff val="25000"/>
                  </a:prstClr>
                </a:solidFill>
                <a:effectLst>
                  <a:outerShdw blurRad="38100" dist="38100" dir="2700000" algn="tl">
                    <a:srgbClr val="000000">
                      <a:alpha val="43137"/>
                    </a:srgbClr>
                  </a:outerShdw>
                </a:effectLst>
              </a:rPr>
              <a:t>Seminář pro všeobecné letectví, Jeneč, 11. 2. 2017			                 Ing. Jan Šikýř, ÚCL</a:t>
            </a:r>
            <a:endParaRPr lang="cs-CZ" sz="1600" b="1" dirty="0">
              <a:solidFill>
                <a:prstClr val="black">
                  <a:lumMod val="75000"/>
                  <a:lumOff val="25000"/>
                </a:prst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1955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Oblast působnosti pravidel EU</a:t>
            </a:r>
            <a:br>
              <a:rPr lang="cs-CZ" dirty="0" smtClean="0"/>
            </a:br>
            <a:r>
              <a:rPr lang="cs-CZ" sz="2400" b="0" dirty="0"/>
              <a:t>(dle klasifikace provozu)</a:t>
            </a: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10</a:t>
            </a:fld>
            <a:endParaRPr lang="cs-CZ" dirty="0"/>
          </a:p>
        </p:txBody>
      </p:sp>
      <p:grpSp>
        <p:nvGrpSpPr>
          <p:cNvPr id="10" name="Skupina 9"/>
          <p:cNvGrpSpPr/>
          <p:nvPr/>
        </p:nvGrpSpPr>
        <p:grpSpPr>
          <a:xfrm>
            <a:off x="-10224" y="59851"/>
            <a:ext cx="2889088" cy="1602899"/>
            <a:chOff x="-93910" y="25741"/>
            <a:chExt cx="2889088" cy="1602899"/>
          </a:xfrm>
        </p:grpSpPr>
        <p:pic>
          <p:nvPicPr>
            <p:cNvPr id="6" name="Picture 2" descr="Caucasian Boss ic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910" y="25741"/>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Teacher ic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5178" y="25741"/>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Occupations Pilot OldFashioned Male Light ico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4320" y="188640"/>
              <a:ext cx="1440000" cy="144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Tabulka 2"/>
          <p:cNvGraphicFramePr>
            <a:graphicFrameLocks noGrp="1"/>
          </p:cNvGraphicFramePr>
          <p:nvPr>
            <p:extLst>
              <p:ext uri="{D42A27DB-BD31-4B8C-83A1-F6EECF244321}">
                <p14:modId xmlns:p14="http://schemas.microsoft.com/office/powerpoint/2010/main" val="4102323732"/>
              </p:ext>
            </p:extLst>
          </p:nvPr>
        </p:nvGraphicFramePr>
        <p:xfrm>
          <a:off x="292770" y="1413055"/>
          <a:ext cx="8558460" cy="4031890"/>
        </p:xfrm>
        <a:graphic>
          <a:graphicData uri="http://schemas.openxmlformats.org/drawingml/2006/table">
            <a:tbl>
              <a:tblPr firstRow="1" bandRow="1">
                <a:tableStyleId>{5C22544A-7EE6-4342-B048-85BDC9FD1C3A}</a:tableStyleId>
              </a:tblPr>
              <a:tblGrid>
                <a:gridCol w="1220769"/>
                <a:gridCol w="815299"/>
                <a:gridCol w="815299"/>
                <a:gridCol w="815299"/>
                <a:gridCol w="815299"/>
                <a:gridCol w="815299"/>
                <a:gridCol w="815299"/>
                <a:gridCol w="815299"/>
                <a:gridCol w="815299"/>
                <a:gridCol w="815299"/>
              </a:tblGrid>
              <a:tr h="660074">
                <a:tc gridSpan="2">
                  <a:txBody>
                    <a:bodyPr/>
                    <a:lstStyle/>
                    <a:p>
                      <a:pPr algn="ctr"/>
                      <a:r>
                        <a:rPr lang="cs-CZ" sz="1400" dirty="0" smtClean="0"/>
                        <a:t>Druh provozu</a:t>
                      </a:r>
                      <a:endParaRPr lang="cs-CZ" sz="1400" dirty="0"/>
                    </a:p>
                  </a:txBody>
                  <a:tcPr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002E63"/>
                    </a:solidFill>
                  </a:tcPr>
                </a:tc>
                <a:tc hMerge="1">
                  <a:txBody>
                    <a:bodyPr/>
                    <a:lstStyle/>
                    <a:p>
                      <a:pPr algn="ctr"/>
                      <a:endParaRPr lang="cs-CZ" sz="1400" dirty="0"/>
                    </a:p>
                  </a:txBody>
                  <a:tcPr anchor="ctr"/>
                </a:tc>
                <a:tc>
                  <a:txBody>
                    <a:bodyPr/>
                    <a:lstStyle/>
                    <a:p>
                      <a:pPr algn="ctr"/>
                      <a:r>
                        <a:rPr lang="cs-CZ" sz="1400" dirty="0" smtClean="0"/>
                        <a:t>DEF</a:t>
                      </a:r>
                      <a:endParaRPr lang="cs-CZ" sz="1400" dirty="0"/>
                    </a:p>
                  </a:txBody>
                  <a:tcPr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002E63"/>
                    </a:solidFill>
                  </a:tcPr>
                </a:tc>
                <a:tc>
                  <a:txBody>
                    <a:bodyPr/>
                    <a:lstStyle/>
                    <a:p>
                      <a:pPr algn="ctr"/>
                      <a:r>
                        <a:rPr lang="cs-CZ" sz="1400" dirty="0" smtClean="0"/>
                        <a:t>ARO</a:t>
                      </a:r>
                      <a:endParaRPr lang="cs-CZ" sz="1400" dirty="0"/>
                    </a:p>
                  </a:txBody>
                  <a:tcPr anchor="ctr">
                    <a:lnB w="57150" cap="flat" cmpd="sng" algn="ctr">
                      <a:solidFill>
                        <a:schemeClr val="bg1"/>
                      </a:solidFill>
                      <a:prstDash val="solid"/>
                      <a:round/>
                      <a:headEnd type="none" w="med" len="med"/>
                      <a:tailEnd type="none" w="med" len="med"/>
                    </a:lnB>
                    <a:solidFill>
                      <a:srgbClr val="002E63"/>
                    </a:solidFill>
                  </a:tcPr>
                </a:tc>
                <a:tc>
                  <a:txBody>
                    <a:bodyPr/>
                    <a:lstStyle/>
                    <a:p>
                      <a:pPr algn="ctr"/>
                      <a:r>
                        <a:rPr lang="cs-CZ" sz="1400" dirty="0" smtClean="0"/>
                        <a:t>ORO</a:t>
                      </a:r>
                      <a:endParaRPr lang="cs-CZ" sz="1400" dirty="0"/>
                    </a:p>
                  </a:txBody>
                  <a:tcPr anchor="ctr">
                    <a:lnB w="57150" cap="flat" cmpd="sng" algn="ctr">
                      <a:solidFill>
                        <a:schemeClr val="bg1"/>
                      </a:solidFill>
                      <a:prstDash val="solid"/>
                      <a:round/>
                      <a:headEnd type="none" w="med" len="med"/>
                      <a:tailEnd type="none" w="med" len="med"/>
                    </a:lnB>
                    <a:solidFill>
                      <a:srgbClr val="002E63"/>
                    </a:solidFill>
                  </a:tcPr>
                </a:tc>
                <a:tc>
                  <a:txBody>
                    <a:bodyPr/>
                    <a:lstStyle/>
                    <a:p>
                      <a:pPr algn="ctr"/>
                      <a:r>
                        <a:rPr lang="cs-CZ" sz="1400" dirty="0" smtClean="0"/>
                        <a:t>CAT</a:t>
                      </a:r>
                      <a:endParaRPr lang="cs-CZ" sz="1400" dirty="0"/>
                    </a:p>
                  </a:txBody>
                  <a:tcPr anchor="ctr">
                    <a:lnB w="57150" cap="flat" cmpd="sng" algn="ctr">
                      <a:solidFill>
                        <a:schemeClr val="bg1"/>
                      </a:solidFill>
                      <a:prstDash val="solid"/>
                      <a:round/>
                      <a:headEnd type="none" w="med" len="med"/>
                      <a:tailEnd type="none" w="med" len="med"/>
                    </a:lnB>
                    <a:solidFill>
                      <a:srgbClr val="002E63"/>
                    </a:solidFill>
                  </a:tcPr>
                </a:tc>
                <a:tc>
                  <a:txBody>
                    <a:bodyPr/>
                    <a:lstStyle/>
                    <a:p>
                      <a:pPr algn="ctr"/>
                      <a:r>
                        <a:rPr lang="cs-CZ" sz="1400" dirty="0" smtClean="0"/>
                        <a:t>SPA</a:t>
                      </a:r>
                      <a:endParaRPr lang="cs-CZ" sz="1400" dirty="0"/>
                    </a:p>
                  </a:txBody>
                  <a:tcPr anchor="ctr">
                    <a:lnB w="57150" cap="flat" cmpd="sng" algn="ctr">
                      <a:solidFill>
                        <a:schemeClr val="bg1"/>
                      </a:solidFill>
                      <a:prstDash val="solid"/>
                      <a:round/>
                      <a:headEnd type="none" w="med" len="med"/>
                      <a:tailEnd type="none" w="med" len="med"/>
                    </a:lnB>
                    <a:solidFill>
                      <a:srgbClr val="002E63"/>
                    </a:solidFill>
                  </a:tcPr>
                </a:tc>
                <a:tc>
                  <a:txBody>
                    <a:bodyPr/>
                    <a:lstStyle/>
                    <a:p>
                      <a:pPr algn="ctr"/>
                      <a:r>
                        <a:rPr lang="cs-CZ" sz="1400" dirty="0" smtClean="0"/>
                        <a:t>NCC</a:t>
                      </a:r>
                      <a:endParaRPr lang="cs-CZ" sz="1400" dirty="0"/>
                    </a:p>
                  </a:txBody>
                  <a:tcPr anchor="ctr">
                    <a:lnB w="57150" cap="flat" cmpd="sng" algn="ctr">
                      <a:solidFill>
                        <a:schemeClr val="bg1"/>
                      </a:solidFill>
                      <a:prstDash val="solid"/>
                      <a:round/>
                      <a:headEnd type="none" w="med" len="med"/>
                      <a:tailEnd type="none" w="med" len="med"/>
                    </a:lnB>
                    <a:solidFill>
                      <a:srgbClr val="002E63"/>
                    </a:solidFill>
                  </a:tcPr>
                </a:tc>
                <a:tc>
                  <a:txBody>
                    <a:bodyPr/>
                    <a:lstStyle/>
                    <a:p>
                      <a:pPr algn="ctr"/>
                      <a:r>
                        <a:rPr lang="cs-CZ" sz="1400" dirty="0" smtClean="0"/>
                        <a:t>NCO</a:t>
                      </a:r>
                      <a:endParaRPr lang="cs-CZ" sz="1400" dirty="0"/>
                    </a:p>
                  </a:txBody>
                  <a:tcPr anchor="ctr">
                    <a:lnB w="57150" cap="flat" cmpd="sng" algn="ctr">
                      <a:solidFill>
                        <a:schemeClr val="bg1"/>
                      </a:solidFill>
                      <a:prstDash val="solid"/>
                      <a:round/>
                      <a:headEnd type="none" w="med" len="med"/>
                      <a:tailEnd type="none" w="med" len="med"/>
                    </a:lnB>
                    <a:solidFill>
                      <a:srgbClr val="002E63"/>
                    </a:solidFill>
                  </a:tcPr>
                </a:tc>
                <a:tc>
                  <a:txBody>
                    <a:bodyPr/>
                    <a:lstStyle/>
                    <a:p>
                      <a:pPr algn="ctr"/>
                      <a:r>
                        <a:rPr lang="cs-CZ" sz="1400" dirty="0" smtClean="0"/>
                        <a:t>SPO</a:t>
                      </a:r>
                      <a:endParaRPr lang="cs-CZ" sz="1400" dirty="0"/>
                    </a:p>
                  </a:txBody>
                  <a:tcPr anchor="ctr">
                    <a:lnB w="57150" cap="flat" cmpd="sng" algn="ctr">
                      <a:solidFill>
                        <a:schemeClr val="bg1"/>
                      </a:solidFill>
                      <a:prstDash val="solid"/>
                      <a:round/>
                      <a:headEnd type="none" w="med" len="med"/>
                      <a:tailEnd type="none" w="med" len="med"/>
                    </a:lnB>
                    <a:solidFill>
                      <a:srgbClr val="002E63"/>
                    </a:solidFill>
                  </a:tcPr>
                </a:tc>
              </a:tr>
              <a:tr h="660074">
                <a:tc rowSpan="2">
                  <a:txBody>
                    <a:bodyPr/>
                    <a:lstStyle/>
                    <a:p>
                      <a:pPr algn="ctr"/>
                      <a:r>
                        <a:rPr lang="cs-CZ" sz="1400" b="1" dirty="0" smtClean="0">
                          <a:solidFill>
                            <a:schemeClr val="bg1"/>
                          </a:solidFill>
                        </a:rPr>
                        <a:t>Obchodní provoz</a:t>
                      </a:r>
                      <a:endParaRPr lang="cs-CZ" sz="1400" b="1" dirty="0">
                        <a:solidFill>
                          <a:schemeClr val="bg1"/>
                        </a:solidFill>
                      </a:endParaRPr>
                    </a:p>
                  </a:txBody>
                  <a:tcPr anchor="ct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A75CF"/>
                    </a:solidFill>
                  </a:tcPr>
                </a:tc>
                <a:tc>
                  <a:txBody>
                    <a:bodyPr/>
                    <a:lstStyle/>
                    <a:p>
                      <a:pPr algn="ctr"/>
                      <a:r>
                        <a:rPr lang="cs-CZ" sz="1400" b="1" dirty="0" smtClean="0">
                          <a:solidFill>
                            <a:schemeClr val="bg1"/>
                          </a:solidFill>
                        </a:rPr>
                        <a:t>CAT</a:t>
                      </a:r>
                      <a:endParaRPr lang="cs-CZ" sz="1400" b="1" dirty="0">
                        <a:solidFill>
                          <a:schemeClr val="bg1"/>
                        </a:solidFill>
                      </a:endParaRP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2400" b="1" dirty="0">
                        <a:solidFill>
                          <a:srgbClr val="FF0000"/>
                        </a:solidFill>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2400" b="1" dirty="0">
                        <a:solidFill>
                          <a:srgbClr val="FF0000"/>
                        </a:solidFill>
                      </a:endParaRPr>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2400" b="1" dirty="0">
                        <a:solidFill>
                          <a:srgbClr val="FF0000"/>
                        </a:solidFill>
                      </a:endParaRPr>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indent="0" algn="ctr" defTabSz="914239" rtl="0" eaLnBrk="1" fontAlgn="auto" latinLnBrk="0" hangingPunct="1">
                        <a:lnSpc>
                          <a:spcPct val="100000"/>
                        </a:lnSpc>
                        <a:spcBef>
                          <a:spcPts val="0"/>
                        </a:spcBef>
                        <a:spcAft>
                          <a:spcPts val="0"/>
                        </a:spcAft>
                        <a:buClrTx/>
                        <a:buSzTx/>
                        <a:buFontTx/>
                        <a:buNone/>
                        <a:tabLst/>
                        <a:defRPr/>
                      </a:pPr>
                      <a:endParaRPr lang="cs-CZ" sz="2400" b="1" dirty="0" smtClean="0">
                        <a:solidFill>
                          <a:srgbClr val="FF0000"/>
                        </a:solidFill>
                      </a:endParaRPr>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2400" b="1" dirty="0">
                        <a:solidFill>
                          <a:srgbClr val="FF0000"/>
                        </a:solidFill>
                      </a:endParaRPr>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1400" dirty="0"/>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1400" dirty="0"/>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1400" dirty="0"/>
                    </a:p>
                  </a:txBody>
                  <a:tcPr anchor="ctr">
                    <a:lnT w="57150" cap="flat" cmpd="sng" algn="ctr">
                      <a:solidFill>
                        <a:schemeClr val="bg1"/>
                      </a:solidFill>
                      <a:prstDash val="solid"/>
                      <a:round/>
                      <a:headEnd type="none" w="med" len="med"/>
                      <a:tailEnd type="none" w="med" len="med"/>
                    </a:lnT>
                    <a:solidFill>
                      <a:schemeClr val="bg1">
                        <a:lumMod val="85000"/>
                      </a:schemeClr>
                    </a:solidFill>
                  </a:tcPr>
                </a:tc>
              </a:tr>
              <a:tr h="731520">
                <a:tc vMerge="1">
                  <a:txBody>
                    <a:bodyPr/>
                    <a:lstStyle/>
                    <a:p>
                      <a:pPr algn="ctr"/>
                      <a:endParaRPr lang="cs-CZ" sz="1600" dirty="0"/>
                    </a:p>
                  </a:txBody>
                  <a:tcPr anchor="ctr"/>
                </a:tc>
                <a:tc>
                  <a:txBody>
                    <a:bodyPr/>
                    <a:lstStyle/>
                    <a:p>
                      <a:pPr algn="ctr"/>
                      <a:r>
                        <a:rPr lang="cs-CZ" sz="1400" b="1" baseline="0" dirty="0" smtClean="0">
                          <a:solidFill>
                            <a:schemeClr val="bg1"/>
                          </a:solidFill>
                        </a:rPr>
                        <a:t>SPO</a:t>
                      </a:r>
                      <a:endParaRPr lang="cs-CZ" sz="1400" b="1" dirty="0">
                        <a:solidFill>
                          <a:schemeClr val="bg1"/>
                        </a:solidFill>
                      </a:endParaRPr>
                    </a:p>
                  </a:txBody>
                  <a:tcPr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1A75CF"/>
                    </a:solidFill>
                  </a:tcPr>
                </a:tc>
                <a:tc>
                  <a:txBody>
                    <a:bodyPr/>
                    <a:lstStyle/>
                    <a:p>
                      <a:pPr algn="ctr"/>
                      <a:endParaRPr lang="cs-CZ" sz="2400" b="1" dirty="0">
                        <a:solidFill>
                          <a:srgbClr val="FF0000"/>
                        </a:solidFill>
                      </a:endParaRPr>
                    </a:p>
                  </a:txBody>
                  <a:tcPr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cs-CZ" sz="2400" b="1" dirty="0">
                        <a:solidFill>
                          <a:srgbClr val="FF0000"/>
                        </a:solidFill>
                      </a:endParaRPr>
                    </a:p>
                  </a:txBody>
                  <a:tcPr anchor="ctr">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cs-CZ" sz="2400" b="1" dirty="0">
                        <a:solidFill>
                          <a:srgbClr val="FF0000"/>
                        </a:solidFill>
                      </a:endParaRPr>
                    </a:p>
                  </a:txBody>
                  <a:tcPr anchor="ctr">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cs-CZ" sz="1400" dirty="0"/>
                    </a:p>
                  </a:txBody>
                  <a:tcPr anchor="ctr">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cs-CZ" sz="2400" b="1" dirty="0">
                        <a:solidFill>
                          <a:srgbClr val="FF0000"/>
                        </a:solidFill>
                      </a:endParaRPr>
                    </a:p>
                  </a:txBody>
                  <a:tcPr anchor="ctr">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cs-CZ" sz="1400" dirty="0"/>
                    </a:p>
                  </a:txBody>
                  <a:tcPr anchor="ctr">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endParaRPr lang="cs-CZ" sz="1400" dirty="0"/>
                    </a:p>
                  </a:txBody>
                  <a:tcPr anchor="ctr">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239" rtl="0" eaLnBrk="1" fontAlgn="auto" latinLnBrk="0" hangingPunct="1">
                        <a:lnSpc>
                          <a:spcPct val="100000"/>
                        </a:lnSpc>
                        <a:spcBef>
                          <a:spcPts val="0"/>
                        </a:spcBef>
                        <a:spcAft>
                          <a:spcPts val="0"/>
                        </a:spcAft>
                        <a:buClrTx/>
                        <a:buSzTx/>
                        <a:buFontTx/>
                        <a:buNone/>
                        <a:tabLst/>
                        <a:defRPr/>
                      </a:pPr>
                      <a:endParaRPr lang="cs-CZ" sz="2400" b="1" dirty="0" smtClean="0">
                        <a:solidFill>
                          <a:srgbClr val="FF0000"/>
                        </a:solidFill>
                      </a:endParaRPr>
                    </a:p>
                  </a:txBody>
                  <a:tcPr anchor="ctr">
                    <a:lnB w="57150" cap="flat" cmpd="sng" algn="ctr">
                      <a:solidFill>
                        <a:schemeClr val="bg1"/>
                      </a:solidFill>
                      <a:prstDash val="solid"/>
                      <a:round/>
                      <a:headEnd type="none" w="med" len="med"/>
                      <a:tailEnd type="none" w="med" len="med"/>
                    </a:lnB>
                    <a:solidFill>
                      <a:schemeClr val="bg1">
                        <a:lumMod val="85000"/>
                      </a:schemeClr>
                    </a:solidFill>
                  </a:tcPr>
                </a:tc>
              </a:tr>
              <a:tr h="660074">
                <a:tc rowSpan="3">
                  <a:txBody>
                    <a:bodyPr/>
                    <a:lstStyle/>
                    <a:p>
                      <a:pPr algn="ctr"/>
                      <a:r>
                        <a:rPr lang="cs-CZ" sz="1400" b="1" dirty="0" smtClean="0">
                          <a:solidFill>
                            <a:schemeClr val="bg1"/>
                          </a:solidFill>
                        </a:rPr>
                        <a:t>Neobchodní provoz</a:t>
                      </a:r>
                      <a:endParaRPr lang="cs-CZ" sz="1400" b="1" dirty="0">
                        <a:solidFill>
                          <a:schemeClr val="bg1"/>
                        </a:solidFill>
                      </a:endParaRPr>
                    </a:p>
                  </a:txBody>
                  <a:tcPr anchor="ctr">
                    <a:lnT w="57150" cap="flat" cmpd="sng" algn="ctr">
                      <a:solidFill>
                        <a:schemeClr val="bg1"/>
                      </a:solidFill>
                      <a:prstDash val="solid"/>
                      <a:round/>
                      <a:headEnd type="none" w="med" len="med"/>
                      <a:tailEnd type="none" w="med" len="med"/>
                    </a:lnT>
                    <a:solidFill>
                      <a:srgbClr val="1A75CF"/>
                    </a:solidFill>
                  </a:tcPr>
                </a:tc>
                <a:tc>
                  <a:txBody>
                    <a:bodyPr/>
                    <a:lstStyle/>
                    <a:p>
                      <a:pPr algn="ctr"/>
                      <a:r>
                        <a:rPr lang="cs-CZ" sz="1400" b="1" dirty="0" smtClean="0">
                          <a:solidFill>
                            <a:schemeClr val="bg1"/>
                          </a:solidFill>
                        </a:rPr>
                        <a:t>CMPA</a:t>
                      </a:r>
                      <a:endParaRPr lang="cs-CZ" sz="1400" b="1" dirty="0">
                        <a:solidFill>
                          <a:schemeClr val="bg1"/>
                        </a:solidFill>
                      </a:endParaRPr>
                    </a:p>
                  </a:txBody>
                  <a:tcPr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2400" b="1" dirty="0">
                        <a:solidFill>
                          <a:srgbClr val="FF0000"/>
                        </a:solidFill>
                      </a:endParaRPr>
                    </a:p>
                  </a:txBody>
                  <a:tcPr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2400" b="1" dirty="0">
                        <a:solidFill>
                          <a:srgbClr val="FF0000"/>
                        </a:solidFill>
                      </a:endParaRPr>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2400" b="1" dirty="0">
                        <a:solidFill>
                          <a:srgbClr val="FF0000"/>
                        </a:solidFill>
                      </a:endParaRPr>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1400" dirty="0"/>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2400" b="1" dirty="0">
                        <a:solidFill>
                          <a:srgbClr val="FF0000"/>
                        </a:solidFill>
                      </a:endParaRPr>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indent="0" algn="ctr" defTabSz="914239" rtl="0" eaLnBrk="1" fontAlgn="auto" latinLnBrk="0" hangingPunct="1">
                        <a:lnSpc>
                          <a:spcPct val="100000"/>
                        </a:lnSpc>
                        <a:spcBef>
                          <a:spcPts val="0"/>
                        </a:spcBef>
                        <a:spcAft>
                          <a:spcPts val="0"/>
                        </a:spcAft>
                        <a:buClrTx/>
                        <a:buSzTx/>
                        <a:buFontTx/>
                        <a:buNone/>
                        <a:tabLst/>
                        <a:defRPr/>
                      </a:pPr>
                      <a:endParaRPr lang="cs-CZ" sz="2400" b="1" dirty="0" smtClean="0">
                        <a:solidFill>
                          <a:srgbClr val="FF0000"/>
                        </a:solidFill>
                      </a:endParaRPr>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indent="0" algn="ctr" defTabSz="914077" rtl="0" eaLnBrk="1" fontAlgn="auto" latinLnBrk="0" hangingPunct="1">
                        <a:lnSpc>
                          <a:spcPct val="100000"/>
                        </a:lnSpc>
                        <a:spcBef>
                          <a:spcPts val="0"/>
                        </a:spcBef>
                        <a:spcAft>
                          <a:spcPts val="0"/>
                        </a:spcAft>
                        <a:buClrTx/>
                        <a:buSzTx/>
                        <a:buFontTx/>
                        <a:buNone/>
                        <a:tabLst/>
                        <a:defRPr/>
                      </a:pPr>
                      <a:endParaRPr lang="cs-CZ" sz="2400" b="1" baseline="30000" dirty="0" smtClean="0"/>
                    </a:p>
                  </a:txBody>
                  <a:tcPr anchor="ctr">
                    <a:lnT w="57150" cap="flat" cmpd="sng" algn="ctr">
                      <a:solidFill>
                        <a:schemeClr val="bg1"/>
                      </a:solidFill>
                      <a:prstDash val="solid"/>
                      <a:round/>
                      <a:headEnd type="none" w="med" len="med"/>
                      <a:tailEnd type="none" w="med" len="med"/>
                    </a:lnT>
                    <a:solidFill>
                      <a:schemeClr val="bg1">
                        <a:lumMod val="85000"/>
                      </a:schemeClr>
                    </a:solidFill>
                  </a:tcPr>
                </a:tc>
                <a:tc>
                  <a:txBody>
                    <a:bodyPr/>
                    <a:lstStyle/>
                    <a:p>
                      <a:pPr algn="ctr"/>
                      <a:endParaRPr lang="cs-CZ" sz="2400"/>
                    </a:p>
                  </a:txBody>
                  <a:tcPr anchor="ctr">
                    <a:lnT w="57150" cap="flat" cmpd="sng" algn="ctr">
                      <a:solidFill>
                        <a:schemeClr val="bg1"/>
                      </a:solidFill>
                      <a:prstDash val="solid"/>
                      <a:round/>
                      <a:headEnd type="none" w="med" len="med"/>
                      <a:tailEnd type="none" w="med" len="med"/>
                    </a:lnT>
                    <a:solidFill>
                      <a:schemeClr val="bg1">
                        <a:lumMod val="85000"/>
                      </a:schemeClr>
                    </a:solidFill>
                  </a:tcPr>
                </a:tc>
              </a:tr>
              <a:tr h="660074">
                <a:tc vMerge="1">
                  <a:txBody>
                    <a:bodyPr/>
                    <a:lstStyle/>
                    <a:p>
                      <a:pPr algn="ctr"/>
                      <a:endParaRPr lang="cs-CZ" sz="1600" dirty="0"/>
                    </a:p>
                  </a:txBody>
                  <a:tcPr anchor="ctr"/>
                </a:tc>
                <a:tc>
                  <a:txBody>
                    <a:bodyPr/>
                    <a:lstStyle/>
                    <a:p>
                      <a:pPr algn="ctr"/>
                      <a:r>
                        <a:rPr lang="cs-CZ" sz="1400" b="1" dirty="0" smtClean="0">
                          <a:solidFill>
                            <a:schemeClr val="bg1"/>
                          </a:solidFill>
                        </a:rPr>
                        <a:t>otCMPA</a:t>
                      </a:r>
                      <a:endParaRPr lang="cs-CZ" sz="1400" b="1" dirty="0">
                        <a:solidFill>
                          <a:schemeClr val="bg1"/>
                        </a:solidFill>
                      </a:endParaRPr>
                    </a:p>
                  </a:txBody>
                  <a:tcPr anchor="ctr">
                    <a:lnR w="5715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endParaRPr lang="cs-CZ" sz="2400" b="1" dirty="0">
                        <a:solidFill>
                          <a:srgbClr val="FF0000"/>
                        </a:solidFill>
                      </a:endParaRPr>
                    </a:p>
                  </a:txBody>
                  <a:tcPr anchor="ctr">
                    <a:lnL w="5715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a:endParaRPr lang="cs-CZ" sz="2400" b="1" dirty="0">
                        <a:solidFill>
                          <a:srgbClr val="FF0000"/>
                        </a:solidFill>
                      </a:endParaRPr>
                    </a:p>
                  </a:txBody>
                  <a:tcPr anchor="ctr">
                    <a:solidFill>
                      <a:schemeClr val="bg1">
                        <a:lumMod val="85000"/>
                      </a:schemeClr>
                    </a:solidFill>
                  </a:tcPr>
                </a:tc>
                <a:tc>
                  <a:txBody>
                    <a:bodyPr/>
                    <a:lstStyle/>
                    <a:p>
                      <a:pPr algn="ctr"/>
                      <a:endParaRPr lang="cs-CZ" sz="1400" dirty="0"/>
                    </a:p>
                  </a:txBody>
                  <a:tcPr anchor="ctr">
                    <a:solidFill>
                      <a:schemeClr val="bg1">
                        <a:lumMod val="85000"/>
                      </a:schemeClr>
                    </a:solidFill>
                  </a:tcPr>
                </a:tc>
                <a:tc>
                  <a:txBody>
                    <a:bodyPr/>
                    <a:lstStyle/>
                    <a:p>
                      <a:pPr algn="ctr"/>
                      <a:endParaRPr lang="cs-CZ" sz="1400" dirty="0"/>
                    </a:p>
                  </a:txBody>
                  <a:tcPr anchor="ctr">
                    <a:solidFill>
                      <a:schemeClr val="bg1">
                        <a:lumMod val="85000"/>
                      </a:schemeClr>
                    </a:solidFill>
                  </a:tcPr>
                </a:tc>
                <a:tc>
                  <a:txBody>
                    <a:bodyPr/>
                    <a:lstStyle/>
                    <a:p>
                      <a:pPr algn="ctr"/>
                      <a:endParaRPr lang="cs-CZ" sz="2400" b="1" dirty="0">
                        <a:solidFill>
                          <a:srgbClr val="FF0000"/>
                        </a:solidFill>
                      </a:endParaRPr>
                    </a:p>
                  </a:txBody>
                  <a:tcPr anchor="ctr">
                    <a:solidFill>
                      <a:schemeClr val="bg1">
                        <a:lumMod val="85000"/>
                      </a:schemeClr>
                    </a:solidFill>
                  </a:tcPr>
                </a:tc>
                <a:tc>
                  <a:txBody>
                    <a:bodyPr/>
                    <a:lstStyle/>
                    <a:p>
                      <a:pPr algn="ctr"/>
                      <a:endParaRPr lang="cs-CZ" sz="2400" dirty="0"/>
                    </a:p>
                  </a:txBody>
                  <a:tcPr anchor="ctr">
                    <a:solidFill>
                      <a:schemeClr val="bg1">
                        <a:lumMod val="85000"/>
                      </a:schemeClr>
                    </a:solidFill>
                  </a:tcPr>
                </a:tc>
                <a:tc>
                  <a:txBody>
                    <a:bodyPr/>
                    <a:lstStyle/>
                    <a:p>
                      <a:pPr marL="0" marR="0" indent="0" algn="ctr" defTabSz="914239" rtl="0" eaLnBrk="1" fontAlgn="auto" latinLnBrk="0" hangingPunct="1">
                        <a:lnSpc>
                          <a:spcPct val="100000"/>
                        </a:lnSpc>
                        <a:spcBef>
                          <a:spcPts val="0"/>
                        </a:spcBef>
                        <a:spcAft>
                          <a:spcPts val="0"/>
                        </a:spcAft>
                        <a:buClrTx/>
                        <a:buSzTx/>
                        <a:buFontTx/>
                        <a:buNone/>
                        <a:tabLst/>
                        <a:defRPr/>
                      </a:pPr>
                      <a:endParaRPr lang="cs-CZ" sz="2400" b="1" dirty="0" smtClean="0">
                        <a:solidFill>
                          <a:srgbClr val="FF0000"/>
                        </a:solidFill>
                      </a:endParaRPr>
                    </a:p>
                  </a:txBody>
                  <a:tcPr anchor="ctr">
                    <a:solidFill>
                      <a:schemeClr val="bg1">
                        <a:lumMod val="85000"/>
                      </a:schemeClr>
                    </a:solidFill>
                  </a:tcPr>
                </a:tc>
                <a:tc>
                  <a:txBody>
                    <a:bodyPr/>
                    <a:lstStyle/>
                    <a:p>
                      <a:pPr algn="ctr"/>
                      <a:endParaRPr lang="cs-CZ" sz="2400" dirty="0"/>
                    </a:p>
                  </a:txBody>
                  <a:tcPr anchor="ctr">
                    <a:solidFill>
                      <a:schemeClr val="bg1">
                        <a:lumMod val="85000"/>
                      </a:schemeClr>
                    </a:solidFill>
                  </a:tcPr>
                </a:tc>
              </a:tr>
              <a:tr h="660074">
                <a:tc vMerge="1">
                  <a:txBody>
                    <a:bodyPr/>
                    <a:lstStyle/>
                    <a:p>
                      <a:pPr algn="ctr"/>
                      <a:endParaRPr lang="cs-CZ" sz="1600" dirty="0"/>
                    </a:p>
                  </a:txBody>
                  <a:tcPr anchor="ctr"/>
                </a:tc>
                <a:tc>
                  <a:txBody>
                    <a:bodyPr/>
                    <a:lstStyle/>
                    <a:p>
                      <a:pPr algn="ctr"/>
                      <a:r>
                        <a:rPr lang="cs-CZ" sz="1400" b="1" dirty="0" smtClean="0">
                          <a:solidFill>
                            <a:schemeClr val="bg1"/>
                          </a:solidFill>
                        </a:rPr>
                        <a:t>SPO</a:t>
                      </a:r>
                      <a:endParaRPr lang="cs-CZ" sz="1400" b="1" dirty="0">
                        <a:solidFill>
                          <a:schemeClr val="bg1"/>
                        </a:solidFill>
                      </a:endParaRPr>
                    </a:p>
                  </a:txBody>
                  <a:tcPr anchor="ctr">
                    <a:lnR w="57150" cap="flat" cmpd="sng" algn="ctr">
                      <a:solidFill>
                        <a:schemeClr val="bg1"/>
                      </a:solidFill>
                      <a:prstDash val="solid"/>
                      <a:round/>
                      <a:headEnd type="none" w="med" len="med"/>
                      <a:tailEnd type="none" w="med" len="med"/>
                    </a:lnR>
                    <a:solidFill>
                      <a:srgbClr val="1A75CF"/>
                    </a:solidFill>
                  </a:tcPr>
                </a:tc>
                <a:tc>
                  <a:txBody>
                    <a:bodyPr/>
                    <a:lstStyle/>
                    <a:p>
                      <a:pPr algn="ctr"/>
                      <a:endParaRPr lang="cs-CZ" sz="2400" b="1" dirty="0">
                        <a:solidFill>
                          <a:srgbClr val="FF0000"/>
                        </a:solidFill>
                      </a:endParaRPr>
                    </a:p>
                  </a:txBody>
                  <a:tcPr anchor="ctr">
                    <a:lnL w="57150" cap="flat" cmpd="sng" algn="ctr">
                      <a:solidFill>
                        <a:schemeClr val="bg1"/>
                      </a:solidFill>
                      <a:prstDash val="solid"/>
                      <a:round/>
                      <a:headEnd type="none" w="med" len="med"/>
                      <a:tailEnd type="none" w="med" len="med"/>
                    </a:lnL>
                    <a:solidFill>
                      <a:schemeClr val="bg1">
                        <a:lumMod val="85000"/>
                      </a:schemeClr>
                    </a:solidFill>
                  </a:tcPr>
                </a:tc>
                <a:tc>
                  <a:txBody>
                    <a:bodyPr/>
                    <a:lstStyle/>
                    <a:p>
                      <a:pPr algn="ctr"/>
                      <a:endParaRPr lang="cs-CZ" sz="2400" b="1" dirty="0">
                        <a:solidFill>
                          <a:srgbClr val="FF0000"/>
                        </a:solidFill>
                      </a:endParaRPr>
                    </a:p>
                  </a:txBody>
                  <a:tcPr anchor="ctr">
                    <a:solidFill>
                      <a:schemeClr val="bg1">
                        <a:lumMod val="85000"/>
                      </a:schemeClr>
                    </a:solidFill>
                  </a:tcPr>
                </a:tc>
                <a:tc>
                  <a:txBody>
                    <a:bodyPr/>
                    <a:lstStyle/>
                    <a:p>
                      <a:pPr marL="0" marR="0" lvl="0" indent="0" algn="ctr" defTabSz="914239" rtl="0" eaLnBrk="1" fontAlgn="auto" latinLnBrk="0" hangingPunct="1">
                        <a:lnSpc>
                          <a:spcPct val="100000"/>
                        </a:lnSpc>
                        <a:spcBef>
                          <a:spcPts val="0"/>
                        </a:spcBef>
                        <a:spcAft>
                          <a:spcPts val="0"/>
                        </a:spcAft>
                        <a:buClrTx/>
                        <a:buSzTx/>
                        <a:buFontTx/>
                        <a:buNone/>
                        <a:tabLst/>
                        <a:defRPr/>
                      </a:pPr>
                      <a:endParaRPr kumimoji="0" lang="cs-CZ" sz="2400" b="1" i="0" u="none" strike="noStrike" kern="1200" cap="none" spc="0" normalizeH="0" baseline="0" noProof="0" dirty="0">
                        <a:ln>
                          <a:noFill/>
                        </a:ln>
                        <a:solidFill>
                          <a:srgbClr val="FF0000"/>
                        </a:solidFill>
                        <a:effectLst/>
                        <a:uLnTx/>
                        <a:uFillTx/>
                        <a:latin typeface="+mn-lt"/>
                        <a:ea typeface="+mn-ea"/>
                        <a:cs typeface="+mn-cs"/>
                      </a:endParaRPr>
                    </a:p>
                  </a:txBody>
                  <a:tcPr anchor="ctr">
                    <a:solidFill>
                      <a:schemeClr val="bg1">
                        <a:lumMod val="85000"/>
                      </a:schemeClr>
                    </a:solidFill>
                  </a:tcPr>
                </a:tc>
                <a:tc>
                  <a:txBody>
                    <a:bodyPr/>
                    <a:lstStyle/>
                    <a:p>
                      <a:pPr algn="ctr"/>
                      <a:endParaRPr lang="cs-CZ" sz="1400" dirty="0"/>
                    </a:p>
                  </a:txBody>
                  <a:tcPr anchor="ctr">
                    <a:solidFill>
                      <a:schemeClr val="bg1">
                        <a:lumMod val="85000"/>
                      </a:schemeClr>
                    </a:solidFill>
                  </a:tcPr>
                </a:tc>
                <a:tc>
                  <a:txBody>
                    <a:bodyPr/>
                    <a:lstStyle/>
                    <a:p>
                      <a:pPr algn="ctr"/>
                      <a:endParaRPr lang="cs-CZ" sz="2400" b="1" dirty="0">
                        <a:solidFill>
                          <a:srgbClr val="FF0000"/>
                        </a:solidFill>
                      </a:endParaRPr>
                    </a:p>
                  </a:txBody>
                  <a:tcPr anchor="ctr">
                    <a:solidFill>
                      <a:schemeClr val="bg1">
                        <a:lumMod val="85000"/>
                      </a:schemeClr>
                    </a:solidFill>
                  </a:tcPr>
                </a:tc>
                <a:tc>
                  <a:txBody>
                    <a:bodyPr/>
                    <a:lstStyle/>
                    <a:p>
                      <a:pPr algn="ctr"/>
                      <a:endParaRPr lang="cs-CZ" sz="2400" dirty="0"/>
                    </a:p>
                  </a:txBody>
                  <a:tcPr anchor="ctr">
                    <a:solidFill>
                      <a:schemeClr val="bg1">
                        <a:lumMod val="85000"/>
                      </a:schemeClr>
                    </a:solidFill>
                  </a:tcPr>
                </a:tc>
                <a:tc>
                  <a:txBody>
                    <a:bodyPr/>
                    <a:lstStyle/>
                    <a:p>
                      <a:pPr algn="ctr"/>
                      <a:endParaRPr lang="cs-CZ" sz="2400" b="1" baseline="30000" dirty="0"/>
                    </a:p>
                  </a:txBody>
                  <a:tcPr anchor="ctr">
                    <a:solidFill>
                      <a:schemeClr val="bg1">
                        <a:lumMod val="85000"/>
                      </a:schemeClr>
                    </a:solidFill>
                  </a:tcPr>
                </a:tc>
                <a:tc>
                  <a:txBody>
                    <a:bodyPr/>
                    <a:lstStyle/>
                    <a:p>
                      <a:pPr marL="0" marR="0" indent="0" algn="ctr" defTabSz="914239" rtl="0" eaLnBrk="1" fontAlgn="auto" latinLnBrk="0" hangingPunct="1">
                        <a:lnSpc>
                          <a:spcPct val="100000"/>
                        </a:lnSpc>
                        <a:spcBef>
                          <a:spcPts val="0"/>
                        </a:spcBef>
                        <a:spcAft>
                          <a:spcPts val="0"/>
                        </a:spcAft>
                        <a:buClrTx/>
                        <a:buSzTx/>
                        <a:buFontTx/>
                        <a:buNone/>
                        <a:tabLst/>
                        <a:defRPr/>
                      </a:pPr>
                      <a:endParaRPr lang="cs-CZ" sz="2400" b="1" dirty="0" smtClean="0">
                        <a:solidFill>
                          <a:srgbClr val="FF0000"/>
                        </a:solidFill>
                      </a:endParaRPr>
                    </a:p>
                  </a:txBody>
                  <a:tcPr anchor="ctr">
                    <a:solidFill>
                      <a:schemeClr val="bg1">
                        <a:lumMod val="85000"/>
                      </a:schemeClr>
                    </a:solidFill>
                  </a:tcPr>
                </a:tc>
              </a:tr>
            </a:tbl>
          </a:graphicData>
        </a:graphic>
      </p:graphicFrame>
      <p:sp>
        <p:nvSpPr>
          <p:cNvPr id="15" name="Obdélník 14"/>
          <p:cNvSpPr/>
          <p:nvPr/>
        </p:nvSpPr>
        <p:spPr>
          <a:xfrm>
            <a:off x="1913771" y="5947610"/>
            <a:ext cx="6889722" cy="265540"/>
          </a:xfrm>
          <a:prstGeom prst="rect">
            <a:avLst/>
          </a:prstGeom>
        </p:spPr>
        <p:txBody>
          <a:bodyPr wrap="square" lIns="80091" tIns="40046" rIns="80091" bIns="40046">
            <a:spAutoFit/>
          </a:bodyPr>
          <a:lstStyle/>
          <a:p>
            <a:pPr marL="155731" indent="-155731">
              <a:buClr>
                <a:srgbClr val="5AA2AE"/>
              </a:buClr>
            </a:pPr>
            <a:r>
              <a:rPr lang="cs-CZ" sz="1600" b="1" baseline="30000" dirty="0" smtClean="0"/>
              <a:t>2</a:t>
            </a:r>
            <a:r>
              <a:rPr lang="cs-CZ" sz="1200" dirty="0" smtClean="0">
                <a:solidFill>
                  <a:srgbClr val="002E63"/>
                </a:solidFill>
              </a:rPr>
              <a:t> </a:t>
            </a:r>
            <a:r>
              <a:rPr lang="cs-CZ" sz="1200" dirty="0">
                <a:solidFill>
                  <a:srgbClr val="002E63"/>
                </a:solidFill>
              </a:rPr>
              <a:t>	V případě, že je neobchodní zvláštní provoz prováděn jiným než složitým motorovým </a:t>
            </a:r>
            <a:r>
              <a:rPr lang="cs-CZ" sz="1200" dirty="0" smtClean="0">
                <a:solidFill>
                  <a:srgbClr val="002E63"/>
                </a:solidFill>
              </a:rPr>
              <a:t>letadlem.</a:t>
            </a:r>
            <a:endParaRPr lang="cs-CZ" sz="1200" dirty="0">
              <a:solidFill>
                <a:srgbClr val="002E63"/>
              </a:solidFill>
            </a:endParaRPr>
          </a:p>
        </p:txBody>
      </p:sp>
      <p:sp>
        <p:nvSpPr>
          <p:cNvPr id="7" name="Obdélník 6"/>
          <p:cNvSpPr/>
          <p:nvPr/>
        </p:nvSpPr>
        <p:spPr>
          <a:xfrm>
            <a:off x="7409083" y="3567623"/>
            <a:ext cx="458780" cy="461665"/>
          </a:xfrm>
          <a:prstGeom prst="rect">
            <a:avLst/>
          </a:prstGeom>
        </p:spPr>
        <p:txBody>
          <a:bodyPr wrap="none">
            <a:spAutoFit/>
          </a:bodyPr>
          <a:lstStyle/>
          <a:p>
            <a:pPr lvl="0" algn="ctr" defTabSz="914077">
              <a:defRPr/>
            </a:pPr>
            <a:r>
              <a:rPr lang="cs-CZ" sz="2400" b="1" dirty="0">
                <a:solidFill>
                  <a:prstClr val="black"/>
                </a:solidFill>
              </a:rPr>
              <a:t>X</a:t>
            </a:r>
            <a:r>
              <a:rPr lang="cs-CZ" sz="2400" b="1" baseline="30000" dirty="0">
                <a:solidFill>
                  <a:prstClr val="black"/>
                </a:solidFill>
              </a:rPr>
              <a:t>1</a:t>
            </a:r>
          </a:p>
        </p:txBody>
      </p:sp>
      <p:sp>
        <p:nvSpPr>
          <p:cNvPr id="12" name="Obdélník 11"/>
          <p:cNvSpPr/>
          <p:nvPr/>
        </p:nvSpPr>
        <p:spPr>
          <a:xfrm>
            <a:off x="7409083" y="4869157"/>
            <a:ext cx="458780" cy="461665"/>
          </a:xfrm>
          <a:prstGeom prst="rect">
            <a:avLst/>
          </a:prstGeom>
        </p:spPr>
        <p:txBody>
          <a:bodyPr wrap="none">
            <a:spAutoFit/>
          </a:bodyPr>
          <a:lstStyle/>
          <a:p>
            <a:pPr lvl="0" algn="ctr" defTabSz="914077"/>
            <a:r>
              <a:rPr lang="cs-CZ" sz="2400" b="1" dirty="0">
                <a:solidFill>
                  <a:prstClr val="black"/>
                </a:solidFill>
              </a:rPr>
              <a:t>X</a:t>
            </a:r>
            <a:r>
              <a:rPr lang="cs-CZ" sz="2400" b="1" baseline="30000" dirty="0">
                <a:solidFill>
                  <a:prstClr val="black"/>
                </a:solidFill>
              </a:rPr>
              <a:t>2</a:t>
            </a:r>
          </a:p>
        </p:txBody>
      </p:sp>
      <p:sp>
        <p:nvSpPr>
          <p:cNvPr id="14" name="Obdélník 13"/>
          <p:cNvSpPr/>
          <p:nvPr/>
        </p:nvSpPr>
        <p:spPr>
          <a:xfrm>
            <a:off x="2556672" y="2172932"/>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16" name="Obdélník 15"/>
          <p:cNvSpPr/>
          <p:nvPr/>
        </p:nvSpPr>
        <p:spPr>
          <a:xfrm>
            <a:off x="2556672" y="2852936"/>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17" name="Obdélník 16"/>
          <p:cNvSpPr/>
          <p:nvPr/>
        </p:nvSpPr>
        <p:spPr>
          <a:xfrm>
            <a:off x="4134496" y="2172932"/>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18" name="Obdélník 17"/>
          <p:cNvSpPr/>
          <p:nvPr/>
        </p:nvSpPr>
        <p:spPr>
          <a:xfrm>
            <a:off x="5796136" y="2172932"/>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19" name="Obdélník 18"/>
          <p:cNvSpPr/>
          <p:nvPr/>
        </p:nvSpPr>
        <p:spPr>
          <a:xfrm>
            <a:off x="5004048" y="2172930"/>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0" name="Obdélník 19"/>
          <p:cNvSpPr/>
          <p:nvPr/>
        </p:nvSpPr>
        <p:spPr>
          <a:xfrm>
            <a:off x="3347864" y="2172931"/>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1" name="Obdélník 20"/>
          <p:cNvSpPr/>
          <p:nvPr/>
        </p:nvSpPr>
        <p:spPr>
          <a:xfrm>
            <a:off x="3347864" y="2852936"/>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2" name="Obdélník 21"/>
          <p:cNvSpPr/>
          <p:nvPr/>
        </p:nvSpPr>
        <p:spPr>
          <a:xfrm>
            <a:off x="4134496" y="2852936"/>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3" name="Obdélník 22"/>
          <p:cNvSpPr/>
          <p:nvPr/>
        </p:nvSpPr>
        <p:spPr>
          <a:xfrm>
            <a:off x="5796136" y="2852936"/>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4" name="Obdélník 23"/>
          <p:cNvSpPr/>
          <p:nvPr/>
        </p:nvSpPr>
        <p:spPr>
          <a:xfrm>
            <a:off x="8244408" y="2852935"/>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5" name="Obdélník 24"/>
          <p:cNvSpPr/>
          <p:nvPr/>
        </p:nvSpPr>
        <p:spPr>
          <a:xfrm>
            <a:off x="2556672" y="3567622"/>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6" name="Obdélník 25"/>
          <p:cNvSpPr/>
          <p:nvPr/>
        </p:nvSpPr>
        <p:spPr>
          <a:xfrm>
            <a:off x="3347864" y="3567623"/>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7" name="Obdélník 26"/>
          <p:cNvSpPr/>
          <p:nvPr/>
        </p:nvSpPr>
        <p:spPr>
          <a:xfrm>
            <a:off x="4134496" y="3567621"/>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8" name="Obdélník 27"/>
          <p:cNvSpPr/>
          <p:nvPr/>
        </p:nvSpPr>
        <p:spPr>
          <a:xfrm>
            <a:off x="5796136" y="3567620"/>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29" name="Obdélník 28"/>
          <p:cNvSpPr/>
          <p:nvPr/>
        </p:nvSpPr>
        <p:spPr>
          <a:xfrm>
            <a:off x="6660232" y="3567619"/>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0" name="Obdélník 29"/>
          <p:cNvSpPr/>
          <p:nvPr/>
        </p:nvSpPr>
        <p:spPr>
          <a:xfrm>
            <a:off x="2556672" y="4221088"/>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1" name="Obdélník 30"/>
          <p:cNvSpPr/>
          <p:nvPr/>
        </p:nvSpPr>
        <p:spPr>
          <a:xfrm>
            <a:off x="2556672" y="4878466"/>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2" name="Obdélník 31"/>
          <p:cNvSpPr/>
          <p:nvPr/>
        </p:nvSpPr>
        <p:spPr>
          <a:xfrm>
            <a:off x="3347864" y="4221087"/>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3" name="Obdélník 32"/>
          <p:cNvSpPr/>
          <p:nvPr/>
        </p:nvSpPr>
        <p:spPr>
          <a:xfrm>
            <a:off x="3347864" y="4878465"/>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4" name="Obdélník 33"/>
          <p:cNvSpPr/>
          <p:nvPr/>
        </p:nvSpPr>
        <p:spPr>
          <a:xfrm>
            <a:off x="4134496" y="4869159"/>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5" name="Obdélník 34"/>
          <p:cNvSpPr/>
          <p:nvPr/>
        </p:nvSpPr>
        <p:spPr>
          <a:xfrm>
            <a:off x="5796136" y="4869158"/>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6" name="Obdélník 35"/>
          <p:cNvSpPr/>
          <p:nvPr/>
        </p:nvSpPr>
        <p:spPr>
          <a:xfrm>
            <a:off x="5796136" y="4221086"/>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7" name="Obdélník 36"/>
          <p:cNvSpPr/>
          <p:nvPr/>
        </p:nvSpPr>
        <p:spPr>
          <a:xfrm>
            <a:off x="7434196" y="4230392"/>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8" name="Obdélník 37"/>
          <p:cNvSpPr/>
          <p:nvPr/>
        </p:nvSpPr>
        <p:spPr>
          <a:xfrm>
            <a:off x="8244408" y="4878464"/>
            <a:ext cx="354584" cy="461665"/>
          </a:xfrm>
          <a:prstGeom prst="rect">
            <a:avLst/>
          </a:prstGeom>
        </p:spPr>
        <p:txBody>
          <a:bodyPr wrap="none">
            <a:spAutoFit/>
          </a:bodyPr>
          <a:lstStyle/>
          <a:p>
            <a:pPr lvl="0" algn="ctr" defTabSz="914077"/>
            <a:r>
              <a:rPr lang="cs-CZ" sz="2400" b="1" dirty="0" smtClean="0">
                <a:solidFill>
                  <a:srgbClr val="FF0000"/>
                </a:solidFill>
              </a:rPr>
              <a:t>X</a:t>
            </a:r>
            <a:endParaRPr lang="cs-CZ" sz="2400" b="1" baseline="30000" dirty="0">
              <a:solidFill>
                <a:srgbClr val="FF0000"/>
              </a:solidFill>
            </a:endParaRPr>
          </a:p>
        </p:txBody>
      </p:sp>
      <p:sp>
        <p:nvSpPr>
          <p:cNvPr id="39" name="Obdélník 38"/>
          <p:cNvSpPr/>
          <p:nvPr/>
        </p:nvSpPr>
        <p:spPr>
          <a:xfrm>
            <a:off x="1913771" y="5682070"/>
            <a:ext cx="7418035" cy="265540"/>
          </a:xfrm>
          <a:prstGeom prst="rect">
            <a:avLst/>
          </a:prstGeom>
        </p:spPr>
        <p:txBody>
          <a:bodyPr wrap="square" lIns="80091" tIns="40046" rIns="80091" bIns="40046">
            <a:spAutoFit/>
          </a:bodyPr>
          <a:lstStyle/>
          <a:p>
            <a:pPr marL="155731" indent="-155731">
              <a:buClr>
                <a:srgbClr val="5AA2AE"/>
              </a:buClr>
            </a:pPr>
            <a:r>
              <a:rPr lang="cs-CZ" sz="1600" b="1" baseline="30000" dirty="0" smtClean="0"/>
              <a:t>1</a:t>
            </a:r>
            <a:r>
              <a:rPr lang="cs-CZ" sz="1200" dirty="0" smtClean="0">
                <a:solidFill>
                  <a:srgbClr val="002E63"/>
                </a:solidFill>
              </a:rPr>
              <a:t> </a:t>
            </a:r>
            <a:r>
              <a:rPr lang="cs-CZ" sz="1200" dirty="0">
                <a:solidFill>
                  <a:srgbClr val="002E63"/>
                </a:solidFill>
              </a:rPr>
              <a:t>	</a:t>
            </a:r>
            <a:r>
              <a:rPr lang="cs-CZ" sz="1200" dirty="0" smtClean="0">
                <a:solidFill>
                  <a:srgbClr val="002E63"/>
                </a:solidFill>
              </a:rPr>
              <a:t>Provozovatelé CMPA a ATO využívající CMPA s max. MCTOW ≤ 5700 kg vybavené turbovrtulovými motory.</a:t>
            </a:r>
            <a:endParaRPr lang="cs-CZ" sz="1200" dirty="0">
              <a:solidFill>
                <a:srgbClr val="002E63"/>
              </a:solidFill>
            </a:endParaRPr>
          </a:p>
        </p:txBody>
      </p:sp>
    </p:spTree>
    <p:extLst>
      <p:ext uri="{BB962C8B-B14F-4D97-AF65-F5344CB8AC3E}">
        <p14:creationId xmlns:p14="http://schemas.microsoft.com/office/powerpoint/2010/main" val="3197014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Co je považováno za zvláštní provoz?</a:t>
            </a:r>
            <a:br>
              <a:rPr lang="cs-CZ" dirty="0" smtClean="0"/>
            </a:br>
            <a:r>
              <a:rPr lang="cs-CZ" sz="2400" b="0" dirty="0" smtClean="0"/>
              <a:t>(Kritéria dle AMC 1 SPO.GEN.005)</a:t>
            </a:r>
            <a:endParaRPr lang="cs-CZ" b="0" dirty="0"/>
          </a:p>
        </p:txBody>
      </p:sp>
      <p:sp>
        <p:nvSpPr>
          <p:cNvPr id="6" name="Zástupný symbol pro obsah 5"/>
          <p:cNvSpPr>
            <a:spLocks noGrp="1"/>
          </p:cNvSpPr>
          <p:nvPr>
            <p:ph idx="1"/>
          </p:nvPr>
        </p:nvSpPr>
        <p:spPr>
          <a:xfrm>
            <a:off x="457200" y="1628800"/>
            <a:ext cx="8229600" cy="4525963"/>
          </a:xfrm>
        </p:spPr>
        <p:txBody>
          <a:bodyPr>
            <a:normAutofit/>
          </a:bodyPr>
          <a:lstStyle/>
          <a:p>
            <a:pPr marR="14605" algn="just">
              <a:spcAft>
                <a:spcPts val="600"/>
              </a:spcAft>
            </a:pPr>
            <a:r>
              <a:rPr lang="cs-CZ" dirty="0"/>
              <a:t>letadlo se při plnění úkolu pohybuje v blízkosti povrchu; </a:t>
            </a:r>
          </a:p>
          <a:p>
            <a:pPr marR="14605" algn="just">
              <a:spcAft>
                <a:spcPts val="600"/>
              </a:spcAft>
            </a:pPr>
            <a:r>
              <a:rPr lang="cs-CZ" dirty="0" smtClean="0"/>
              <a:t>provádí </a:t>
            </a:r>
            <a:r>
              <a:rPr lang="cs-CZ" dirty="0"/>
              <a:t>neobvyklé obraty; </a:t>
            </a:r>
          </a:p>
          <a:p>
            <a:pPr marR="14605" algn="just">
              <a:spcAft>
                <a:spcPts val="600"/>
              </a:spcAft>
            </a:pPr>
            <a:r>
              <a:rPr lang="cs-CZ" dirty="0" smtClean="0"/>
              <a:t>ke </a:t>
            </a:r>
            <a:r>
              <a:rPr lang="cs-CZ" dirty="0"/>
              <a:t>splnění úkolu je potřeba speciální vybavení, které ovlivňuje řiditelnost letadla; </a:t>
            </a:r>
          </a:p>
          <a:p>
            <a:pPr marR="14605" algn="just">
              <a:spcAft>
                <a:spcPts val="600"/>
              </a:spcAft>
            </a:pPr>
            <a:r>
              <a:rPr lang="cs-CZ" dirty="0" smtClean="0"/>
              <a:t>z</a:t>
            </a:r>
            <a:r>
              <a:rPr lang="cs-CZ" dirty="0"/>
              <a:t> letadla jsou během letu vypouštěny látky, přičemž jsou tyto látky buď škodlivé, nebo ovlivňují řiditelnost letadla; </a:t>
            </a:r>
          </a:p>
          <a:p>
            <a:pPr marR="14605" algn="just">
              <a:spcAft>
                <a:spcPts val="600"/>
              </a:spcAft>
            </a:pPr>
            <a:r>
              <a:rPr lang="cs-CZ" dirty="0" smtClean="0"/>
              <a:t>je </a:t>
            </a:r>
            <a:r>
              <a:rPr lang="cs-CZ" dirty="0"/>
              <a:t>zvedán nebo vlečen externí náklad nebo zboží; nebo </a:t>
            </a:r>
          </a:p>
          <a:p>
            <a:pPr marR="14605" algn="just">
              <a:spcAft>
                <a:spcPts val="600"/>
              </a:spcAft>
            </a:pPr>
            <a:r>
              <a:rPr lang="cs-CZ" dirty="0" smtClean="0"/>
              <a:t>v</a:t>
            </a:r>
            <a:r>
              <a:rPr lang="cs-CZ" dirty="0"/>
              <a:t> průběhu letu do letadla nastupují nebo </a:t>
            </a:r>
            <a:r>
              <a:rPr lang="cs-CZ" dirty="0" smtClean="0"/>
              <a:t>jej opouštějí osoby</a:t>
            </a:r>
            <a:r>
              <a:rPr lang="cs-CZ" dirty="0"/>
              <a:t>. </a:t>
            </a:r>
          </a:p>
          <a:p>
            <a:pPr algn="just"/>
            <a:endParaRPr lang="cs-CZ" sz="1800"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11</a:t>
            </a:fld>
            <a:endParaRPr lang="cs-CZ" dirty="0"/>
          </a:p>
        </p:txBody>
      </p:sp>
    </p:spTree>
    <p:extLst>
      <p:ext uri="{BB962C8B-B14F-4D97-AF65-F5344CB8AC3E}">
        <p14:creationId xmlns:p14="http://schemas.microsoft.com/office/powerpoint/2010/main" val="3004098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683568" y="149703"/>
            <a:ext cx="8219256" cy="1143000"/>
          </a:xfrm>
        </p:spPr>
        <p:txBody>
          <a:bodyPr/>
          <a:lstStyle/>
          <a:p>
            <a:r>
              <a:rPr lang="cs-CZ" dirty="0" smtClean="0"/>
              <a:t>Co je považováno za zvláštní provoz?</a:t>
            </a:r>
            <a:br>
              <a:rPr lang="cs-CZ" dirty="0" smtClean="0"/>
            </a:br>
            <a:r>
              <a:rPr lang="cs-CZ" sz="2400" b="0" dirty="0" smtClean="0"/>
              <a:t>(Seznam SPO dle GM 1 SPO.GEN.005)</a:t>
            </a:r>
            <a:endParaRPr lang="cs-CZ" b="0" dirty="0"/>
          </a:p>
        </p:txBody>
      </p:sp>
      <p:sp>
        <p:nvSpPr>
          <p:cNvPr id="6" name="Zástupný symbol pro obsah 5"/>
          <p:cNvSpPr>
            <a:spLocks noGrp="1"/>
          </p:cNvSpPr>
          <p:nvPr>
            <p:ph idx="1"/>
          </p:nvPr>
        </p:nvSpPr>
        <p:spPr>
          <a:xfrm>
            <a:off x="251520" y="1412776"/>
            <a:ext cx="3960000" cy="4525963"/>
          </a:xfrm>
        </p:spPr>
        <p:txBody>
          <a:bodyPr>
            <a:normAutofit/>
          </a:bodyPr>
          <a:lstStyle/>
          <a:p>
            <a:pPr algn="just"/>
            <a:r>
              <a:rPr lang="cs-CZ" sz="1200" dirty="0" smtClean="0"/>
              <a:t>lety </a:t>
            </a:r>
            <a:r>
              <a:rPr lang="cs-CZ" sz="1200" dirty="0"/>
              <a:t>vrtulníků s vnějším nákladem; </a:t>
            </a:r>
          </a:p>
          <a:p>
            <a:pPr algn="just"/>
            <a:r>
              <a:rPr lang="cs-CZ" sz="1200" dirty="0" smtClean="0"/>
              <a:t>průzkumné </a:t>
            </a:r>
            <a:r>
              <a:rPr lang="cs-CZ" sz="1200" dirty="0"/>
              <a:t>lety vrtulníků; </a:t>
            </a:r>
          </a:p>
          <a:p>
            <a:pPr algn="just"/>
            <a:r>
              <a:rPr lang="cs-CZ" sz="1200" dirty="0" smtClean="0"/>
              <a:t>lety </a:t>
            </a:r>
            <a:r>
              <a:rPr lang="cs-CZ" sz="1200" dirty="0"/>
              <a:t>s vnějším lidským nákladem; </a:t>
            </a:r>
          </a:p>
          <a:p>
            <a:pPr algn="just"/>
            <a:r>
              <a:rPr lang="cs-CZ" sz="1200" dirty="0" smtClean="0"/>
              <a:t>lety </a:t>
            </a:r>
            <a:r>
              <a:rPr lang="cs-CZ" sz="1200" dirty="0"/>
              <a:t>s padákovými seskoky a seskoky volným pádem </a:t>
            </a:r>
            <a:r>
              <a:rPr lang="cs-CZ" sz="1200" dirty="0" smtClean="0"/>
              <a:t>(</a:t>
            </a:r>
            <a:r>
              <a:rPr lang="en-US" sz="1200" dirty="0" smtClean="0"/>
              <a:t>skydiving</a:t>
            </a:r>
            <a:r>
              <a:rPr lang="cs-CZ" sz="1200" dirty="0" smtClean="0"/>
              <a:t>); </a:t>
            </a:r>
            <a:endParaRPr lang="cs-CZ" sz="1200" dirty="0"/>
          </a:p>
          <a:p>
            <a:pPr algn="just"/>
            <a:r>
              <a:rPr lang="cs-CZ" sz="1200" dirty="0" smtClean="0"/>
              <a:t>zemědělské </a:t>
            </a:r>
            <a:r>
              <a:rPr lang="cs-CZ" sz="1200" dirty="0"/>
              <a:t>lety; </a:t>
            </a:r>
          </a:p>
          <a:p>
            <a:pPr algn="just"/>
            <a:r>
              <a:rPr lang="cs-CZ" sz="1200" dirty="0" smtClean="0"/>
              <a:t>lety </a:t>
            </a:r>
            <a:r>
              <a:rPr lang="cs-CZ" sz="1200" dirty="0"/>
              <a:t>pro letecké snímkování; </a:t>
            </a:r>
          </a:p>
          <a:p>
            <a:pPr algn="just"/>
            <a:r>
              <a:rPr lang="cs-CZ" sz="1200" dirty="0" smtClean="0"/>
              <a:t>vlečení </a:t>
            </a:r>
            <a:r>
              <a:rPr lang="cs-CZ" sz="1200" dirty="0"/>
              <a:t>kluzáků; </a:t>
            </a:r>
          </a:p>
          <a:p>
            <a:pPr algn="just"/>
            <a:r>
              <a:rPr lang="cs-CZ" sz="1200" dirty="0" smtClean="0"/>
              <a:t>reklamní </a:t>
            </a:r>
            <a:r>
              <a:rPr lang="cs-CZ" sz="1200" dirty="0"/>
              <a:t>lety; </a:t>
            </a:r>
          </a:p>
          <a:p>
            <a:pPr algn="just"/>
            <a:r>
              <a:rPr lang="cs-CZ" sz="1200" dirty="0" smtClean="0"/>
              <a:t>kalibrační </a:t>
            </a:r>
            <a:r>
              <a:rPr lang="cs-CZ" sz="1200" dirty="0"/>
              <a:t>lety; </a:t>
            </a:r>
          </a:p>
          <a:p>
            <a:pPr algn="just"/>
            <a:r>
              <a:rPr lang="cs-CZ" sz="1200" dirty="0" smtClean="0"/>
              <a:t>letecké </a:t>
            </a:r>
            <a:r>
              <a:rPr lang="cs-CZ" sz="1200" dirty="0"/>
              <a:t>stavební práce včetně montáže elektrického vedení, ořezu stromů </a:t>
            </a:r>
            <a:r>
              <a:rPr lang="cs-CZ" sz="1200" dirty="0" smtClean="0"/>
              <a:t>(</a:t>
            </a:r>
            <a:r>
              <a:rPr lang="en-US" sz="1200" i="1" dirty="0" smtClean="0"/>
              <a:t>clearing saw operation</a:t>
            </a:r>
            <a:r>
              <a:rPr lang="cs-CZ" sz="1200" dirty="0" smtClean="0"/>
              <a:t>); </a:t>
            </a:r>
            <a:endParaRPr lang="cs-CZ" sz="1200" dirty="0"/>
          </a:p>
          <a:p>
            <a:pPr algn="just"/>
            <a:endParaRPr lang="cs-CZ" sz="1200"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12</a:t>
            </a:fld>
            <a:endParaRPr lang="cs-CZ" dirty="0"/>
          </a:p>
        </p:txBody>
      </p:sp>
      <p:pic>
        <p:nvPicPr>
          <p:cNvPr id="1026" name="Picture 2" descr="Výsledek obrázku pro helicopter clearing saw operati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54178" y="4359607"/>
            <a:ext cx="5369138" cy="250652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572000" y="1412776"/>
            <a:ext cx="3960000" cy="2973122"/>
          </a:xfrm>
          <a:prstGeom prst="rect">
            <a:avLst/>
          </a:prstGeom>
          <a:noFill/>
        </p:spPr>
        <p:txBody>
          <a:bodyPr wrap="square" rtlCol="0">
            <a:spAutoFit/>
          </a:bodyPr>
          <a:lstStyle/>
          <a:p>
            <a:pPr marL="342778" indent="-342778" algn="just" defTabSz="914077">
              <a:spcBef>
                <a:spcPct val="20000"/>
              </a:spcBef>
              <a:buFont typeface="Arial" panose="020B0604020202020204" pitchFamily="34" charset="0"/>
              <a:buChar char="•"/>
            </a:pPr>
            <a:r>
              <a:rPr lang="cs-CZ" sz="1200" dirty="0">
                <a:solidFill>
                  <a:srgbClr val="002E63"/>
                </a:solidFill>
              </a:rPr>
              <a:t>práce při úniku ropy; práce při odstřelu lavin; </a:t>
            </a:r>
          </a:p>
          <a:p>
            <a:pPr marL="342778" lvl="0" indent="-342778" algn="just" defTabSz="914077">
              <a:spcBef>
                <a:spcPct val="20000"/>
              </a:spcBef>
              <a:buFont typeface="Arial" panose="020B0604020202020204" pitchFamily="34" charset="0"/>
              <a:buChar char="•"/>
            </a:pPr>
            <a:r>
              <a:rPr lang="cs-CZ" sz="1200" dirty="0" smtClean="0">
                <a:solidFill>
                  <a:srgbClr val="002E63"/>
                </a:solidFill>
              </a:rPr>
              <a:t>zeměměřičské </a:t>
            </a:r>
            <a:r>
              <a:rPr lang="cs-CZ" sz="1200" dirty="0">
                <a:solidFill>
                  <a:srgbClr val="002E63"/>
                </a:solidFill>
              </a:rPr>
              <a:t>práce, včetně letecké fotogrammetrie, činnosti při regulaci znečišťujících látek; </a:t>
            </a:r>
          </a:p>
          <a:p>
            <a:pPr marL="342778" lvl="0" indent="-342778" algn="just" defTabSz="914077">
              <a:spcBef>
                <a:spcPct val="20000"/>
              </a:spcBef>
              <a:buFont typeface="Arial" panose="020B0604020202020204" pitchFamily="34" charset="0"/>
              <a:buChar char="•"/>
            </a:pPr>
            <a:r>
              <a:rPr lang="cs-CZ" sz="1200" dirty="0" smtClean="0">
                <a:solidFill>
                  <a:srgbClr val="002E63"/>
                </a:solidFill>
              </a:rPr>
              <a:t>lety pro mediální zpravodajství, televizní a filmové lety; </a:t>
            </a:r>
          </a:p>
          <a:p>
            <a:pPr marL="342778" lvl="0" indent="-342778" algn="just" defTabSz="914077">
              <a:spcBef>
                <a:spcPct val="20000"/>
              </a:spcBef>
              <a:buFont typeface="Arial" panose="020B0604020202020204" pitchFamily="34" charset="0"/>
              <a:buChar char="•"/>
            </a:pPr>
            <a:r>
              <a:rPr lang="cs-CZ" sz="1200" dirty="0" smtClean="0">
                <a:solidFill>
                  <a:srgbClr val="002E63"/>
                </a:solidFill>
              </a:rPr>
              <a:t>lety při hromadných společenských akcích, včetně ukázek létání a soutěžních letů; </a:t>
            </a:r>
          </a:p>
          <a:p>
            <a:pPr marL="342778" lvl="0" indent="-342778" algn="just" defTabSz="914077">
              <a:spcBef>
                <a:spcPct val="20000"/>
              </a:spcBef>
              <a:buFont typeface="Arial" panose="020B0604020202020204" pitchFamily="34" charset="0"/>
              <a:buChar char="•"/>
            </a:pPr>
            <a:r>
              <a:rPr lang="cs-CZ" sz="1200" dirty="0" smtClean="0">
                <a:solidFill>
                  <a:srgbClr val="002E63"/>
                </a:solidFill>
              </a:rPr>
              <a:t>akrobatické </a:t>
            </a:r>
            <a:r>
              <a:rPr lang="cs-CZ" sz="1200" dirty="0">
                <a:solidFill>
                  <a:srgbClr val="002E63"/>
                </a:solidFill>
              </a:rPr>
              <a:t>lety; </a:t>
            </a:r>
          </a:p>
          <a:p>
            <a:pPr marL="342778" lvl="0" indent="-342778" algn="just" defTabSz="914077">
              <a:spcBef>
                <a:spcPct val="20000"/>
              </a:spcBef>
              <a:buFont typeface="Arial" panose="020B0604020202020204" pitchFamily="34" charset="0"/>
              <a:buChar char="•"/>
            </a:pPr>
            <a:r>
              <a:rPr lang="cs-CZ" sz="1200" dirty="0">
                <a:solidFill>
                  <a:srgbClr val="002E63"/>
                </a:solidFill>
              </a:rPr>
              <a:t>lety pro pastevecké účely a záchranu zvířat, veterinární lety se shazováním očkovacích látek; </a:t>
            </a:r>
          </a:p>
          <a:p>
            <a:pPr marL="342778" lvl="0" indent="-342778" algn="just" defTabSz="914077">
              <a:spcBef>
                <a:spcPct val="20000"/>
              </a:spcBef>
              <a:buFont typeface="Arial" panose="020B0604020202020204" pitchFamily="34" charset="0"/>
              <a:buChar char="•"/>
            </a:pPr>
            <a:r>
              <a:rPr lang="cs-CZ" sz="1200" dirty="0">
                <a:solidFill>
                  <a:srgbClr val="002E63"/>
                </a:solidFill>
              </a:rPr>
              <a:t>pohřební obřady na moři; </a:t>
            </a:r>
          </a:p>
          <a:p>
            <a:pPr marL="342778" lvl="0" indent="-342778" algn="just" defTabSz="914077">
              <a:spcBef>
                <a:spcPct val="20000"/>
              </a:spcBef>
              <a:buFont typeface="Arial" panose="020B0604020202020204" pitchFamily="34" charset="0"/>
              <a:buChar char="•"/>
            </a:pPr>
            <a:r>
              <a:rPr lang="cs-CZ" sz="1200" dirty="0">
                <a:solidFill>
                  <a:srgbClr val="002E63"/>
                </a:solidFill>
              </a:rPr>
              <a:t>vědecko-výzkumné lety (kromě těch, na něž se vztahuje Příloha II nařízení (ES) č. 216/2008); a</a:t>
            </a:r>
          </a:p>
          <a:p>
            <a:pPr marL="342778" lvl="0" indent="-342778" algn="just" defTabSz="914077">
              <a:spcBef>
                <a:spcPct val="20000"/>
              </a:spcBef>
              <a:buFont typeface="Arial" panose="020B0604020202020204" pitchFamily="34" charset="0"/>
              <a:buChar char="•"/>
            </a:pPr>
            <a:r>
              <a:rPr lang="cs-CZ" sz="1200" dirty="0">
                <a:solidFill>
                  <a:srgbClr val="002E63"/>
                </a:solidFill>
              </a:rPr>
              <a:t>umělé vyvolávání srážek. </a:t>
            </a:r>
          </a:p>
          <a:p>
            <a:pPr algn="just"/>
            <a:endParaRPr lang="cs-CZ" sz="1200" dirty="0">
              <a:solidFill>
                <a:srgbClr val="002E63"/>
              </a:solidFill>
            </a:endParaRPr>
          </a:p>
        </p:txBody>
      </p:sp>
    </p:spTree>
    <p:extLst>
      <p:ext uri="{BB962C8B-B14F-4D97-AF65-F5344CB8AC3E}">
        <p14:creationId xmlns:p14="http://schemas.microsoft.com/office/powerpoint/2010/main" val="3573853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Zvláštní neobchodní provoz dle Části-NCO</a:t>
            </a:r>
            <a:br>
              <a:rPr lang="cs-CZ" dirty="0" smtClean="0"/>
            </a:br>
            <a:r>
              <a:rPr lang="cs-CZ" sz="2400" b="0" dirty="0" smtClean="0"/>
              <a:t>(Hlava E – Zvláštní požadavky)</a:t>
            </a:r>
            <a:endParaRPr lang="cs-CZ" sz="2400" b="0" dirty="0"/>
          </a:p>
        </p:txBody>
      </p:sp>
      <p:sp>
        <p:nvSpPr>
          <p:cNvPr id="3" name="Zástupný symbol pro obsah 2"/>
          <p:cNvSpPr>
            <a:spLocks noGrp="1"/>
          </p:cNvSpPr>
          <p:nvPr>
            <p:ph idx="1"/>
          </p:nvPr>
        </p:nvSpPr>
        <p:spPr>
          <a:xfrm>
            <a:off x="457200" y="1340768"/>
            <a:ext cx="8229600" cy="4752528"/>
          </a:xfrm>
        </p:spPr>
        <p:txBody>
          <a:bodyPr>
            <a:noAutofit/>
          </a:bodyPr>
          <a:lstStyle/>
          <a:p>
            <a:pPr algn="just"/>
            <a:r>
              <a:rPr lang="cs-CZ" sz="1800" b="1" dirty="0" smtClean="0"/>
              <a:t>Kontrolní seznam </a:t>
            </a:r>
            <a:r>
              <a:rPr lang="cs-CZ" sz="1800" dirty="0" smtClean="0"/>
              <a:t>(NCO.SPEC.105)</a:t>
            </a:r>
          </a:p>
          <a:p>
            <a:pPr lvl="1" algn="just">
              <a:spcBef>
                <a:spcPts val="526"/>
              </a:spcBef>
            </a:pPr>
            <a:r>
              <a:rPr lang="cs-CZ" sz="1400" dirty="0" smtClean="0"/>
              <a:t>vytvořen </a:t>
            </a:r>
            <a:r>
              <a:rPr lang="cs-CZ" sz="1400" dirty="0"/>
              <a:t>na základě posouzení rizik a odpovídat prováděné činnosti a používanému letadlu;</a:t>
            </a:r>
          </a:p>
          <a:p>
            <a:pPr lvl="1" algn="just">
              <a:spcBef>
                <a:spcPts val="526"/>
              </a:spcBef>
            </a:pPr>
            <a:r>
              <a:rPr lang="cs-CZ" sz="1400" dirty="0"/>
              <a:t>dostupný při každém letu; a</a:t>
            </a:r>
          </a:p>
          <a:p>
            <a:pPr lvl="1" algn="just">
              <a:spcBef>
                <a:spcPts val="526"/>
              </a:spcBef>
            </a:pPr>
            <a:r>
              <a:rPr lang="cs-CZ" sz="1400" dirty="0"/>
              <a:t>pravidelně přezkoumáván a </a:t>
            </a:r>
            <a:r>
              <a:rPr lang="cs-CZ" sz="1400" dirty="0" smtClean="0"/>
              <a:t>aktualizován;</a:t>
            </a:r>
            <a:endParaRPr lang="cs-CZ" sz="1400" dirty="0"/>
          </a:p>
          <a:p>
            <a:pPr lvl="1" algn="just">
              <a:spcBef>
                <a:spcPts val="526"/>
              </a:spcBef>
            </a:pPr>
            <a:r>
              <a:rPr lang="cs-CZ" sz="1400" dirty="0" smtClean="0"/>
              <a:t>musí obsahovat:</a:t>
            </a:r>
          </a:p>
          <a:p>
            <a:pPr lvl="2" algn="just">
              <a:spcBef>
                <a:spcPts val="526"/>
              </a:spcBef>
            </a:pPr>
            <a:r>
              <a:rPr lang="cs-CZ" sz="1200" dirty="0" smtClean="0"/>
              <a:t>normální</a:t>
            </a:r>
            <a:r>
              <a:rPr lang="cs-CZ" sz="1200" dirty="0"/>
              <a:t>, mimořádné a nouzové postupy;</a:t>
            </a:r>
          </a:p>
          <a:p>
            <a:pPr lvl="2" algn="just">
              <a:spcBef>
                <a:spcPts val="526"/>
              </a:spcBef>
            </a:pPr>
            <a:r>
              <a:rPr lang="cs-CZ" sz="1200" dirty="0"/>
              <a:t>odpovídající údaje o výkonnosti;</a:t>
            </a:r>
          </a:p>
          <a:p>
            <a:pPr lvl="2" algn="just">
              <a:spcBef>
                <a:spcPts val="526"/>
              </a:spcBef>
            </a:pPr>
            <a:r>
              <a:rPr lang="cs-CZ" sz="1200" dirty="0"/>
              <a:t>požadované vybavení;</a:t>
            </a:r>
          </a:p>
          <a:p>
            <a:pPr lvl="2" algn="just">
              <a:spcBef>
                <a:spcPts val="526"/>
              </a:spcBef>
            </a:pPr>
            <a:r>
              <a:rPr lang="cs-CZ" sz="1200" dirty="0"/>
              <a:t>případná omezení; a</a:t>
            </a:r>
          </a:p>
          <a:p>
            <a:pPr lvl="2" algn="just">
              <a:spcBef>
                <a:spcPts val="526"/>
              </a:spcBef>
            </a:pPr>
            <a:r>
              <a:rPr lang="cs-CZ" sz="1200" dirty="0"/>
              <a:t>odpovědnost a povinnosti velícího pilota a případně členů posádky a specializovaných odborníků.</a:t>
            </a:r>
          </a:p>
          <a:p>
            <a:r>
              <a:rPr lang="cs-CZ" sz="1800" b="1" dirty="0" smtClean="0"/>
              <a:t>Hlava E obsahuje:</a:t>
            </a:r>
          </a:p>
          <a:p>
            <a:pPr lvl="1"/>
            <a:r>
              <a:rPr lang="cs-CZ" sz="1600" dirty="0" smtClean="0"/>
              <a:t>Oddíl 1 – obecná ustanovení</a:t>
            </a:r>
          </a:p>
          <a:p>
            <a:pPr lvl="1"/>
            <a:r>
              <a:rPr lang="cs-CZ" sz="1600" dirty="0" smtClean="0"/>
              <a:t>Oddíl 2 – 5 </a:t>
            </a:r>
          </a:p>
          <a:p>
            <a:pPr lvl="2"/>
            <a:r>
              <a:rPr lang="cs-CZ" sz="1200" dirty="0" smtClean="0"/>
              <a:t>Lety vrtulníků s vnějším podvěšeným nákladem (HESLO);</a:t>
            </a:r>
          </a:p>
          <a:p>
            <a:pPr lvl="2"/>
            <a:r>
              <a:rPr lang="cs-CZ" sz="1200" dirty="0" smtClean="0"/>
              <a:t>Lety s vnějším lidským nákladem (HEC);</a:t>
            </a:r>
          </a:p>
          <a:p>
            <a:pPr lvl="2"/>
            <a:r>
              <a:rPr lang="cs-CZ" sz="1200" dirty="0" smtClean="0"/>
              <a:t>Lety s padákovými seskoky (PAR);</a:t>
            </a:r>
          </a:p>
          <a:p>
            <a:pPr lvl="2"/>
            <a:r>
              <a:rPr lang="cs-CZ" sz="1200" dirty="0" smtClean="0"/>
              <a:t>Akrobatické lety (ABF).</a:t>
            </a:r>
            <a:endParaRPr lang="cs-CZ" sz="1200"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13</a:t>
            </a:fld>
            <a:endParaRPr lang="cs-CZ"/>
          </a:p>
        </p:txBody>
      </p:sp>
      <p:sp>
        <p:nvSpPr>
          <p:cNvPr id="5" name="Obdélník 4"/>
          <p:cNvSpPr/>
          <p:nvPr/>
        </p:nvSpPr>
        <p:spPr>
          <a:xfrm>
            <a:off x="4049688" y="5733256"/>
            <a:ext cx="4572000" cy="954107"/>
          </a:xfrm>
          <a:prstGeom prst="rect">
            <a:avLst/>
          </a:prstGeom>
          <a:solidFill>
            <a:schemeClr val="bg1">
              <a:lumMod val="75000"/>
            </a:schemeClr>
          </a:solidFill>
        </p:spPr>
        <p:txBody>
          <a:bodyPr>
            <a:spAutoFit/>
          </a:bodyPr>
          <a:lstStyle/>
          <a:p>
            <a:pPr lvl="1" algn="just">
              <a:spcBef>
                <a:spcPts val="526"/>
              </a:spcBef>
            </a:pPr>
            <a:r>
              <a:rPr lang="cs-CZ" sz="1400" dirty="0" smtClean="0">
                <a:solidFill>
                  <a:srgbClr val="002E63"/>
                </a:solidFill>
              </a:rPr>
              <a:t>Návod </a:t>
            </a:r>
            <a:r>
              <a:rPr lang="cs-CZ" sz="1400" dirty="0">
                <a:solidFill>
                  <a:srgbClr val="002E63"/>
                </a:solidFill>
              </a:rPr>
              <a:t>pro vytvoření kontrolního seznamu můžete nalézt v </a:t>
            </a:r>
            <a:r>
              <a:rPr lang="cs-CZ" sz="1400" b="1" dirty="0">
                <a:solidFill>
                  <a:srgbClr val="002E63"/>
                </a:solidFill>
              </a:rPr>
              <a:t>přijatelných způsobech průkazu (AMC) </a:t>
            </a:r>
            <a:r>
              <a:rPr lang="cs-CZ" sz="1400" b="1" dirty="0" smtClean="0">
                <a:solidFill>
                  <a:srgbClr val="002E63"/>
                </a:solidFill>
              </a:rPr>
              <a:t>            a </a:t>
            </a:r>
            <a:r>
              <a:rPr lang="cs-CZ" sz="1400" b="1" dirty="0">
                <a:solidFill>
                  <a:srgbClr val="002E63"/>
                </a:solidFill>
              </a:rPr>
              <a:t>poradenském materiálu (GM) </a:t>
            </a:r>
            <a:r>
              <a:rPr lang="cs-CZ" sz="1400" dirty="0">
                <a:solidFill>
                  <a:srgbClr val="002E63"/>
                </a:solidFill>
              </a:rPr>
              <a:t>k Části-NCO - body </a:t>
            </a:r>
            <a:r>
              <a:rPr lang="cs-CZ" sz="1400" b="1" dirty="0">
                <a:solidFill>
                  <a:srgbClr val="002E63"/>
                </a:solidFill>
              </a:rPr>
              <a:t>GM1/GM2 NCO.SPEC.105</a:t>
            </a:r>
            <a:r>
              <a:rPr lang="cs-CZ" sz="1400" dirty="0">
                <a:solidFill>
                  <a:srgbClr val="002E63"/>
                </a:solidFill>
              </a:rPr>
              <a:t>.</a:t>
            </a:r>
          </a:p>
        </p:txBody>
      </p:sp>
    </p:spTree>
    <p:extLst>
      <p:ext uri="{BB962C8B-B14F-4D97-AF65-F5344CB8AC3E}">
        <p14:creationId xmlns:p14="http://schemas.microsoft.com/office/powerpoint/2010/main" val="1814528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476672"/>
            <a:ext cx="7772400" cy="1470025"/>
          </a:xfrm>
        </p:spPr>
        <p:txBody>
          <a:bodyPr>
            <a:normAutofit fontScale="90000"/>
          </a:bodyPr>
          <a:lstStyle/>
          <a:p>
            <a:pPr algn="l"/>
            <a:r>
              <a:rPr lang="cs-CZ" sz="4600" b="1" cap="small" dirty="0">
                <a:effectLst>
                  <a:outerShdw blurRad="38100" dist="38100" dir="2700000" algn="tl">
                    <a:srgbClr val="000000">
                      <a:alpha val="43137"/>
                    </a:srgbClr>
                  </a:outerShdw>
                </a:effectLst>
              </a:rPr>
              <a:t>Osvědčování provozovatelů dle EU </a:t>
            </a:r>
            <a:r>
              <a:rPr lang="cs-CZ" sz="4600" b="1" cap="small" dirty="0">
                <a:solidFill>
                  <a:srgbClr val="0070C0"/>
                </a:solidFill>
                <a:effectLst>
                  <a:outerShdw blurRad="38100" dist="38100" dir="2700000" algn="tl">
                    <a:srgbClr val="000000">
                      <a:alpha val="43137"/>
                    </a:srgbClr>
                  </a:outerShdw>
                </a:effectLst>
              </a:rPr>
              <a:t>Prohlášení</a:t>
            </a:r>
            <a:endParaRPr lang="cs-CZ" sz="3500" b="1" cap="small" dirty="0">
              <a:solidFill>
                <a:srgbClr val="0070C0"/>
              </a:solidFill>
              <a:effectLst>
                <a:outerShdw blurRad="38100" dist="38100" dir="2700000" algn="tl">
                  <a:srgbClr val="002E63">
                    <a:alpha val="77000"/>
                  </a:srgbClr>
                </a:outerShdw>
              </a:effectLst>
            </a:endParaRPr>
          </a:p>
        </p:txBody>
      </p:sp>
    </p:spTree>
    <p:extLst>
      <p:ext uri="{BB962C8B-B14F-4D97-AF65-F5344CB8AC3E}">
        <p14:creationId xmlns:p14="http://schemas.microsoft.com/office/powerpoint/2010/main" val="1225140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Kdo podává prohlášení?</a:t>
            </a:r>
            <a:endParaRPr lang="cs-CZ" dirty="0"/>
          </a:p>
        </p:txBody>
      </p:sp>
      <p:sp>
        <p:nvSpPr>
          <p:cNvPr id="3" name="Zástupný symbol pro obsah 2"/>
          <p:cNvSpPr>
            <a:spLocks noGrp="1"/>
          </p:cNvSpPr>
          <p:nvPr>
            <p:ph idx="1"/>
          </p:nvPr>
        </p:nvSpPr>
        <p:spPr>
          <a:xfrm>
            <a:off x="773766" y="1665612"/>
            <a:ext cx="8170026" cy="4525963"/>
          </a:xfrm>
        </p:spPr>
        <p:txBody>
          <a:bodyPr/>
          <a:lstStyle/>
          <a:p>
            <a:pPr algn="just"/>
            <a:r>
              <a:rPr lang="cs-CZ" b="1" dirty="0" smtClean="0"/>
              <a:t>Prohlášení podává příslušnému úřadu (ÚCL):</a:t>
            </a:r>
          </a:p>
          <a:p>
            <a:pPr lvl="1" algn="just"/>
            <a:r>
              <a:rPr lang="cs-CZ" sz="1900" dirty="0">
                <a:solidFill>
                  <a:schemeClr val="bg1">
                    <a:lumMod val="50000"/>
                  </a:schemeClr>
                </a:solidFill>
              </a:rPr>
              <a:t>provozovatel složitých motorových letadel provádějící neobchodní lety;</a:t>
            </a:r>
          </a:p>
          <a:p>
            <a:pPr lvl="1" algn="just"/>
            <a:r>
              <a:rPr lang="cs-CZ" sz="1900" dirty="0"/>
              <a:t>provozovatel složitých motorových letadel provádějící zvláštní neobchodní provoz; </a:t>
            </a:r>
          </a:p>
          <a:p>
            <a:pPr lvl="1" algn="just"/>
            <a:r>
              <a:rPr lang="cs-CZ" sz="1900" dirty="0"/>
              <a:t>provozovatel zvláštního obchodního provozu.*</a:t>
            </a:r>
            <a:endParaRPr lang="cs-CZ"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15</a:t>
            </a:fld>
            <a:endParaRPr lang="cs-CZ" dirty="0"/>
          </a:p>
        </p:txBody>
      </p:sp>
      <p:grpSp>
        <p:nvGrpSpPr>
          <p:cNvPr id="10" name="Skupina 9"/>
          <p:cNvGrpSpPr/>
          <p:nvPr/>
        </p:nvGrpSpPr>
        <p:grpSpPr>
          <a:xfrm>
            <a:off x="2601615" y="3690242"/>
            <a:ext cx="6455305" cy="2030483"/>
            <a:chOff x="3042444" y="4494097"/>
            <a:chExt cx="7549121" cy="2238702"/>
          </a:xfrm>
        </p:grpSpPr>
        <p:sp>
          <p:nvSpPr>
            <p:cNvPr id="5" name="Obdélník 4"/>
            <p:cNvSpPr/>
            <p:nvPr/>
          </p:nvSpPr>
          <p:spPr>
            <a:xfrm>
              <a:off x="3042444" y="4763029"/>
              <a:ext cx="7416824" cy="1969770"/>
            </a:xfrm>
            <a:prstGeom prst="rect">
              <a:avLst/>
            </a:prstGeom>
            <a:solidFill>
              <a:schemeClr val="bg1">
                <a:lumMod val="85000"/>
              </a:schemeClr>
            </a:solidFill>
          </p:spPr>
          <p:txBody>
            <a:bodyPr wrap="square" anchor="b">
              <a:spAutoFit/>
            </a:bodyPr>
            <a:lstStyle/>
            <a:p>
              <a:pPr algn="just"/>
              <a:r>
                <a:rPr lang="cs-CZ" sz="1400" b="1" cap="small" dirty="0">
                  <a:solidFill>
                    <a:srgbClr val="002E63"/>
                  </a:solidFill>
                </a:rPr>
                <a:t>Všeobecně</a:t>
              </a:r>
            </a:p>
            <a:p>
              <a:pPr algn="just"/>
              <a:r>
                <a:rPr lang="cs-CZ" sz="1200" dirty="0">
                  <a:solidFill>
                    <a:srgbClr val="002E63"/>
                  </a:solidFill>
                </a:rPr>
                <a:t>Cílem prohlášení je:</a:t>
              </a:r>
            </a:p>
            <a:p>
              <a:pPr marL="311683" indent="-311683" algn="just">
                <a:tabLst>
                  <a:tab pos="311683" algn="l"/>
                </a:tabLst>
              </a:pPr>
              <a:r>
                <a:rPr lang="cs-CZ" sz="1200" dirty="0">
                  <a:solidFill>
                    <a:srgbClr val="002E63"/>
                  </a:solidFill>
                </a:rPr>
                <a:t>(a) 	aby provozovatel uznal svou odpovědnost podle příslušných bezpečnostních předpisů a přiznal, že je držitelem všech nezbytných oprávnění;</a:t>
              </a:r>
            </a:p>
            <a:p>
              <a:pPr marL="311683" indent="-311683" algn="just">
                <a:tabLst>
                  <a:tab pos="311683" algn="l"/>
                </a:tabLst>
              </a:pPr>
              <a:r>
                <a:rPr lang="cs-CZ" sz="1200" dirty="0">
                  <a:solidFill>
                    <a:srgbClr val="002E63"/>
                  </a:solidFill>
                </a:rPr>
                <a:t>(b) 	informovat příslušný úřad o existenci provozovatele; a</a:t>
              </a:r>
            </a:p>
            <a:p>
              <a:pPr marL="311683" indent="-311683" algn="just">
                <a:tabLst>
                  <a:tab pos="311683" algn="l"/>
                </a:tabLst>
              </a:pPr>
              <a:r>
                <a:rPr lang="cs-CZ" sz="1200" dirty="0">
                  <a:solidFill>
                    <a:srgbClr val="002E63"/>
                  </a:solidFill>
                </a:rPr>
                <a:t>(c) 	umožnit příslušnému úřadu splnit si své povinnosti v oblasti dozoru v souladu s ARO.GEN.300 a ARO.GEN.305.</a:t>
              </a:r>
            </a:p>
            <a:p>
              <a:pPr algn="just">
                <a:spcBef>
                  <a:spcPts val="1052"/>
                </a:spcBef>
              </a:pPr>
              <a:r>
                <a:rPr lang="en-US" sz="1100" dirty="0">
                  <a:solidFill>
                    <a:srgbClr val="002E63"/>
                  </a:solidFill>
                </a:rPr>
                <a:t>[</a:t>
              </a:r>
              <a:r>
                <a:rPr lang="cs-CZ" sz="1100" dirty="0">
                  <a:solidFill>
                    <a:srgbClr val="002E63"/>
                  </a:solidFill>
                </a:rPr>
                <a:t>rozhodnutí výkonného ředitele EASA č. 2014/017/R (AMC a GM k Části-ORO)</a:t>
              </a:r>
              <a:r>
                <a:rPr lang="en-US" sz="1100" dirty="0">
                  <a:solidFill>
                    <a:srgbClr val="002E63"/>
                  </a:solidFill>
                </a:rPr>
                <a:t>]</a:t>
              </a:r>
              <a:endParaRPr lang="cs-CZ" sz="1100" dirty="0">
                <a:solidFill>
                  <a:srgbClr val="002E63"/>
                </a:solidFill>
              </a:endParaRPr>
            </a:p>
          </p:txBody>
        </p:sp>
        <p:sp>
          <p:nvSpPr>
            <p:cNvPr id="6" name="Obdélník 5"/>
            <p:cNvSpPr/>
            <p:nvPr/>
          </p:nvSpPr>
          <p:spPr>
            <a:xfrm>
              <a:off x="7278356" y="4494097"/>
              <a:ext cx="3313209" cy="525974"/>
            </a:xfrm>
            <a:prstGeom prst="rect">
              <a:avLst/>
            </a:prstGeom>
          </p:spPr>
          <p:txBody>
            <a:bodyPr wrap="none">
              <a:spAutoFit/>
            </a:bodyPr>
            <a:lstStyle/>
            <a:p>
              <a:r>
                <a:rPr lang="cs-CZ" sz="2500" b="1" dirty="0">
                  <a:ln w="17780" cmpd="sng">
                    <a:solidFill>
                      <a:srgbClr val="D42E12"/>
                    </a:solidFill>
                    <a:prstDash val="solid"/>
                    <a:miter lim="800000"/>
                  </a:ln>
                  <a:solidFill>
                    <a:schemeClr val="bg1"/>
                  </a:solidFill>
                  <a:effectLst>
                    <a:outerShdw blurRad="55000" dist="50800" dir="5400000" algn="tl">
                      <a:srgbClr val="000000">
                        <a:alpha val="33000"/>
                      </a:srgbClr>
                    </a:outerShdw>
                  </a:effectLst>
                </a:rPr>
                <a:t>GM 1 ORO.DEC.100 </a:t>
              </a:r>
            </a:p>
          </p:txBody>
        </p:sp>
      </p:grpSp>
      <p:grpSp>
        <p:nvGrpSpPr>
          <p:cNvPr id="9" name="Skupina 8"/>
          <p:cNvGrpSpPr/>
          <p:nvPr/>
        </p:nvGrpSpPr>
        <p:grpSpPr>
          <a:xfrm>
            <a:off x="-24159" y="100037"/>
            <a:ext cx="1852398" cy="1434809"/>
            <a:chOff x="-28252" y="110295"/>
            <a:chExt cx="2166276" cy="1581944"/>
          </a:xfrm>
        </p:grpSpPr>
        <p:pic>
          <p:nvPicPr>
            <p:cNvPr id="7" name="Picture 2" descr="Caucasian Boss ic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252" y="11029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Occupations Pilot OldFashioned Male Light ic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8024" y="252239"/>
              <a:ext cx="1440000" cy="1440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Obdélník 11"/>
          <p:cNvSpPr/>
          <p:nvPr/>
        </p:nvSpPr>
        <p:spPr>
          <a:xfrm>
            <a:off x="2601615" y="5877357"/>
            <a:ext cx="5686192" cy="265597"/>
          </a:xfrm>
          <a:prstGeom prst="rect">
            <a:avLst/>
          </a:prstGeom>
        </p:spPr>
        <p:txBody>
          <a:bodyPr wrap="none" lIns="80147" tIns="40074" rIns="80147" bIns="40074">
            <a:spAutoFit/>
          </a:bodyPr>
          <a:lstStyle/>
          <a:p>
            <a:r>
              <a:rPr lang="cs-CZ" sz="1200" dirty="0">
                <a:solidFill>
                  <a:srgbClr val="002E63"/>
                </a:solidFill>
              </a:rPr>
              <a:t>* Vyjma provozovatelů zapojených do vysoce rizikového zvláštního obchodního provozu. </a:t>
            </a:r>
          </a:p>
        </p:txBody>
      </p:sp>
    </p:spTree>
    <p:extLst>
      <p:ext uri="{BB962C8B-B14F-4D97-AF65-F5344CB8AC3E}">
        <p14:creationId xmlns:p14="http://schemas.microsoft.com/office/powerpoint/2010/main" val="4097369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Skupina 18"/>
          <p:cNvGrpSpPr/>
          <p:nvPr/>
        </p:nvGrpSpPr>
        <p:grpSpPr>
          <a:xfrm>
            <a:off x="475849" y="50206"/>
            <a:ext cx="1459482" cy="1992018"/>
            <a:chOff x="0" y="140678"/>
            <a:chExt cx="1459482" cy="1992018"/>
          </a:xfrm>
        </p:grpSpPr>
        <p:pic>
          <p:nvPicPr>
            <p:cNvPr id="20" name="Picture 14" descr="Occupations Pilot OldFashioned Male Light ic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82" y="14067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icongal.com/gallery/image/255387/aircraft_airplane_plane_transpor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0" y="692696"/>
              <a:ext cx="1440000" cy="14400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Zaoblený obdélník 11"/>
          <p:cNvSpPr/>
          <p:nvPr/>
        </p:nvSpPr>
        <p:spPr>
          <a:xfrm>
            <a:off x="7213746" y="2879138"/>
            <a:ext cx="1800200" cy="1152128"/>
          </a:xfrm>
          <a:prstGeom prst="roundRect">
            <a:avLst>
              <a:gd name="adj" fmla="val 9690"/>
            </a:avLst>
          </a:prstGeom>
          <a:solidFill>
            <a:srgbClr val="95B3D7"/>
          </a:solidFill>
          <a:ln>
            <a:solidFill>
              <a:srgbClr val="1A75CF"/>
            </a:solidFill>
          </a:ln>
        </p:spPr>
        <p:style>
          <a:lnRef idx="2">
            <a:schemeClr val="accent4">
              <a:shade val="50000"/>
            </a:schemeClr>
          </a:lnRef>
          <a:fillRef idx="1">
            <a:schemeClr val="accent4"/>
          </a:fillRef>
          <a:effectRef idx="0">
            <a:schemeClr val="accent4"/>
          </a:effectRef>
          <a:fontRef idx="minor">
            <a:schemeClr val="lt1"/>
          </a:fontRef>
        </p:style>
        <p:txBody>
          <a:bodyPr lIns="91424" tIns="45712" rIns="91424" bIns="45712" rtlCol="0" anchor="b"/>
          <a:lstStyle/>
          <a:p>
            <a:pPr algn="ctr"/>
            <a:r>
              <a:rPr lang="cs-CZ" b="1" dirty="0" smtClean="0">
                <a:solidFill>
                  <a:srgbClr val="1A75CF"/>
                </a:solidFill>
              </a:rPr>
              <a:t>PRŮBĚŽNÝ</a:t>
            </a:r>
          </a:p>
          <a:p>
            <a:pPr algn="ctr"/>
            <a:r>
              <a:rPr lang="cs-CZ" b="1" dirty="0" smtClean="0">
                <a:solidFill>
                  <a:srgbClr val="1A75CF"/>
                </a:solidFill>
              </a:rPr>
              <a:t>DOZOR</a:t>
            </a:r>
          </a:p>
        </p:txBody>
      </p:sp>
      <p:sp>
        <p:nvSpPr>
          <p:cNvPr id="2" name="Nadpis 1"/>
          <p:cNvSpPr>
            <a:spLocks noGrp="1"/>
          </p:cNvSpPr>
          <p:nvPr>
            <p:ph type="title"/>
          </p:nvPr>
        </p:nvSpPr>
        <p:spPr/>
        <p:txBody>
          <a:bodyPr/>
          <a:lstStyle/>
          <a:p>
            <a:r>
              <a:rPr lang="cs-CZ" dirty="0" smtClean="0"/>
              <a:t>Systém EU osvědčování provozovatelů</a:t>
            </a:r>
            <a:endParaRPr lang="cs-CZ" sz="2400" dirty="0"/>
          </a:p>
        </p:txBody>
      </p:sp>
      <p:sp>
        <p:nvSpPr>
          <p:cNvPr id="5" name="Zástupný symbol pro číslo snímku 4"/>
          <p:cNvSpPr>
            <a:spLocks noGrp="1"/>
          </p:cNvSpPr>
          <p:nvPr>
            <p:ph type="sldNum" sz="quarter" idx="12"/>
          </p:nvPr>
        </p:nvSpPr>
        <p:spPr/>
        <p:txBody>
          <a:bodyPr/>
          <a:lstStyle/>
          <a:p>
            <a:fld id="{F1E69001-73B5-451B-AA7C-C3FB08B34B11}" type="slidenum">
              <a:rPr lang="cs-CZ" smtClean="0"/>
              <a:pPr/>
              <a:t>16</a:t>
            </a:fld>
            <a:endParaRPr lang="cs-CZ" dirty="0"/>
          </a:p>
        </p:txBody>
      </p:sp>
      <p:sp>
        <p:nvSpPr>
          <p:cNvPr id="8" name="Šipka doprava 7"/>
          <p:cNvSpPr/>
          <p:nvPr/>
        </p:nvSpPr>
        <p:spPr>
          <a:xfrm>
            <a:off x="5747268" y="4165272"/>
            <a:ext cx="2650274" cy="1515715"/>
          </a:xfrm>
          <a:prstGeom prst="rightArrow">
            <a:avLst>
              <a:gd name="adj1" fmla="val 74738"/>
              <a:gd name="adj2" fmla="val 37273"/>
            </a:avLst>
          </a:prstGeom>
          <a:solidFill>
            <a:schemeClr val="bg1"/>
          </a:solidFill>
          <a:ln w="19050">
            <a:solidFill>
              <a:srgbClr val="1A75CF"/>
            </a:solidFill>
          </a:ln>
        </p:spPr>
        <p:style>
          <a:lnRef idx="1">
            <a:schemeClr val="accent4"/>
          </a:lnRef>
          <a:fillRef idx="2">
            <a:schemeClr val="accent4"/>
          </a:fillRef>
          <a:effectRef idx="1">
            <a:schemeClr val="accent4"/>
          </a:effectRef>
          <a:fontRef idx="minor">
            <a:schemeClr val="dk1"/>
          </a:fontRef>
        </p:style>
        <p:txBody>
          <a:bodyPr lIns="431923" tIns="45712" rIns="91424" bIns="45712" rtlCol="0" anchor="ctr"/>
          <a:lstStyle/>
          <a:p>
            <a:pPr algn="ctr"/>
            <a:r>
              <a:rPr lang="cs-CZ" sz="1400" b="1" dirty="0">
                <a:solidFill>
                  <a:srgbClr val="1A75CF"/>
                </a:solidFill>
              </a:rPr>
              <a:t>Vyžádání dalších informací</a:t>
            </a:r>
          </a:p>
          <a:p>
            <a:pPr algn="ctr"/>
            <a:r>
              <a:rPr lang="cs-CZ" sz="1400" dirty="0">
                <a:solidFill>
                  <a:srgbClr val="1A75CF"/>
                </a:solidFill>
              </a:rPr>
              <a:t>nebo</a:t>
            </a:r>
          </a:p>
          <a:p>
            <a:pPr algn="ctr"/>
            <a:r>
              <a:rPr lang="cs-CZ" sz="1400" b="1" dirty="0">
                <a:solidFill>
                  <a:srgbClr val="1A75CF"/>
                </a:solidFill>
              </a:rPr>
              <a:t>Provedení kontroly</a:t>
            </a:r>
          </a:p>
        </p:txBody>
      </p:sp>
      <p:sp>
        <p:nvSpPr>
          <p:cNvPr id="9" name="Zaoblený obdélník 8"/>
          <p:cNvSpPr/>
          <p:nvPr/>
        </p:nvSpPr>
        <p:spPr>
          <a:xfrm>
            <a:off x="3122873" y="2804174"/>
            <a:ext cx="2880320" cy="1872208"/>
          </a:xfrm>
          <a:prstGeom prst="roundRect">
            <a:avLst>
              <a:gd name="adj" fmla="val 9690"/>
            </a:avLst>
          </a:prstGeom>
          <a:solidFill>
            <a:srgbClr val="1A75CF"/>
          </a:solidFill>
          <a:ln w="571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lIns="91424" tIns="45712" rIns="91424" bIns="45712" rtlCol="0" anchor="b"/>
          <a:lstStyle/>
          <a:p>
            <a:pPr algn="ctr"/>
            <a:r>
              <a:rPr lang="cs-CZ" sz="1400" dirty="0">
                <a:solidFill>
                  <a:schemeClr val="bg1"/>
                </a:solidFill>
              </a:rPr>
              <a:t>Prohlášení </a:t>
            </a:r>
            <a:r>
              <a:rPr lang="cs-CZ" sz="1400" b="1" dirty="0">
                <a:solidFill>
                  <a:schemeClr val="bg1"/>
                </a:solidFill>
              </a:rPr>
              <a:t>neobsahuje informace dle Části-ORO</a:t>
            </a:r>
            <a:r>
              <a:rPr lang="cs-CZ" sz="1400" dirty="0">
                <a:solidFill>
                  <a:schemeClr val="bg1"/>
                </a:solidFill>
              </a:rPr>
              <a:t> </a:t>
            </a:r>
          </a:p>
          <a:p>
            <a:pPr algn="ctr"/>
            <a:r>
              <a:rPr lang="cs-CZ" sz="1400" dirty="0">
                <a:solidFill>
                  <a:schemeClr val="bg1"/>
                </a:solidFill>
              </a:rPr>
              <a:t>nebo </a:t>
            </a:r>
          </a:p>
          <a:p>
            <a:pPr algn="ctr"/>
            <a:r>
              <a:rPr lang="cs-CZ" sz="1400" dirty="0">
                <a:solidFill>
                  <a:schemeClr val="bg1"/>
                </a:solidFill>
              </a:rPr>
              <a:t>z nich vyplývá, že došlo k </a:t>
            </a:r>
            <a:r>
              <a:rPr lang="cs-CZ" sz="1400" b="1" dirty="0">
                <a:solidFill>
                  <a:schemeClr val="bg1"/>
                </a:solidFill>
              </a:rPr>
              <a:t>porušení požadavků*</a:t>
            </a:r>
          </a:p>
        </p:txBody>
      </p:sp>
      <p:sp>
        <p:nvSpPr>
          <p:cNvPr id="11" name="TextovéPole 10"/>
          <p:cNvSpPr txBox="1"/>
          <p:nvPr/>
        </p:nvSpPr>
        <p:spPr>
          <a:xfrm>
            <a:off x="2850783" y="5966739"/>
            <a:ext cx="6201602" cy="276983"/>
          </a:xfrm>
          <a:prstGeom prst="rect">
            <a:avLst/>
          </a:prstGeom>
          <a:noFill/>
        </p:spPr>
        <p:txBody>
          <a:bodyPr wrap="none" lIns="91424" tIns="45712" rIns="91424" bIns="45712" rtlCol="0">
            <a:spAutoFit/>
          </a:bodyPr>
          <a:lstStyle/>
          <a:p>
            <a:r>
              <a:rPr lang="cs-CZ" sz="1200" dirty="0">
                <a:solidFill>
                  <a:srgbClr val="002E63"/>
                </a:solidFill>
              </a:rPr>
              <a:t>* Přijetí opatření dle nařízení (EU) č. 965/2012, bodu ARO.GEN.350 – Nálezy a nápravná opatření</a:t>
            </a:r>
          </a:p>
        </p:txBody>
      </p:sp>
      <p:graphicFrame>
        <p:nvGraphicFramePr>
          <p:cNvPr id="10" name="Diagram 9"/>
          <p:cNvGraphicFramePr/>
          <p:nvPr>
            <p:extLst>
              <p:ext uri="{D42A27DB-BD31-4B8C-83A1-F6EECF244321}">
                <p14:modId xmlns:p14="http://schemas.microsoft.com/office/powerpoint/2010/main" val="25422036"/>
              </p:ext>
            </p:extLst>
          </p:nvPr>
        </p:nvGraphicFramePr>
        <p:xfrm>
          <a:off x="200638" y="1154524"/>
          <a:ext cx="8712968" cy="2600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Obrázek 12">
            <a:hlinkClick r:id="rId9" action="ppaction://hlinkfile"/>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4288" y="4300279"/>
            <a:ext cx="2095481" cy="1476192"/>
          </a:xfrm>
          <a:prstGeom prst="rect">
            <a:avLst/>
          </a:prstGeom>
          <a:ln>
            <a:solidFill>
              <a:srgbClr val="002E63"/>
            </a:solidFill>
          </a:ln>
        </p:spPr>
      </p:pic>
    </p:spTree>
    <p:extLst>
      <p:ext uri="{BB962C8B-B14F-4D97-AF65-F5344CB8AC3E}">
        <p14:creationId xmlns:p14="http://schemas.microsoft.com/office/powerpoint/2010/main" val="3990770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Informace poskytované ÚCL a povinnosti provozovatele</a:t>
            </a:r>
            <a:endParaRPr lang="cs-CZ" dirty="0"/>
          </a:p>
        </p:txBody>
      </p:sp>
      <p:sp>
        <p:nvSpPr>
          <p:cNvPr id="3" name="Zástupný symbol pro obsah 2"/>
          <p:cNvSpPr>
            <a:spLocks noGrp="1"/>
          </p:cNvSpPr>
          <p:nvPr>
            <p:ph idx="1"/>
          </p:nvPr>
        </p:nvSpPr>
        <p:spPr>
          <a:xfrm>
            <a:off x="1035451" y="1796234"/>
            <a:ext cx="7798928" cy="4525963"/>
          </a:xfrm>
        </p:spPr>
        <p:txBody>
          <a:bodyPr>
            <a:normAutofit/>
          </a:bodyPr>
          <a:lstStyle/>
          <a:p>
            <a:pPr algn="just"/>
            <a:r>
              <a:rPr lang="cs-CZ" sz="1800" b="1" cap="small" dirty="0"/>
              <a:t>Provozovatel:</a:t>
            </a:r>
          </a:p>
          <a:p>
            <a:pPr lvl="1" algn="just"/>
            <a:r>
              <a:rPr lang="cs-CZ" sz="1600" dirty="0"/>
              <a:t>před zahájením činnosti poskytne ÚCL veškeré příslušné informace prostřednictvím formuláře uvedeného v </a:t>
            </a:r>
            <a:r>
              <a:rPr lang="cs-CZ" sz="1600" b="1" dirty="0"/>
              <a:t>dodatku I k Části-ORO (PROHLÁŠENÍ</a:t>
            </a:r>
            <a:r>
              <a:rPr lang="cs-CZ" sz="1600" b="1" dirty="0" smtClean="0"/>
              <a:t>)</a:t>
            </a:r>
            <a:r>
              <a:rPr lang="cs-CZ" sz="1600" dirty="0" smtClean="0"/>
              <a:t>;</a:t>
            </a:r>
          </a:p>
          <a:p>
            <a:pPr lvl="2" algn="just"/>
            <a:r>
              <a:rPr lang="cs-CZ" sz="1400" dirty="0" smtClean="0">
                <a:solidFill>
                  <a:srgbClr val="C00000"/>
                </a:solidFill>
              </a:rPr>
              <a:t>Zvláštní oprávnění dle Části-SPA (nutno získat před předáním prohlášení na ÚCL)!!!</a:t>
            </a:r>
            <a:endParaRPr lang="cs-CZ" sz="1400" dirty="0">
              <a:solidFill>
                <a:srgbClr val="C00000"/>
              </a:solidFill>
            </a:endParaRPr>
          </a:p>
          <a:p>
            <a:pPr lvl="1" algn="just"/>
            <a:r>
              <a:rPr lang="cs-CZ" sz="1600" dirty="0"/>
              <a:t>oznámí ÚCL seznam používaných alternativních způsobů průkazu;</a:t>
            </a:r>
          </a:p>
          <a:p>
            <a:pPr algn="just"/>
            <a:endParaRPr lang="cs-CZ" sz="1800" dirty="0"/>
          </a:p>
          <a:p>
            <a:pPr lvl="1" algn="just"/>
            <a:r>
              <a:rPr lang="cs-CZ" sz="1600" dirty="0"/>
              <a:t>zachovává soulad s příslušnými požadavky a informacemi uvedenými v prohlášení;</a:t>
            </a:r>
          </a:p>
          <a:p>
            <a:pPr lvl="1" algn="just"/>
            <a:r>
              <a:rPr lang="cs-CZ" sz="1600" dirty="0"/>
              <a:t>neprodleně oznámí ÚCL veškeré změny v prohlášení nebo způsobech průkazu, které používá, podáním pozměněného prohlášení na formuláři uvedeném v dodatku I k Části-ORO, a</a:t>
            </a:r>
          </a:p>
          <a:p>
            <a:pPr lvl="1" algn="just"/>
            <a:r>
              <a:rPr lang="cs-CZ" sz="1600" b="1" dirty="0"/>
              <a:t>informuje ÚCL, pokud ukončí provoz</a:t>
            </a:r>
            <a:r>
              <a:rPr lang="cs-CZ" sz="1600" dirty="0"/>
              <a:t>.</a:t>
            </a: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17</a:t>
            </a:fld>
            <a:endParaRPr lang="cs-CZ" dirty="0"/>
          </a:p>
        </p:txBody>
      </p:sp>
      <p:grpSp>
        <p:nvGrpSpPr>
          <p:cNvPr id="7" name="Skupina 6"/>
          <p:cNvGrpSpPr/>
          <p:nvPr/>
        </p:nvGrpSpPr>
        <p:grpSpPr>
          <a:xfrm>
            <a:off x="2190548" y="5269902"/>
            <a:ext cx="6342177" cy="1304819"/>
            <a:chOff x="2914491" y="5459759"/>
            <a:chExt cx="7416824" cy="1438623"/>
          </a:xfrm>
        </p:grpSpPr>
        <p:sp>
          <p:nvSpPr>
            <p:cNvPr id="5" name="Obdélník 4"/>
            <p:cNvSpPr/>
            <p:nvPr/>
          </p:nvSpPr>
          <p:spPr>
            <a:xfrm>
              <a:off x="2914491" y="5741806"/>
              <a:ext cx="7416824" cy="1156576"/>
            </a:xfrm>
            <a:prstGeom prst="rect">
              <a:avLst/>
            </a:prstGeom>
            <a:solidFill>
              <a:schemeClr val="bg1">
                <a:lumMod val="85000"/>
              </a:schemeClr>
            </a:solidFill>
          </p:spPr>
          <p:txBody>
            <a:bodyPr wrap="square" anchor="b">
              <a:spAutoFit/>
            </a:bodyPr>
            <a:lstStyle/>
            <a:p>
              <a:pPr algn="just"/>
              <a:r>
                <a:rPr lang="cs-CZ" sz="1400" b="1" dirty="0">
                  <a:solidFill>
                    <a:srgbClr val="002E63"/>
                  </a:solidFill>
                </a:rPr>
                <a:t>ZMĚNY</a:t>
              </a:r>
            </a:p>
            <a:p>
              <a:pPr algn="just"/>
              <a:r>
                <a:rPr lang="cs-CZ" sz="1400" dirty="0">
                  <a:solidFill>
                    <a:srgbClr val="002E63"/>
                  </a:solidFill>
                </a:rPr>
                <a:t>Nové prohlášení by mělo být předloženo před účinností změny a uvádět datum, od kdy by měla změna platit.</a:t>
              </a:r>
            </a:p>
            <a:p>
              <a:pPr algn="just">
                <a:spcBef>
                  <a:spcPts val="1052"/>
                </a:spcBef>
              </a:pPr>
              <a:r>
                <a:rPr lang="en-US" sz="1100" dirty="0">
                  <a:solidFill>
                    <a:srgbClr val="002E63"/>
                  </a:solidFill>
                </a:rPr>
                <a:t>[</a:t>
              </a:r>
              <a:r>
                <a:rPr lang="cs-CZ" sz="1100" dirty="0">
                  <a:solidFill>
                    <a:srgbClr val="002E63"/>
                  </a:solidFill>
                </a:rPr>
                <a:t>rozhodnutí výkonného ředitele EASA č. 2014/017/R (AMC a GM k Části-ORO)</a:t>
              </a:r>
              <a:r>
                <a:rPr lang="en-US" sz="1100" dirty="0">
                  <a:solidFill>
                    <a:srgbClr val="002E63"/>
                  </a:solidFill>
                </a:rPr>
                <a:t>]</a:t>
              </a:r>
              <a:endParaRPr lang="cs-CZ" sz="1100" dirty="0">
                <a:solidFill>
                  <a:srgbClr val="002E63"/>
                </a:solidFill>
              </a:endParaRPr>
            </a:p>
          </p:txBody>
        </p:sp>
        <p:sp>
          <p:nvSpPr>
            <p:cNvPr id="6" name="Obdélník 5"/>
            <p:cNvSpPr/>
            <p:nvPr/>
          </p:nvSpPr>
          <p:spPr>
            <a:xfrm>
              <a:off x="6716249" y="5459759"/>
              <a:ext cx="3500671" cy="525974"/>
            </a:xfrm>
            <a:prstGeom prst="rect">
              <a:avLst/>
            </a:prstGeom>
          </p:spPr>
          <p:txBody>
            <a:bodyPr wrap="none">
              <a:spAutoFit/>
            </a:bodyPr>
            <a:lstStyle/>
            <a:p>
              <a:r>
                <a:rPr lang="cs-CZ" sz="2500" b="1" dirty="0">
                  <a:ln w="17780" cmpd="sng">
                    <a:solidFill>
                      <a:srgbClr val="D42E12"/>
                    </a:solidFill>
                    <a:prstDash val="solid"/>
                    <a:miter lim="800000"/>
                  </a:ln>
                  <a:solidFill>
                    <a:schemeClr val="bg1"/>
                  </a:solidFill>
                  <a:effectLst>
                    <a:outerShdw blurRad="55000" dist="50800" dir="5400000" algn="tl">
                      <a:srgbClr val="000000">
                        <a:alpha val="33000"/>
                      </a:srgbClr>
                    </a:outerShdw>
                  </a:effectLst>
                </a:rPr>
                <a:t>AMC 1 ORO.DEC.100 </a:t>
              </a:r>
            </a:p>
          </p:txBody>
        </p:sp>
      </p:grpSp>
      <p:grpSp>
        <p:nvGrpSpPr>
          <p:cNvPr id="8" name="Skupina 7"/>
          <p:cNvGrpSpPr/>
          <p:nvPr/>
        </p:nvGrpSpPr>
        <p:grpSpPr>
          <a:xfrm>
            <a:off x="88072" y="73274"/>
            <a:ext cx="1459482" cy="1992018"/>
            <a:chOff x="0" y="140678"/>
            <a:chExt cx="1459482" cy="1992018"/>
          </a:xfrm>
        </p:grpSpPr>
        <p:pic>
          <p:nvPicPr>
            <p:cNvPr id="9" name="Picture 14" descr="Occupations Pilot OldFashioned Male Light ic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82" y="140678"/>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icongal.com/gallery/image/255387/aircraft_airplane_plane_transpor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0" y="692696"/>
              <a:ext cx="1440000" cy="1440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4139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6506" y="620688"/>
            <a:ext cx="8250988" cy="1894008"/>
          </a:xfrm>
        </p:spPr>
        <p:txBody>
          <a:bodyPr>
            <a:normAutofit fontScale="90000"/>
          </a:bodyPr>
          <a:lstStyle/>
          <a:p>
            <a:pPr algn="l"/>
            <a:r>
              <a:rPr lang="cs-CZ" sz="4600" b="1" cap="small" dirty="0">
                <a:effectLst>
                  <a:outerShdw blurRad="38100" dist="38100" dir="2700000" algn="tl">
                    <a:srgbClr val="000000">
                      <a:alpha val="43137"/>
                    </a:srgbClr>
                  </a:outerShdw>
                </a:effectLst>
              </a:rPr>
              <a:t>Osvědčování provozovatelů dle EU </a:t>
            </a:r>
            <a:r>
              <a:rPr lang="cs-CZ" sz="4600" b="1" cap="small" dirty="0">
                <a:solidFill>
                  <a:srgbClr val="0070C0"/>
                </a:solidFill>
                <a:effectLst>
                  <a:outerShdw blurRad="38100" dist="38100" dir="2700000" algn="tl">
                    <a:srgbClr val="000000">
                      <a:alpha val="43137"/>
                    </a:srgbClr>
                  </a:outerShdw>
                </a:effectLst>
              </a:rPr>
              <a:t>Povolení k vysoce rizikovému zvláštnímu obchodnímu </a:t>
            </a:r>
            <a:r>
              <a:rPr lang="cs-CZ" sz="4600" b="1" cap="small" dirty="0" smtClean="0">
                <a:solidFill>
                  <a:srgbClr val="0070C0"/>
                </a:solidFill>
                <a:effectLst>
                  <a:outerShdw blurRad="38100" dist="38100" dir="2700000" algn="tl">
                    <a:srgbClr val="000000">
                      <a:alpha val="43137"/>
                    </a:srgbClr>
                  </a:outerShdw>
                </a:effectLst>
              </a:rPr>
              <a:t>provozu</a:t>
            </a:r>
            <a:endParaRPr lang="cs-CZ" sz="2800" b="1" cap="small" dirty="0">
              <a:solidFill>
                <a:srgbClr val="0070C0"/>
              </a:solidFill>
              <a:effectLst>
                <a:outerShdw blurRad="38100" dist="38100" dir="2700000" algn="tl">
                  <a:srgbClr val="002E63">
                    <a:alpha val="77000"/>
                  </a:srgbClr>
                </a:outerShdw>
              </a:effectLst>
            </a:endParaRPr>
          </a:p>
        </p:txBody>
      </p:sp>
    </p:spTree>
    <p:extLst>
      <p:ext uri="{BB962C8B-B14F-4D97-AF65-F5344CB8AC3E}">
        <p14:creationId xmlns:p14="http://schemas.microsoft.com/office/powerpoint/2010/main" val="1969514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aoblený obdélník 20"/>
          <p:cNvSpPr/>
          <p:nvPr/>
        </p:nvSpPr>
        <p:spPr>
          <a:xfrm>
            <a:off x="6516216" y="3523889"/>
            <a:ext cx="1800200" cy="1152128"/>
          </a:xfrm>
          <a:prstGeom prst="roundRect">
            <a:avLst>
              <a:gd name="adj" fmla="val 9690"/>
            </a:avLst>
          </a:prstGeom>
          <a:solidFill>
            <a:srgbClr val="95B3D7"/>
          </a:solidFill>
          <a:ln>
            <a:solidFill>
              <a:srgbClr val="1A75CF"/>
            </a:solidFill>
          </a:ln>
        </p:spPr>
        <p:style>
          <a:lnRef idx="2">
            <a:schemeClr val="accent4">
              <a:shade val="50000"/>
            </a:schemeClr>
          </a:lnRef>
          <a:fillRef idx="1">
            <a:schemeClr val="accent4"/>
          </a:fillRef>
          <a:effectRef idx="0">
            <a:schemeClr val="accent4"/>
          </a:effectRef>
          <a:fontRef idx="minor">
            <a:schemeClr val="lt1"/>
          </a:fontRef>
        </p:style>
        <p:txBody>
          <a:bodyPr lIns="91424" tIns="45712" rIns="91424" bIns="45712" rtlCol="0" anchor="b"/>
          <a:lstStyle/>
          <a:p>
            <a:pPr algn="ctr"/>
            <a:r>
              <a:rPr lang="cs-CZ" b="1" dirty="0" smtClean="0">
                <a:solidFill>
                  <a:srgbClr val="1A75CF"/>
                </a:solidFill>
              </a:rPr>
              <a:t>PRŮBĚŽNÝ</a:t>
            </a:r>
          </a:p>
          <a:p>
            <a:pPr algn="ctr"/>
            <a:r>
              <a:rPr lang="cs-CZ" b="1" dirty="0" smtClean="0">
                <a:solidFill>
                  <a:srgbClr val="1A75CF"/>
                </a:solidFill>
              </a:rPr>
              <a:t>DOZOR</a:t>
            </a:r>
          </a:p>
        </p:txBody>
      </p:sp>
      <p:sp>
        <p:nvSpPr>
          <p:cNvPr id="2" name="Nadpis 1"/>
          <p:cNvSpPr>
            <a:spLocks noGrp="1"/>
          </p:cNvSpPr>
          <p:nvPr>
            <p:ph type="title"/>
          </p:nvPr>
        </p:nvSpPr>
        <p:spPr/>
        <p:txBody>
          <a:bodyPr/>
          <a:lstStyle/>
          <a:p>
            <a:r>
              <a:rPr lang="cs-CZ" dirty="0" smtClean="0"/>
              <a:t>Systém EU osvědčování </a:t>
            </a:r>
            <a:r>
              <a:rPr lang="cs-CZ" dirty="0"/>
              <a:t>provozovatelů</a:t>
            </a:r>
            <a:br>
              <a:rPr lang="cs-CZ" dirty="0"/>
            </a:br>
            <a:r>
              <a:rPr lang="cs-CZ" sz="2400" b="0" dirty="0"/>
              <a:t>(vysoce rizikový zvláštní obchodní provoz)</a:t>
            </a:r>
            <a:endParaRPr lang="cs-CZ" dirty="0"/>
          </a:p>
        </p:txBody>
      </p:sp>
      <p:sp>
        <p:nvSpPr>
          <p:cNvPr id="5" name="Zástupný symbol pro číslo snímku 4"/>
          <p:cNvSpPr>
            <a:spLocks noGrp="1"/>
          </p:cNvSpPr>
          <p:nvPr>
            <p:ph type="sldNum" sz="quarter" idx="12"/>
          </p:nvPr>
        </p:nvSpPr>
        <p:spPr/>
        <p:txBody>
          <a:bodyPr/>
          <a:lstStyle/>
          <a:p>
            <a:fld id="{F1E69001-73B5-451B-AA7C-C3FB08B34B11}" type="slidenum">
              <a:rPr lang="cs-CZ" smtClean="0"/>
              <a:pPr/>
              <a:t>19</a:t>
            </a:fld>
            <a:endParaRPr lang="cs-CZ" dirty="0"/>
          </a:p>
        </p:txBody>
      </p:sp>
      <p:graphicFrame>
        <p:nvGraphicFramePr>
          <p:cNvPr id="19" name="Diagram 18"/>
          <p:cNvGraphicFramePr/>
          <p:nvPr>
            <p:extLst>
              <p:ext uri="{D42A27DB-BD31-4B8C-83A1-F6EECF244321}">
                <p14:modId xmlns:p14="http://schemas.microsoft.com/office/powerpoint/2010/main" val="4144665549"/>
              </p:ext>
            </p:extLst>
          </p:nvPr>
        </p:nvGraphicFramePr>
        <p:xfrm>
          <a:off x="215516" y="1513275"/>
          <a:ext cx="8712968" cy="2600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ovéPole 19"/>
          <p:cNvSpPr txBox="1"/>
          <p:nvPr/>
        </p:nvSpPr>
        <p:spPr>
          <a:xfrm>
            <a:off x="2411760" y="4869160"/>
            <a:ext cx="6616862" cy="1138757"/>
          </a:xfrm>
          <a:prstGeom prst="rect">
            <a:avLst/>
          </a:prstGeom>
          <a:noFill/>
        </p:spPr>
        <p:txBody>
          <a:bodyPr wrap="square" lIns="91424" tIns="45712" rIns="91424" bIns="45712" rtlCol="0">
            <a:spAutoFit/>
          </a:bodyPr>
          <a:lstStyle/>
          <a:p>
            <a:pPr marL="355537" indent="-355537" algn="just"/>
            <a:r>
              <a:rPr lang="cs-CZ" sz="1200" baseline="30000" dirty="0">
                <a:solidFill>
                  <a:srgbClr val="002E63"/>
                </a:solidFill>
              </a:rPr>
              <a:t>1</a:t>
            </a:r>
            <a:r>
              <a:rPr lang="cs-CZ" sz="1200" dirty="0">
                <a:solidFill>
                  <a:srgbClr val="002E63"/>
                </a:solidFill>
              </a:rPr>
              <a:t> 	Náležitost žádosti a způsob podání stanoví ÚCL.</a:t>
            </a:r>
          </a:p>
          <a:p>
            <a:pPr marL="355537" indent="-355537" algn="just">
              <a:spcBef>
                <a:spcPts val="1200"/>
              </a:spcBef>
            </a:pPr>
            <a:r>
              <a:rPr lang="cs-CZ" sz="1200" baseline="30000" dirty="0">
                <a:solidFill>
                  <a:srgbClr val="002E63"/>
                </a:solidFill>
              </a:rPr>
              <a:t>2</a:t>
            </a:r>
            <a:r>
              <a:rPr lang="cs-CZ" sz="1200" dirty="0">
                <a:solidFill>
                  <a:srgbClr val="002E63"/>
                </a:solidFill>
              </a:rPr>
              <a:t>	Pokud ÚCL nevydá rozhodnutí o pozastavení platnosti povolení, stanoví podmínky, za jakých může provozovatel po dobu provádění změny svou činnost provozovat.</a:t>
            </a:r>
          </a:p>
          <a:p>
            <a:pPr marL="355537" indent="-355537" algn="just">
              <a:spcBef>
                <a:spcPts val="1200"/>
              </a:spcBef>
            </a:pPr>
            <a:r>
              <a:rPr lang="cs-CZ" sz="1200" baseline="30000" dirty="0">
                <a:solidFill>
                  <a:srgbClr val="002E63"/>
                </a:solidFill>
              </a:rPr>
              <a:t>3</a:t>
            </a:r>
            <a:r>
              <a:rPr lang="cs-CZ" sz="1200" dirty="0">
                <a:solidFill>
                  <a:srgbClr val="002E63"/>
                </a:solidFill>
              </a:rPr>
              <a:t>	ÚCL může zohlednit minulé schvalovací řízení a průběh dozoru. </a:t>
            </a:r>
          </a:p>
        </p:txBody>
      </p:sp>
      <p:grpSp>
        <p:nvGrpSpPr>
          <p:cNvPr id="3" name="Skupina 2"/>
          <p:cNvGrpSpPr/>
          <p:nvPr/>
        </p:nvGrpSpPr>
        <p:grpSpPr>
          <a:xfrm>
            <a:off x="107554" y="73274"/>
            <a:ext cx="1859480" cy="1837072"/>
            <a:chOff x="125778" y="80788"/>
            <a:chExt cx="2174559" cy="2025457"/>
          </a:xfrm>
        </p:grpSpPr>
        <p:pic>
          <p:nvPicPr>
            <p:cNvPr id="23" name="Picture 14" descr="Occupations Pilot OldFashioned Male Light icon"/>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5778" y="80788"/>
              <a:ext cx="1684000" cy="15876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helicopter icon"/>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0537" y="597962"/>
              <a:ext cx="1599800" cy="15082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7949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75498"/>
            <a:ext cx="8219256" cy="733222"/>
          </a:xfrm>
        </p:spPr>
        <p:txBody>
          <a:bodyPr/>
          <a:lstStyle/>
          <a:p>
            <a:r>
              <a:rPr lang="cs-CZ" dirty="0" smtClean="0"/>
              <a:t>Přehled (nových) přechodových období</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031466010"/>
              </p:ext>
            </p:extLst>
          </p:nvPr>
        </p:nvGraphicFramePr>
        <p:xfrm>
          <a:off x="742752" y="927193"/>
          <a:ext cx="8229600" cy="52120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261114">
                <a:tc>
                  <a:txBody>
                    <a:bodyPr/>
                    <a:lstStyle/>
                    <a:p>
                      <a:endParaRPr lang="cs-CZ" sz="1200" dirty="0"/>
                    </a:p>
                  </a:txBody>
                  <a:tcPr anchor="ctr">
                    <a:lnL w="12700" cap="flat" cmpd="sng" algn="ctr">
                      <a:no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cs-CZ" sz="1200" dirty="0" smtClean="0"/>
                        <a:t>25. 8. 2016</a:t>
                      </a:r>
                      <a:endParaRPr lang="cs-CZ" sz="1200" dirty="0"/>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rgbClr val="002E63"/>
                    </a:solidFill>
                  </a:tcPr>
                </a:tc>
                <a:tc>
                  <a:txBody>
                    <a:bodyPr/>
                    <a:lstStyle/>
                    <a:p>
                      <a:r>
                        <a:rPr lang="cs-CZ" sz="1200" dirty="0" smtClean="0"/>
                        <a:t>21. 4. 2017</a:t>
                      </a:r>
                      <a:endParaRPr lang="cs-CZ" sz="1200" dirty="0"/>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rgbClr val="002E63"/>
                    </a:solidFill>
                  </a:tcPr>
                </a:tc>
                <a:tc>
                  <a:txBody>
                    <a:bodyPr/>
                    <a:lstStyle/>
                    <a:p>
                      <a:r>
                        <a:rPr lang="cs-CZ" sz="1200" dirty="0" smtClean="0"/>
                        <a:t>8. 4. 2018</a:t>
                      </a:r>
                      <a:endParaRPr lang="cs-CZ" sz="1200" dirty="0"/>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rgbClr val="002E63"/>
                    </a:solidFill>
                  </a:tcPr>
                </a:tc>
                <a:tc>
                  <a:txBody>
                    <a:bodyPr/>
                    <a:lstStyle/>
                    <a:p>
                      <a:r>
                        <a:rPr lang="cs-CZ" sz="1200" dirty="0" smtClean="0"/>
                        <a:t>8. 4. 2019</a:t>
                      </a:r>
                      <a:endParaRPr lang="cs-CZ" sz="1200" dirty="0"/>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rgbClr val="002E63"/>
                    </a:solidFill>
                  </a:tcPr>
                </a:tc>
              </a:tr>
              <a:tr h="261114">
                <a:tc>
                  <a:txBody>
                    <a:bodyPr/>
                    <a:lstStyle/>
                    <a:p>
                      <a:r>
                        <a:rPr lang="cs-CZ" sz="1200" b="1" dirty="0" smtClean="0">
                          <a:solidFill>
                            <a:srgbClr val="002E63"/>
                          </a:solidFill>
                        </a:rPr>
                        <a:t>Letouny:</a:t>
                      </a:r>
                      <a:endParaRPr lang="cs-CZ" sz="1200" b="1"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r>
                        <a:rPr lang="cs-CZ" sz="1200" dirty="0" smtClean="0">
                          <a:solidFill>
                            <a:srgbClr val="002E63"/>
                          </a:solidFill>
                        </a:rPr>
                        <a:t>CMPA</a:t>
                      </a:r>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NCC</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cs-CZ" sz="1200" dirty="0" smtClean="0">
                          <a:solidFill>
                            <a:srgbClr val="002E63"/>
                          </a:solidFill>
                        </a:rPr>
                        <a:t>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Neobchodní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r>
                        <a:rPr lang="cs-CZ" sz="1200" dirty="0" smtClean="0">
                          <a:solidFill>
                            <a:srgbClr val="002E63"/>
                          </a:solidFill>
                        </a:rPr>
                        <a:t>otCMPA</a:t>
                      </a:r>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NCO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cs-CZ" sz="1200" dirty="0" smtClean="0">
                          <a:solidFill>
                            <a:srgbClr val="002E63"/>
                          </a:solidFill>
                        </a:rPr>
                        <a:t>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Neobchodní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r>
                        <a:rPr lang="cs-CZ" sz="1200" dirty="0" smtClean="0">
                          <a:solidFill>
                            <a:srgbClr val="002E63"/>
                          </a:solidFill>
                        </a:rPr>
                        <a:t>Třídy výkonnosti B</a:t>
                      </a:r>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Lety A-A</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r>
                        <a:rPr lang="cs-CZ" sz="1200" b="1" dirty="0" smtClean="0">
                          <a:solidFill>
                            <a:srgbClr val="002E63"/>
                          </a:solidFill>
                        </a:rPr>
                        <a:t>Vrtulníky:</a:t>
                      </a:r>
                      <a:endParaRPr lang="cs-CZ" sz="1200" b="1"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r>
                        <a:rPr lang="cs-CZ" sz="1200" dirty="0" smtClean="0">
                          <a:solidFill>
                            <a:srgbClr val="002E63"/>
                          </a:solidFill>
                        </a:rPr>
                        <a:t>CMPA</a:t>
                      </a:r>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NCC</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cs-CZ" sz="1200" dirty="0" smtClean="0">
                          <a:solidFill>
                            <a:srgbClr val="002E63"/>
                          </a:solidFill>
                        </a:rPr>
                        <a:t>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Neobchodní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r>
                        <a:rPr lang="cs-CZ" sz="1200" dirty="0" smtClean="0">
                          <a:solidFill>
                            <a:srgbClr val="002E63"/>
                          </a:solidFill>
                        </a:rPr>
                        <a:t>otCMPA</a:t>
                      </a:r>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NCO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cs-CZ" sz="1200" dirty="0" smtClean="0">
                          <a:solidFill>
                            <a:srgbClr val="002E63"/>
                          </a:solidFill>
                        </a:rPr>
                        <a:t>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19050"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Neobchodní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Lety A-A</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r>
                        <a:rPr lang="cs-CZ" sz="1200" b="1" dirty="0" smtClean="0">
                          <a:solidFill>
                            <a:srgbClr val="002E63"/>
                          </a:solidFill>
                        </a:rPr>
                        <a:t>Kluzáky</a:t>
                      </a:r>
                      <a:endParaRPr lang="cs-CZ" sz="1200" b="1"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NCO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cs-CZ" sz="1200" dirty="0" smtClean="0">
                          <a:solidFill>
                            <a:srgbClr val="002E63"/>
                          </a:solidFill>
                        </a:rPr>
                        <a:t>CAT</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Neobchodní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r>
                        <a:rPr lang="cs-CZ" sz="1200" b="1" dirty="0" smtClean="0">
                          <a:solidFill>
                            <a:srgbClr val="002E63"/>
                          </a:solidFill>
                        </a:rPr>
                        <a:t>Balóny</a:t>
                      </a:r>
                      <a:endParaRPr lang="cs-CZ" sz="1200" b="1"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NCO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cs-CZ" sz="1200" dirty="0" smtClean="0">
                          <a:solidFill>
                            <a:srgbClr val="002E63"/>
                          </a:solidFill>
                        </a:rPr>
                        <a:t>CAT</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28575"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114">
                <a:tc>
                  <a:txBody>
                    <a:bodyPr/>
                    <a:lstStyle/>
                    <a:p>
                      <a:endParaRPr lang="cs-CZ" sz="1200" dirty="0">
                        <a:solidFill>
                          <a:srgbClr val="002E63"/>
                        </a:solidFill>
                      </a:endParaRPr>
                    </a:p>
                  </a:txBody>
                  <a:tcPr anchor="ctr">
                    <a:lnL w="12700"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cs-CZ" sz="1200" dirty="0" smtClean="0">
                          <a:solidFill>
                            <a:srgbClr val="002E63"/>
                          </a:solidFill>
                        </a:rPr>
                        <a:t>Neobchodní</a:t>
                      </a:r>
                      <a:r>
                        <a:rPr lang="cs-CZ" sz="1200" baseline="0" dirty="0" smtClean="0">
                          <a:solidFill>
                            <a:srgbClr val="002E63"/>
                          </a:solidFill>
                        </a:rPr>
                        <a:t> SPO</a:t>
                      </a:r>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12700" cap="flat" cmpd="sng" algn="ctr">
                      <a:solidFill>
                        <a:srgbClr val="002E63"/>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28575"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cs-CZ" sz="1200" dirty="0">
                        <a:solidFill>
                          <a:srgbClr val="002E63"/>
                        </a:solidFill>
                      </a:endParaRPr>
                    </a:p>
                  </a:txBody>
                  <a:tcPr anchor="ctr">
                    <a:lnL w="28575" cap="flat" cmpd="sng" algn="ctr">
                      <a:solidFill>
                        <a:srgbClr val="002E63"/>
                      </a:solidFill>
                      <a:prstDash val="solid"/>
                      <a:round/>
                      <a:headEnd type="none" w="med" len="med"/>
                      <a:tailEnd type="none" w="med" len="med"/>
                    </a:lnL>
                    <a:lnR w="12700" cap="flat" cmpd="sng" algn="ctr">
                      <a:solidFill>
                        <a:srgbClr val="002E63"/>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2E6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Zástupný symbol pro číslo snímku 3"/>
          <p:cNvSpPr>
            <a:spLocks noGrp="1"/>
          </p:cNvSpPr>
          <p:nvPr>
            <p:ph type="sldNum" sz="quarter" idx="12"/>
          </p:nvPr>
        </p:nvSpPr>
        <p:spPr/>
        <p:txBody>
          <a:bodyPr/>
          <a:lstStyle/>
          <a:p>
            <a:fld id="{F1E69001-73B5-451B-AA7C-C3FB08B34B11}" type="slidenum">
              <a:rPr lang="cs-CZ" smtClean="0"/>
              <a:pPr/>
              <a:t>2</a:t>
            </a:fld>
            <a:endParaRPr lang="cs-CZ"/>
          </a:p>
        </p:txBody>
      </p:sp>
      <p:grpSp>
        <p:nvGrpSpPr>
          <p:cNvPr id="3" name="Skupina 2"/>
          <p:cNvGrpSpPr/>
          <p:nvPr/>
        </p:nvGrpSpPr>
        <p:grpSpPr>
          <a:xfrm>
            <a:off x="2402684" y="1484784"/>
            <a:ext cx="6558862" cy="4646720"/>
            <a:chOff x="2402684" y="1484784"/>
            <a:chExt cx="6558862" cy="4646720"/>
          </a:xfrm>
        </p:grpSpPr>
        <p:sp>
          <p:nvSpPr>
            <p:cNvPr id="6" name="Obdélník 5"/>
            <p:cNvSpPr/>
            <p:nvPr/>
          </p:nvSpPr>
          <p:spPr>
            <a:xfrm>
              <a:off x="2405064" y="1484784"/>
              <a:ext cx="1614486" cy="255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NCC</a:t>
              </a:r>
              <a:endParaRPr lang="cs-CZ" sz="1200" b="1" dirty="0"/>
            </a:p>
          </p:txBody>
        </p:sp>
        <p:sp>
          <p:nvSpPr>
            <p:cNvPr id="7" name="Obdélník 6"/>
            <p:cNvSpPr/>
            <p:nvPr/>
          </p:nvSpPr>
          <p:spPr>
            <a:xfrm>
              <a:off x="2405065" y="3130227"/>
              <a:ext cx="1614486" cy="255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NCC</a:t>
              </a:r>
              <a:endParaRPr lang="cs-CZ" sz="1200" b="1" dirty="0"/>
            </a:p>
          </p:txBody>
        </p:sp>
        <p:sp>
          <p:nvSpPr>
            <p:cNvPr id="8" name="Obdélník 7"/>
            <p:cNvSpPr/>
            <p:nvPr/>
          </p:nvSpPr>
          <p:spPr>
            <a:xfrm>
              <a:off x="2402684" y="3680295"/>
              <a:ext cx="1614486" cy="255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NCO</a:t>
              </a:r>
              <a:endParaRPr lang="cs-CZ" sz="1200" b="1" dirty="0"/>
            </a:p>
          </p:txBody>
        </p:sp>
        <p:sp>
          <p:nvSpPr>
            <p:cNvPr id="9" name="Obdélník 8"/>
            <p:cNvSpPr/>
            <p:nvPr/>
          </p:nvSpPr>
          <p:spPr>
            <a:xfrm>
              <a:off x="2407447" y="4503787"/>
              <a:ext cx="1614486" cy="255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NCO</a:t>
              </a:r>
              <a:endParaRPr lang="cs-CZ" sz="1200" b="1" dirty="0"/>
            </a:p>
          </p:txBody>
        </p:sp>
        <p:sp>
          <p:nvSpPr>
            <p:cNvPr id="10" name="Obdélník 9"/>
            <p:cNvSpPr/>
            <p:nvPr/>
          </p:nvSpPr>
          <p:spPr>
            <a:xfrm>
              <a:off x="2404616" y="2034455"/>
              <a:ext cx="1614486" cy="255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NCO</a:t>
              </a:r>
              <a:endParaRPr lang="cs-CZ" sz="1200" b="1" dirty="0"/>
            </a:p>
          </p:txBody>
        </p:sp>
        <p:sp>
          <p:nvSpPr>
            <p:cNvPr id="11" name="Obdélník 10"/>
            <p:cNvSpPr/>
            <p:nvPr/>
          </p:nvSpPr>
          <p:spPr>
            <a:xfrm>
              <a:off x="2405066" y="5330081"/>
              <a:ext cx="1614486" cy="255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NCO</a:t>
              </a:r>
              <a:endParaRPr lang="cs-CZ" sz="1200" b="1" dirty="0"/>
            </a:p>
          </p:txBody>
        </p:sp>
        <p:sp>
          <p:nvSpPr>
            <p:cNvPr id="12" name="Obdélník 11"/>
            <p:cNvSpPr/>
            <p:nvPr/>
          </p:nvSpPr>
          <p:spPr>
            <a:xfrm>
              <a:off x="4049281" y="1489402"/>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Obchodní SPO</a:t>
              </a:r>
              <a:endParaRPr lang="cs-CZ" sz="1200" b="1" dirty="0"/>
            </a:p>
          </p:txBody>
        </p:sp>
        <p:sp>
          <p:nvSpPr>
            <p:cNvPr id="13" name="Obdélník 12"/>
            <p:cNvSpPr/>
            <p:nvPr/>
          </p:nvSpPr>
          <p:spPr>
            <a:xfrm>
              <a:off x="4053899" y="1759494"/>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Neobchodní SPO</a:t>
              </a:r>
              <a:endParaRPr lang="cs-CZ" sz="1200" b="1" dirty="0"/>
            </a:p>
          </p:txBody>
        </p:sp>
        <p:sp>
          <p:nvSpPr>
            <p:cNvPr id="14" name="Obdélník 13"/>
            <p:cNvSpPr/>
            <p:nvPr/>
          </p:nvSpPr>
          <p:spPr>
            <a:xfrm>
              <a:off x="4053899" y="2038100"/>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Obchodní SPO</a:t>
              </a:r>
              <a:endParaRPr lang="cs-CZ" sz="1200" b="1" dirty="0"/>
            </a:p>
          </p:txBody>
        </p:sp>
        <p:sp>
          <p:nvSpPr>
            <p:cNvPr id="15" name="Obdélník 14"/>
            <p:cNvSpPr/>
            <p:nvPr/>
          </p:nvSpPr>
          <p:spPr>
            <a:xfrm>
              <a:off x="4051518" y="2307181"/>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Neobchodní SPO</a:t>
              </a:r>
              <a:endParaRPr lang="cs-CZ" sz="1200" b="1" dirty="0"/>
            </a:p>
          </p:txBody>
        </p:sp>
        <p:sp>
          <p:nvSpPr>
            <p:cNvPr id="16" name="Obdélník 15"/>
            <p:cNvSpPr/>
            <p:nvPr/>
          </p:nvSpPr>
          <p:spPr>
            <a:xfrm>
              <a:off x="4053900" y="2583405"/>
              <a:ext cx="1614486" cy="2559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Lety A-A</a:t>
              </a:r>
              <a:endParaRPr lang="cs-CZ" sz="1200" b="1" dirty="0"/>
            </a:p>
          </p:txBody>
        </p:sp>
        <p:sp>
          <p:nvSpPr>
            <p:cNvPr id="17" name="Obdélník 16"/>
            <p:cNvSpPr/>
            <p:nvPr/>
          </p:nvSpPr>
          <p:spPr>
            <a:xfrm>
              <a:off x="4051518" y="3131093"/>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Obchodní SPO</a:t>
              </a:r>
              <a:endParaRPr lang="cs-CZ" sz="1200" b="1" dirty="0"/>
            </a:p>
          </p:txBody>
        </p:sp>
        <p:sp>
          <p:nvSpPr>
            <p:cNvPr id="18" name="Obdélník 17"/>
            <p:cNvSpPr/>
            <p:nvPr/>
          </p:nvSpPr>
          <p:spPr>
            <a:xfrm>
              <a:off x="4051518" y="3404937"/>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Neobchodní SPO</a:t>
              </a:r>
              <a:endParaRPr lang="cs-CZ" sz="1200" b="1" dirty="0"/>
            </a:p>
          </p:txBody>
        </p:sp>
        <p:sp>
          <p:nvSpPr>
            <p:cNvPr id="19" name="Obdélník 18"/>
            <p:cNvSpPr/>
            <p:nvPr/>
          </p:nvSpPr>
          <p:spPr>
            <a:xfrm>
              <a:off x="4051518" y="3683543"/>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Obchodní SPO</a:t>
              </a:r>
              <a:endParaRPr lang="cs-CZ" sz="1200" b="1" dirty="0"/>
            </a:p>
          </p:txBody>
        </p:sp>
        <p:sp>
          <p:nvSpPr>
            <p:cNvPr id="20" name="Obdélník 19"/>
            <p:cNvSpPr/>
            <p:nvPr/>
          </p:nvSpPr>
          <p:spPr>
            <a:xfrm>
              <a:off x="4051518" y="3955007"/>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Neobchodní SPO</a:t>
              </a:r>
              <a:endParaRPr lang="cs-CZ" sz="1200" b="1" dirty="0"/>
            </a:p>
          </p:txBody>
        </p:sp>
        <p:sp>
          <p:nvSpPr>
            <p:cNvPr id="21" name="Obdélník 20"/>
            <p:cNvSpPr/>
            <p:nvPr/>
          </p:nvSpPr>
          <p:spPr>
            <a:xfrm>
              <a:off x="4051519" y="4226467"/>
              <a:ext cx="1614486" cy="2559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Lety A-A</a:t>
              </a:r>
              <a:endParaRPr lang="cs-CZ" sz="1200" b="1" dirty="0"/>
            </a:p>
          </p:txBody>
        </p:sp>
        <p:grpSp>
          <p:nvGrpSpPr>
            <p:cNvPr id="38" name="Skupina 37"/>
            <p:cNvGrpSpPr/>
            <p:nvPr/>
          </p:nvGrpSpPr>
          <p:grpSpPr>
            <a:xfrm>
              <a:off x="4053069" y="4503437"/>
              <a:ext cx="4908477" cy="798834"/>
              <a:chOff x="4051519" y="4503053"/>
              <a:chExt cx="4908477" cy="798834"/>
            </a:xfrm>
          </p:grpSpPr>
          <p:sp>
            <p:nvSpPr>
              <p:cNvPr id="22" name="Obdélník 21"/>
              <p:cNvSpPr/>
              <p:nvPr/>
            </p:nvSpPr>
            <p:spPr>
              <a:xfrm>
                <a:off x="4051519" y="4505073"/>
                <a:ext cx="1614486" cy="795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b="1" dirty="0"/>
              </a:p>
            </p:txBody>
          </p:sp>
          <p:grpSp>
            <p:nvGrpSpPr>
              <p:cNvPr id="30" name="Skupina 29"/>
              <p:cNvGrpSpPr/>
              <p:nvPr/>
            </p:nvGrpSpPr>
            <p:grpSpPr>
              <a:xfrm>
                <a:off x="7345509" y="4503053"/>
                <a:ext cx="1614487" cy="798834"/>
                <a:chOff x="7353518" y="4510198"/>
                <a:chExt cx="1614487" cy="798834"/>
              </a:xfrm>
            </p:grpSpPr>
            <p:sp>
              <p:nvSpPr>
                <p:cNvPr id="27" name="Obdélník 26"/>
                <p:cNvSpPr/>
                <p:nvPr/>
              </p:nvSpPr>
              <p:spPr>
                <a:xfrm>
                  <a:off x="7353518" y="4510198"/>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Obchodní SPO</a:t>
                  </a:r>
                  <a:endParaRPr lang="cs-CZ" sz="1200" b="1" dirty="0"/>
                </a:p>
              </p:txBody>
            </p:sp>
            <p:sp>
              <p:nvSpPr>
                <p:cNvPr id="28" name="Obdélník 27"/>
                <p:cNvSpPr/>
                <p:nvPr/>
              </p:nvSpPr>
              <p:spPr>
                <a:xfrm>
                  <a:off x="7353518" y="4781662"/>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Neobchodní SPO</a:t>
                  </a:r>
                  <a:endParaRPr lang="cs-CZ" sz="1200" b="1" dirty="0"/>
                </a:p>
              </p:txBody>
            </p:sp>
            <p:sp>
              <p:nvSpPr>
                <p:cNvPr id="29" name="Obdélník 28"/>
                <p:cNvSpPr/>
                <p:nvPr/>
              </p:nvSpPr>
              <p:spPr>
                <a:xfrm>
                  <a:off x="7353519" y="5053122"/>
                  <a:ext cx="1614486" cy="25591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CAT</a:t>
                  </a:r>
                  <a:endParaRPr lang="cs-CZ" sz="1200" b="1" dirty="0"/>
                </a:p>
              </p:txBody>
            </p:sp>
          </p:grpSp>
        </p:grpSp>
        <p:grpSp>
          <p:nvGrpSpPr>
            <p:cNvPr id="37" name="Skupina 36"/>
            <p:cNvGrpSpPr/>
            <p:nvPr/>
          </p:nvGrpSpPr>
          <p:grpSpPr>
            <a:xfrm>
              <a:off x="4056189" y="5328845"/>
              <a:ext cx="3256034" cy="802659"/>
              <a:chOff x="4053755" y="5329709"/>
              <a:chExt cx="3256034" cy="802659"/>
            </a:xfrm>
          </p:grpSpPr>
          <p:grpSp>
            <p:nvGrpSpPr>
              <p:cNvPr id="31" name="Skupina 30"/>
              <p:cNvGrpSpPr/>
              <p:nvPr/>
            </p:nvGrpSpPr>
            <p:grpSpPr>
              <a:xfrm>
                <a:off x="5695302" y="5329709"/>
                <a:ext cx="1614487" cy="798834"/>
                <a:chOff x="7353518" y="4510198"/>
                <a:chExt cx="1614487" cy="798834"/>
              </a:xfrm>
            </p:grpSpPr>
            <p:sp>
              <p:nvSpPr>
                <p:cNvPr id="32" name="Obdélník 31"/>
                <p:cNvSpPr/>
                <p:nvPr/>
              </p:nvSpPr>
              <p:spPr>
                <a:xfrm>
                  <a:off x="7353518" y="4510198"/>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Obchodní SPO</a:t>
                  </a:r>
                  <a:endParaRPr lang="cs-CZ" sz="1200" b="1" dirty="0"/>
                </a:p>
              </p:txBody>
            </p:sp>
            <p:sp>
              <p:nvSpPr>
                <p:cNvPr id="33" name="Obdélník 32"/>
                <p:cNvSpPr/>
                <p:nvPr/>
              </p:nvSpPr>
              <p:spPr>
                <a:xfrm>
                  <a:off x="7353518" y="4781662"/>
                  <a:ext cx="1614486" cy="2559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Neobchodní SPO</a:t>
                  </a:r>
                  <a:endParaRPr lang="cs-CZ" sz="1200" b="1" dirty="0"/>
                </a:p>
              </p:txBody>
            </p:sp>
            <p:sp>
              <p:nvSpPr>
                <p:cNvPr id="34" name="Obdélník 33"/>
                <p:cNvSpPr/>
                <p:nvPr/>
              </p:nvSpPr>
              <p:spPr>
                <a:xfrm>
                  <a:off x="7353519" y="5053122"/>
                  <a:ext cx="1614486" cy="25591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smtClean="0"/>
                    <a:t>CAT</a:t>
                  </a:r>
                  <a:endParaRPr lang="cs-CZ" sz="1200" b="1" dirty="0"/>
                </a:p>
              </p:txBody>
            </p:sp>
          </p:grpSp>
          <p:sp>
            <p:nvSpPr>
              <p:cNvPr id="35" name="Obdélník 34"/>
              <p:cNvSpPr/>
              <p:nvPr/>
            </p:nvSpPr>
            <p:spPr>
              <a:xfrm>
                <a:off x="4053755" y="5336778"/>
                <a:ext cx="1614486" cy="795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200" b="1" dirty="0"/>
              </a:p>
            </p:txBody>
          </p:sp>
        </p:grpSp>
      </p:grpSp>
    </p:spTree>
    <p:extLst>
      <p:ext uri="{BB962C8B-B14F-4D97-AF65-F5344CB8AC3E}">
        <p14:creationId xmlns:p14="http://schemas.microsoft.com/office/powerpoint/2010/main" val="192441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Kdy podat žádost o </a:t>
            </a:r>
            <a:r>
              <a:rPr lang="cs-CZ" dirty="0" smtClean="0"/>
              <a:t>povolení?</a:t>
            </a:r>
            <a:endParaRPr lang="cs-CZ" dirty="0"/>
          </a:p>
        </p:txBody>
      </p:sp>
      <p:sp>
        <p:nvSpPr>
          <p:cNvPr id="3" name="Zástupný symbol pro obsah 2"/>
          <p:cNvSpPr>
            <a:spLocks noGrp="1"/>
          </p:cNvSpPr>
          <p:nvPr>
            <p:ph idx="1"/>
          </p:nvPr>
        </p:nvSpPr>
        <p:spPr>
          <a:xfrm>
            <a:off x="754379" y="1469681"/>
            <a:ext cx="8170026" cy="4525963"/>
          </a:xfrm>
        </p:spPr>
        <p:txBody>
          <a:bodyPr/>
          <a:lstStyle/>
          <a:p>
            <a:pPr algn="just"/>
            <a:r>
              <a:rPr lang="cs-CZ" b="1" dirty="0"/>
              <a:t>Provozovatel zvláštního obchodního provozu </a:t>
            </a:r>
            <a:r>
              <a:rPr lang="cs-CZ" dirty="0"/>
              <a:t>si musí </a:t>
            </a:r>
            <a:r>
              <a:rPr lang="cs-CZ" b="1" dirty="0"/>
              <a:t>vyžádat a získat povolení </a:t>
            </a:r>
            <a:r>
              <a:rPr lang="cs-CZ" b="1" dirty="0" smtClean="0"/>
              <a:t>příslušného úřadu (ÚCL) </a:t>
            </a:r>
            <a:r>
              <a:rPr lang="cs-CZ" b="1" dirty="0"/>
              <a:t>provozovatele </a:t>
            </a:r>
            <a:r>
              <a:rPr lang="cs-CZ" b="1" u="sng" dirty="0"/>
              <a:t>před zahájením</a:t>
            </a:r>
            <a:r>
              <a:rPr lang="cs-CZ" dirty="0"/>
              <a:t> vysoce rizikového zvláštního obchodního provozu:</a:t>
            </a:r>
          </a:p>
          <a:p>
            <a:pPr lvl="1" algn="just"/>
            <a:r>
              <a:rPr lang="cs-CZ" dirty="0" smtClean="0"/>
              <a:t>který </a:t>
            </a:r>
            <a:r>
              <a:rPr lang="cs-CZ" dirty="0"/>
              <a:t>je prováděn nad územím, kde by v případě nouzové situace </a:t>
            </a:r>
            <a:r>
              <a:rPr lang="cs-CZ" dirty="0" smtClean="0"/>
              <a:t>pravděpodobně došlo </a:t>
            </a:r>
            <a:r>
              <a:rPr lang="cs-CZ" dirty="0"/>
              <a:t>k ohrožení bezpečnosti třetích stran na zemi, </a:t>
            </a:r>
            <a:r>
              <a:rPr lang="cs-CZ" b="1" dirty="0"/>
              <a:t>nebo</a:t>
            </a:r>
          </a:p>
          <a:p>
            <a:pPr lvl="1" algn="just"/>
            <a:r>
              <a:rPr lang="cs-CZ" dirty="0" smtClean="0"/>
              <a:t>který </a:t>
            </a:r>
            <a:r>
              <a:rPr lang="cs-CZ" dirty="0"/>
              <a:t>podle příslušného úřadu v místě, kde takový provoz probíhá, vzhledem ke </a:t>
            </a:r>
            <a:r>
              <a:rPr lang="cs-CZ" dirty="0" smtClean="0"/>
              <a:t>své zvláštní </a:t>
            </a:r>
            <a:r>
              <a:rPr lang="cs-CZ" dirty="0"/>
              <a:t>povaze a k místním podmínkám, v nichž probíhá, představuje vysoké </a:t>
            </a:r>
            <a:r>
              <a:rPr lang="cs-CZ" dirty="0" smtClean="0"/>
              <a:t>riziko, </a:t>
            </a:r>
            <a:r>
              <a:rPr lang="pl-PL" dirty="0" smtClean="0"/>
              <a:t>zejména </a:t>
            </a:r>
            <a:r>
              <a:rPr lang="pl-PL" dirty="0"/>
              <a:t>pro třetí strany na zemi.</a:t>
            </a:r>
            <a:endParaRPr lang="cs-CZ"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20</a:t>
            </a:fld>
            <a:endParaRPr lang="cs-CZ" dirty="0"/>
          </a:p>
        </p:txBody>
      </p:sp>
      <p:sp>
        <p:nvSpPr>
          <p:cNvPr id="5" name="Obdélník 4"/>
          <p:cNvSpPr/>
          <p:nvPr/>
        </p:nvSpPr>
        <p:spPr>
          <a:xfrm>
            <a:off x="2601615" y="4752710"/>
            <a:ext cx="6342177" cy="1353880"/>
          </a:xfrm>
          <a:prstGeom prst="rect">
            <a:avLst/>
          </a:prstGeom>
          <a:solidFill>
            <a:schemeClr val="bg1">
              <a:lumMod val="85000"/>
            </a:schemeClr>
          </a:solidFill>
        </p:spPr>
        <p:txBody>
          <a:bodyPr wrap="square" lIns="80147" tIns="40074" rIns="80147" bIns="40074" anchor="b">
            <a:spAutoFit/>
          </a:bodyPr>
          <a:lstStyle/>
          <a:p>
            <a:pPr algn="just"/>
            <a:r>
              <a:rPr lang="cs-CZ" sz="1600" b="1" dirty="0">
                <a:solidFill>
                  <a:srgbClr val="002E63"/>
                </a:solidFill>
              </a:rPr>
              <a:t>PLATNOST POVOLENÍ</a:t>
            </a:r>
          </a:p>
          <a:p>
            <a:pPr algn="just"/>
            <a:r>
              <a:rPr lang="cs-CZ" sz="1600" dirty="0">
                <a:solidFill>
                  <a:srgbClr val="002E63"/>
                </a:solidFill>
              </a:rPr>
              <a:t>Provozovatel může u svého příslušného úřadu podat žádost vztahující se </a:t>
            </a:r>
            <a:r>
              <a:rPr lang="cs-CZ" sz="1600" b="1" dirty="0">
                <a:solidFill>
                  <a:srgbClr val="002E63"/>
                </a:solidFill>
              </a:rPr>
              <a:t>na</a:t>
            </a:r>
            <a:r>
              <a:rPr lang="cs-CZ" sz="1600" dirty="0">
                <a:solidFill>
                  <a:srgbClr val="002E63"/>
                </a:solidFill>
              </a:rPr>
              <a:t> </a:t>
            </a:r>
            <a:r>
              <a:rPr lang="cs-CZ" sz="1600" b="1" dirty="0">
                <a:solidFill>
                  <a:srgbClr val="002E63"/>
                </a:solidFill>
              </a:rPr>
              <a:t>jedinou událost, určenou sérii letů nebo neomezenou dobu</a:t>
            </a:r>
            <a:r>
              <a:rPr lang="cs-CZ" sz="1600" dirty="0">
                <a:solidFill>
                  <a:srgbClr val="002E63"/>
                </a:solidFill>
              </a:rPr>
              <a:t>, v závislosti na druhu plánovaného provozu.</a:t>
            </a:r>
          </a:p>
          <a:p>
            <a:pPr algn="just">
              <a:spcBef>
                <a:spcPts val="526"/>
              </a:spcBef>
            </a:pPr>
            <a:r>
              <a:rPr lang="en-US" sz="1200" dirty="0">
                <a:solidFill>
                  <a:srgbClr val="002E63"/>
                </a:solidFill>
              </a:rPr>
              <a:t>[</a:t>
            </a:r>
            <a:r>
              <a:rPr lang="cs-CZ" sz="1200" dirty="0">
                <a:solidFill>
                  <a:srgbClr val="002E63"/>
                </a:solidFill>
              </a:rPr>
              <a:t>rozhodnutí výkonného ředitele EASA č. 2014/017/R (AMC a GM k Části-ORO)</a:t>
            </a:r>
            <a:r>
              <a:rPr lang="en-US" sz="1200" dirty="0">
                <a:solidFill>
                  <a:srgbClr val="002E63"/>
                </a:solidFill>
              </a:rPr>
              <a:t>]</a:t>
            </a:r>
            <a:endParaRPr lang="cs-CZ" sz="1200" dirty="0">
              <a:solidFill>
                <a:srgbClr val="002E63"/>
              </a:solidFill>
            </a:endParaRPr>
          </a:p>
        </p:txBody>
      </p:sp>
      <p:sp>
        <p:nvSpPr>
          <p:cNvPr id="6" name="Obdélník 5"/>
          <p:cNvSpPr/>
          <p:nvPr/>
        </p:nvSpPr>
        <p:spPr>
          <a:xfrm>
            <a:off x="5803491" y="4515432"/>
            <a:ext cx="3177428" cy="465651"/>
          </a:xfrm>
          <a:prstGeom prst="rect">
            <a:avLst/>
          </a:prstGeom>
        </p:spPr>
        <p:txBody>
          <a:bodyPr wrap="none" lIns="80147" tIns="40074" rIns="80147" bIns="40074">
            <a:spAutoFit/>
          </a:bodyPr>
          <a:lstStyle/>
          <a:p>
            <a:r>
              <a:rPr lang="cs-CZ" sz="2500" b="1" dirty="0">
                <a:ln w="17780" cmpd="sng">
                  <a:solidFill>
                    <a:srgbClr val="D42E12"/>
                  </a:solidFill>
                  <a:prstDash val="solid"/>
                  <a:miter lim="800000"/>
                </a:ln>
                <a:solidFill>
                  <a:schemeClr val="bg1"/>
                </a:solidFill>
                <a:effectLst>
                  <a:outerShdw blurRad="55000" dist="50800" dir="5400000" algn="tl">
                    <a:srgbClr val="000000">
                      <a:alpha val="33000"/>
                    </a:srgbClr>
                  </a:outerShdw>
                </a:effectLst>
              </a:rPr>
              <a:t>GM 2 ORO.SPO.110(a) </a:t>
            </a:r>
          </a:p>
        </p:txBody>
      </p:sp>
    </p:spTree>
    <p:extLst>
      <p:ext uri="{BB962C8B-B14F-4D97-AF65-F5344CB8AC3E}">
        <p14:creationId xmlns:p14="http://schemas.microsoft.com/office/powerpoint/2010/main" val="835256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Informace poskytované ÚCL</a:t>
            </a:r>
            <a:endParaRPr lang="cs-CZ" dirty="0"/>
          </a:p>
        </p:txBody>
      </p:sp>
      <p:sp>
        <p:nvSpPr>
          <p:cNvPr id="3" name="Zástupný symbol pro obsah 2"/>
          <p:cNvSpPr>
            <a:spLocks noGrp="1"/>
          </p:cNvSpPr>
          <p:nvPr>
            <p:ph idx="1"/>
          </p:nvPr>
        </p:nvSpPr>
        <p:spPr>
          <a:xfrm>
            <a:off x="440927" y="1910346"/>
            <a:ext cx="8262146" cy="3461463"/>
          </a:xfrm>
        </p:spPr>
        <p:txBody>
          <a:bodyPr/>
          <a:lstStyle/>
          <a:p>
            <a:pPr algn="just"/>
            <a:r>
              <a:rPr lang="cs-CZ" dirty="0"/>
              <a:t>Provozovatel </a:t>
            </a:r>
            <a:r>
              <a:rPr lang="cs-CZ" dirty="0" smtClean="0"/>
              <a:t>musí ÚCL poskytnout </a:t>
            </a:r>
            <a:r>
              <a:rPr lang="cs-CZ" dirty="0"/>
              <a:t>tyto informace:</a:t>
            </a:r>
          </a:p>
          <a:p>
            <a:pPr lvl="1" algn="just"/>
            <a:r>
              <a:rPr lang="cs-CZ" dirty="0" smtClean="0"/>
              <a:t>úřední </a:t>
            </a:r>
            <a:r>
              <a:rPr lang="cs-CZ" dirty="0"/>
              <a:t>a obchodní název, sídlo a poštovní adresu žadatele;</a:t>
            </a:r>
          </a:p>
          <a:p>
            <a:pPr lvl="1" algn="just"/>
            <a:r>
              <a:rPr lang="cs-CZ" dirty="0" smtClean="0">
                <a:solidFill>
                  <a:srgbClr val="C00000"/>
                </a:solidFill>
              </a:rPr>
              <a:t>popis </a:t>
            </a:r>
            <a:r>
              <a:rPr lang="cs-CZ" dirty="0">
                <a:solidFill>
                  <a:srgbClr val="C00000"/>
                </a:solidFill>
              </a:rPr>
              <a:t>systému řízení, včetně organizační struktury;</a:t>
            </a:r>
          </a:p>
          <a:p>
            <a:pPr lvl="1" algn="just"/>
            <a:r>
              <a:rPr lang="cs-CZ" dirty="0" smtClean="0">
                <a:solidFill>
                  <a:srgbClr val="C00000"/>
                </a:solidFill>
              </a:rPr>
              <a:t>popis </a:t>
            </a:r>
            <a:r>
              <a:rPr lang="cs-CZ" dirty="0">
                <a:solidFill>
                  <a:srgbClr val="C00000"/>
                </a:solidFill>
              </a:rPr>
              <a:t>navrhovaného provozu, včetně typu (typů) a počtu provozovaných letadel;</a:t>
            </a:r>
          </a:p>
          <a:p>
            <a:pPr lvl="1" algn="just"/>
            <a:r>
              <a:rPr lang="cs-CZ" dirty="0" smtClean="0">
                <a:solidFill>
                  <a:srgbClr val="C00000"/>
                </a:solidFill>
              </a:rPr>
              <a:t>dokumenty </a:t>
            </a:r>
            <a:r>
              <a:rPr lang="cs-CZ" dirty="0">
                <a:solidFill>
                  <a:srgbClr val="C00000"/>
                </a:solidFill>
              </a:rPr>
              <a:t>týkající se posouzení rizik a související standardní provozní </a:t>
            </a:r>
            <a:r>
              <a:rPr lang="cs-CZ" dirty="0" smtClean="0">
                <a:solidFill>
                  <a:srgbClr val="C00000"/>
                </a:solidFill>
              </a:rPr>
              <a:t>postupy vyžadované </a:t>
            </a:r>
            <a:r>
              <a:rPr lang="cs-CZ" dirty="0">
                <a:solidFill>
                  <a:srgbClr val="C00000"/>
                </a:solidFill>
              </a:rPr>
              <a:t>podle článku SPO.OP.230;</a:t>
            </a:r>
          </a:p>
          <a:p>
            <a:pPr lvl="1" algn="just"/>
            <a:r>
              <a:rPr lang="cs-CZ" dirty="0" smtClean="0"/>
              <a:t>prohlášení</a:t>
            </a:r>
            <a:r>
              <a:rPr lang="cs-CZ" dirty="0"/>
              <a:t>, že veškerá dokumentace zaslaná </a:t>
            </a:r>
            <a:r>
              <a:rPr lang="cs-CZ" dirty="0" smtClean="0"/>
              <a:t>ÚCL </a:t>
            </a:r>
            <a:r>
              <a:rPr lang="cs-CZ" dirty="0"/>
              <a:t>byla </a:t>
            </a:r>
            <a:r>
              <a:rPr lang="cs-CZ" dirty="0" smtClean="0"/>
              <a:t>provozovatelem ověřena </a:t>
            </a:r>
            <a:r>
              <a:rPr lang="cs-CZ" dirty="0"/>
              <a:t>a shledána v souladu s příslušnými požadavky.</a:t>
            </a: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21</a:t>
            </a:fld>
            <a:endParaRPr lang="cs-CZ" dirty="0"/>
          </a:p>
        </p:txBody>
      </p:sp>
      <p:grpSp>
        <p:nvGrpSpPr>
          <p:cNvPr id="5" name="Skupina 4"/>
          <p:cNvGrpSpPr/>
          <p:nvPr/>
        </p:nvGrpSpPr>
        <p:grpSpPr>
          <a:xfrm>
            <a:off x="107554" y="73274"/>
            <a:ext cx="1859480" cy="1837072"/>
            <a:chOff x="125778" y="80788"/>
            <a:chExt cx="2174559" cy="2025457"/>
          </a:xfrm>
        </p:grpSpPr>
        <p:pic>
          <p:nvPicPr>
            <p:cNvPr id="6" name="Picture 14" descr="Occupations Pilot OldFashioned Male Light ic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778" y="80788"/>
              <a:ext cx="1684000" cy="1587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descr="helicopter ic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0537" y="597962"/>
              <a:ext cx="1599800" cy="15082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0687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Změny povolení</a:t>
            </a:r>
            <a:endParaRPr lang="cs-CZ" dirty="0"/>
          </a:p>
        </p:txBody>
      </p:sp>
      <p:sp>
        <p:nvSpPr>
          <p:cNvPr id="3" name="Zástupný symbol pro obsah 2"/>
          <p:cNvSpPr>
            <a:spLocks noGrp="1"/>
          </p:cNvSpPr>
          <p:nvPr>
            <p:ph idx="1"/>
          </p:nvPr>
        </p:nvSpPr>
        <p:spPr>
          <a:xfrm>
            <a:off x="1123826" y="1415469"/>
            <a:ext cx="7798928" cy="4525963"/>
          </a:xfrm>
        </p:spPr>
        <p:txBody>
          <a:bodyPr>
            <a:normAutofit/>
          </a:bodyPr>
          <a:lstStyle/>
          <a:p>
            <a:pPr algn="just"/>
            <a:r>
              <a:rPr lang="cs-CZ" sz="1400" dirty="0"/>
              <a:t>Veškeré změny, které mají vliv na rozsah povolení nebo povolený provoz, </a:t>
            </a:r>
            <a:r>
              <a:rPr lang="cs-CZ" sz="1400" b="1" dirty="0"/>
              <a:t>podléhají předchozímu souhlasu ÚCL</a:t>
            </a:r>
            <a:r>
              <a:rPr lang="cs-CZ" sz="1400" dirty="0"/>
              <a:t>. </a:t>
            </a:r>
          </a:p>
          <a:p>
            <a:pPr algn="just"/>
            <a:r>
              <a:rPr lang="cs-CZ" sz="1400" dirty="0"/>
              <a:t>Provozovatel </a:t>
            </a:r>
            <a:r>
              <a:rPr lang="cs-CZ" sz="1400" b="1" dirty="0"/>
              <a:t>žádost o schválení změn podá dříve, než tyto změny začne provádět</a:t>
            </a:r>
            <a:r>
              <a:rPr lang="cs-CZ" sz="1400" dirty="0"/>
              <a:t>, aby ÚCL umožnil určit, zda jsou i nadále plněny požadavky nařízení (ES) č. 216/2008 a jeho prováděcích pravidel, a aby v případě potřeby mohl udělené povolení změnit. </a:t>
            </a:r>
            <a:r>
              <a:rPr lang="cs-CZ" sz="1400" b="1" dirty="0"/>
              <a:t>Provozovatel poskytne ÚCL veškerou příslušnou dokumentaci</a:t>
            </a:r>
            <a:r>
              <a:rPr lang="cs-CZ" sz="1400" dirty="0"/>
              <a:t>.</a:t>
            </a:r>
          </a:p>
          <a:p>
            <a:pPr algn="just"/>
            <a:r>
              <a:rPr lang="cs-CZ" sz="1400" b="1" dirty="0"/>
              <a:t>Změny mohou být provedeny pouze po získání formálního souhlasu ÚCL </a:t>
            </a:r>
            <a:r>
              <a:rPr lang="cs-CZ" sz="1400" dirty="0"/>
              <a:t>v souladu s článkem ARO.OPS.150.</a:t>
            </a:r>
          </a:p>
          <a:p>
            <a:pPr algn="just"/>
            <a:r>
              <a:rPr lang="cs-CZ" sz="1400" dirty="0"/>
              <a:t>Během těchto změn se činnost provozovatele případně řídí podmínkami předepsanými ÚCL.</a:t>
            </a: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22</a:t>
            </a:fld>
            <a:endParaRPr lang="cs-CZ" dirty="0"/>
          </a:p>
        </p:txBody>
      </p:sp>
      <p:grpSp>
        <p:nvGrpSpPr>
          <p:cNvPr id="5" name="Skupina 4"/>
          <p:cNvGrpSpPr/>
          <p:nvPr/>
        </p:nvGrpSpPr>
        <p:grpSpPr>
          <a:xfrm>
            <a:off x="1932846" y="5116673"/>
            <a:ext cx="4498537" cy="1434798"/>
            <a:chOff x="407467" y="3823231"/>
            <a:chExt cx="4498537" cy="1434797"/>
          </a:xfrm>
        </p:grpSpPr>
        <p:sp>
          <p:nvSpPr>
            <p:cNvPr id="6" name="Obdélník 5"/>
            <p:cNvSpPr/>
            <p:nvPr/>
          </p:nvSpPr>
          <p:spPr>
            <a:xfrm>
              <a:off x="416017" y="4322415"/>
              <a:ext cx="4489987" cy="935613"/>
            </a:xfrm>
            <a:prstGeom prst="rect">
              <a:avLst/>
            </a:prstGeom>
            <a:solidFill>
              <a:srgbClr val="D42E12"/>
            </a:solidFill>
            <a:ln>
              <a:solidFill>
                <a:schemeClr val="bg1"/>
              </a:solidFill>
            </a:ln>
          </p:spPr>
          <p:style>
            <a:lnRef idx="2">
              <a:schemeClr val="accent2"/>
            </a:lnRef>
            <a:fillRef idx="1">
              <a:schemeClr val="lt1"/>
            </a:fillRef>
            <a:effectRef idx="0">
              <a:schemeClr val="accent2"/>
            </a:effectRef>
            <a:fontRef idx="minor">
              <a:schemeClr val="dk1"/>
            </a:fontRef>
          </p:style>
          <p:txBody>
            <a:bodyPr lIns="720000" rIns="252000" rtlCol="0" anchor="ctr"/>
            <a:lstStyle/>
            <a:p>
              <a:pPr algn="just"/>
              <a:r>
                <a:rPr lang="cs-CZ" sz="1200" dirty="0">
                  <a:solidFill>
                    <a:schemeClr val="bg1"/>
                  </a:solidFill>
                </a:rPr>
                <a:t>S každou změnou, která nebyla zahrnuta v prvním posouzení rizik, je třeba předložit ÚCL upravené posouzení rizik a standardní provozní postupy.  </a:t>
              </a:r>
              <a:endParaRPr lang="cs-CZ" sz="1100" dirty="0">
                <a:solidFill>
                  <a:schemeClr val="bg1"/>
                </a:solidFill>
              </a:endParaRPr>
            </a:p>
          </p:txBody>
        </p:sp>
        <p:sp>
          <p:nvSpPr>
            <p:cNvPr id="7" name="TextovéPole 6"/>
            <p:cNvSpPr txBox="1"/>
            <p:nvPr/>
          </p:nvSpPr>
          <p:spPr>
            <a:xfrm>
              <a:off x="407467" y="3823231"/>
              <a:ext cx="518091" cy="1323438"/>
            </a:xfrm>
            <a:prstGeom prst="rect">
              <a:avLst/>
            </a:prstGeom>
            <a:noFill/>
          </p:spPr>
          <p:txBody>
            <a:bodyPr wrap="none" rtlCol="0">
              <a:spAutoFit/>
            </a:bodyPr>
            <a:lstStyle/>
            <a:p>
              <a:r>
                <a:rPr lang="cs-CZ" sz="8000" b="1" dirty="0">
                  <a:ln w="28575">
                    <a:solidFill>
                      <a:schemeClr val="bg1"/>
                    </a:solidFill>
                  </a:ln>
                  <a:solidFill>
                    <a:srgbClr val="D42E12"/>
                  </a:solidFill>
                  <a:latin typeface="+mj-lt"/>
                </a:rPr>
                <a:t>!</a:t>
              </a:r>
            </a:p>
          </p:txBody>
        </p:sp>
      </p:grpSp>
      <p:sp>
        <p:nvSpPr>
          <p:cNvPr id="11" name="Obdélník 10"/>
          <p:cNvSpPr/>
          <p:nvPr/>
        </p:nvSpPr>
        <p:spPr>
          <a:xfrm>
            <a:off x="2475058" y="4037936"/>
            <a:ext cx="6342177" cy="1390098"/>
          </a:xfrm>
          <a:prstGeom prst="rect">
            <a:avLst/>
          </a:prstGeom>
          <a:solidFill>
            <a:schemeClr val="bg1">
              <a:lumMod val="85000"/>
            </a:schemeClr>
          </a:solidFill>
        </p:spPr>
        <p:txBody>
          <a:bodyPr wrap="square" lIns="80147" tIns="252000" rIns="80147" bIns="40074" anchor="b">
            <a:spAutoFit/>
          </a:bodyPr>
          <a:lstStyle/>
          <a:p>
            <a:pPr algn="just"/>
            <a:r>
              <a:rPr lang="cs-CZ" sz="1400" dirty="0">
                <a:solidFill>
                  <a:srgbClr val="002E63"/>
                </a:solidFill>
              </a:rPr>
              <a:t>Provozovatel zvláštního obchodního provozu by měl oznámit jakoukoliv změnu informací uvedených v povolení, která ale nemá za následek změnu SOP nebo posouzení rizik provozovatele, svému příslušnému úřadu, který by měl provést změnu povolení.</a:t>
            </a:r>
          </a:p>
          <a:p>
            <a:pPr algn="just">
              <a:spcBef>
                <a:spcPts val="526"/>
              </a:spcBef>
            </a:pPr>
            <a:r>
              <a:rPr lang="en-US" sz="1100" dirty="0">
                <a:solidFill>
                  <a:srgbClr val="002E63"/>
                </a:solidFill>
              </a:rPr>
              <a:t>[</a:t>
            </a:r>
            <a:r>
              <a:rPr lang="cs-CZ" sz="1100" dirty="0">
                <a:solidFill>
                  <a:srgbClr val="002E63"/>
                </a:solidFill>
              </a:rPr>
              <a:t>rozhodnutí výkonného ředitele EASA č. 2014/017/R (AMC a GM k Části-ORO)</a:t>
            </a:r>
            <a:r>
              <a:rPr lang="en-US" sz="1100" dirty="0">
                <a:solidFill>
                  <a:srgbClr val="002E63"/>
                </a:solidFill>
              </a:rPr>
              <a:t>]</a:t>
            </a:r>
            <a:endParaRPr lang="cs-CZ" sz="1100" dirty="0">
              <a:solidFill>
                <a:srgbClr val="002E63"/>
              </a:solidFill>
            </a:endParaRPr>
          </a:p>
        </p:txBody>
      </p:sp>
      <p:sp>
        <p:nvSpPr>
          <p:cNvPr id="12" name="Obdélník 11"/>
          <p:cNvSpPr/>
          <p:nvPr/>
        </p:nvSpPr>
        <p:spPr>
          <a:xfrm>
            <a:off x="5580112" y="3789977"/>
            <a:ext cx="3177428" cy="465651"/>
          </a:xfrm>
          <a:prstGeom prst="rect">
            <a:avLst/>
          </a:prstGeom>
        </p:spPr>
        <p:txBody>
          <a:bodyPr wrap="none" lIns="80147" tIns="40074" rIns="80147" bIns="40074">
            <a:spAutoFit/>
          </a:bodyPr>
          <a:lstStyle/>
          <a:p>
            <a:r>
              <a:rPr lang="cs-CZ" sz="2500" b="1" dirty="0">
                <a:ln w="17780" cmpd="sng">
                  <a:solidFill>
                    <a:srgbClr val="D42E12"/>
                  </a:solidFill>
                  <a:prstDash val="solid"/>
                  <a:miter lim="800000"/>
                </a:ln>
                <a:solidFill>
                  <a:schemeClr val="bg1"/>
                </a:solidFill>
                <a:effectLst>
                  <a:outerShdw blurRad="55000" dist="50800" dir="5400000" algn="tl">
                    <a:srgbClr val="000000">
                      <a:alpha val="33000"/>
                    </a:srgbClr>
                  </a:outerShdw>
                </a:effectLst>
              </a:rPr>
              <a:t>GM 1 ORO.SPO.115(a) </a:t>
            </a:r>
          </a:p>
        </p:txBody>
      </p:sp>
    </p:spTree>
    <p:extLst>
      <p:ext uri="{BB962C8B-B14F-4D97-AF65-F5344CB8AC3E}">
        <p14:creationId xmlns:p14="http://schemas.microsoft.com/office/powerpoint/2010/main" val="3966902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46506" y="836712"/>
            <a:ext cx="8250988" cy="2088232"/>
          </a:xfrm>
        </p:spPr>
        <p:txBody>
          <a:bodyPr>
            <a:normAutofit fontScale="90000"/>
          </a:bodyPr>
          <a:lstStyle/>
          <a:p>
            <a:pPr algn="l"/>
            <a:r>
              <a:rPr lang="cs-CZ" sz="4600" b="1" cap="small" dirty="0" smtClean="0">
                <a:effectLst>
                  <a:outerShdw blurRad="38100" dist="38100" dir="2700000" algn="tl">
                    <a:srgbClr val="000000">
                      <a:alpha val="43137"/>
                    </a:srgbClr>
                  </a:outerShdw>
                </a:effectLst>
              </a:rPr>
              <a:t>Systémy řízení</a:t>
            </a:r>
            <a:br>
              <a:rPr lang="cs-CZ" sz="4600" b="1" cap="small" dirty="0" smtClean="0">
                <a:effectLst>
                  <a:outerShdw blurRad="38100" dist="38100" dir="2700000" algn="tl">
                    <a:srgbClr val="000000">
                      <a:alpha val="43137"/>
                    </a:srgbClr>
                  </a:outerShdw>
                </a:effectLst>
              </a:rPr>
            </a:br>
            <a:r>
              <a:rPr lang="cs-CZ" sz="4600" b="1" cap="small" dirty="0" smtClean="0">
                <a:effectLst>
                  <a:outerShdw blurRad="38100" dist="38100" dir="2700000" algn="tl">
                    <a:srgbClr val="000000">
                      <a:alpha val="43137"/>
                    </a:srgbClr>
                  </a:outerShdw>
                </a:effectLst>
              </a:rPr>
              <a:t/>
            </a:r>
            <a:br>
              <a:rPr lang="cs-CZ" sz="4600" b="1" cap="small" dirty="0" smtClean="0">
                <a:effectLst>
                  <a:outerShdw blurRad="38100" dist="38100" dir="2700000" algn="tl">
                    <a:srgbClr val="000000">
                      <a:alpha val="43137"/>
                    </a:srgbClr>
                  </a:outerShdw>
                </a:effectLst>
              </a:rPr>
            </a:br>
            <a:r>
              <a:rPr lang="cs-CZ" sz="4600" b="1" cap="small" dirty="0" smtClean="0">
                <a:effectLst>
                  <a:outerShdw blurRad="38100" dist="38100" dir="2700000" algn="tl">
                    <a:srgbClr val="000000">
                      <a:alpha val="43137"/>
                    </a:srgbClr>
                  </a:outerShdw>
                </a:effectLst>
              </a:rPr>
              <a:t>Zvláštní oprávnění (Část-SPA)</a:t>
            </a:r>
            <a:br>
              <a:rPr lang="cs-CZ" sz="4600" b="1" cap="small" dirty="0" smtClean="0">
                <a:effectLst>
                  <a:outerShdw blurRad="38100" dist="38100" dir="2700000" algn="tl">
                    <a:srgbClr val="000000">
                      <a:alpha val="43137"/>
                    </a:srgbClr>
                  </a:outerShdw>
                </a:effectLst>
              </a:rPr>
            </a:br>
            <a:endParaRPr lang="cs-CZ" sz="2800" b="1" cap="small" dirty="0">
              <a:solidFill>
                <a:srgbClr val="1A75CF"/>
              </a:solidFill>
              <a:effectLst>
                <a:outerShdw blurRad="38100" dist="38100" dir="2700000" algn="tl">
                  <a:srgbClr val="002E63">
                    <a:alpha val="77000"/>
                  </a:srgbClr>
                </a:outerShdw>
              </a:effectLst>
            </a:endParaRPr>
          </a:p>
        </p:txBody>
      </p:sp>
    </p:spTree>
    <p:extLst>
      <p:ext uri="{BB962C8B-B14F-4D97-AF65-F5344CB8AC3E}">
        <p14:creationId xmlns:p14="http://schemas.microsoft.com/office/powerpoint/2010/main" val="2869233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řízení</a:t>
            </a:r>
            <a:br>
              <a:rPr lang="cs-CZ" dirty="0" smtClean="0"/>
            </a:br>
            <a:r>
              <a:rPr lang="cs-CZ" sz="2000" b="0" dirty="0" smtClean="0"/>
              <a:t>(</a:t>
            </a:r>
            <a:r>
              <a:rPr lang="cs-CZ" sz="2400" b="0" dirty="0" smtClean="0"/>
              <a:t>ORO.GEN.200</a:t>
            </a:r>
            <a:r>
              <a:rPr lang="cs-CZ" sz="2000" b="0" dirty="0" smtClean="0"/>
              <a:t>)</a:t>
            </a:r>
            <a:endParaRPr lang="cs-CZ" b="0" dirty="0"/>
          </a:p>
        </p:txBody>
      </p:sp>
      <p:sp>
        <p:nvSpPr>
          <p:cNvPr id="3" name="Zástupný symbol pro obsah 2"/>
          <p:cNvSpPr>
            <a:spLocks noGrp="1"/>
          </p:cNvSpPr>
          <p:nvPr>
            <p:ph idx="1"/>
          </p:nvPr>
        </p:nvSpPr>
        <p:spPr/>
        <p:txBody>
          <a:bodyPr/>
          <a:lstStyle/>
          <a:p>
            <a:r>
              <a:rPr lang="cs-CZ" b="1" dirty="0" smtClean="0"/>
              <a:t>Kdo musí zavést SŘ?</a:t>
            </a:r>
          </a:p>
          <a:p>
            <a:pPr marL="0" indent="0">
              <a:buNone/>
              <a:tabLst>
                <a:tab pos="360363" algn="l"/>
              </a:tabLst>
            </a:pPr>
            <a:r>
              <a:rPr lang="cs-CZ" dirty="0" smtClean="0"/>
              <a:t>	Provozovatel zapojený do:</a:t>
            </a:r>
          </a:p>
          <a:p>
            <a:pPr lvl="1">
              <a:tabLst>
                <a:tab pos="360363" algn="l"/>
              </a:tabLst>
            </a:pPr>
            <a:r>
              <a:rPr lang="cs-CZ" dirty="0" smtClean="0"/>
              <a:t>obchodní letecké dopravy (tedy i provozovatel letů A-A);</a:t>
            </a:r>
          </a:p>
          <a:p>
            <a:pPr lvl="1"/>
            <a:r>
              <a:rPr lang="cs-CZ" dirty="0" smtClean="0"/>
              <a:t>zvláštního obchodního provozu;</a:t>
            </a:r>
          </a:p>
          <a:p>
            <a:pPr lvl="1"/>
            <a:r>
              <a:rPr lang="cs-CZ" dirty="0" smtClean="0">
                <a:solidFill>
                  <a:schemeClr val="bg1">
                    <a:lumMod val="50000"/>
                  </a:schemeClr>
                </a:solidFill>
              </a:rPr>
              <a:t>neobchodního provozu se složitými motorovými letadly; a</a:t>
            </a:r>
          </a:p>
          <a:p>
            <a:pPr lvl="1"/>
            <a:r>
              <a:rPr lang="cs-CZ" dirty="0" smtClean="0"/>
              <a:t>zvláštního neobchodního provozu se složitými motorovými letadly.</a:t>
            </a:r>
          </a:p>
          <a:p>
            <a:pPr marL="360363" lvl="1" indent="-360363" algn="just">
              <a:spcBef>
                <a:spcPts val="1200"/>
              </a:spcBef>
              <a:buFont typeface="Arial" panose="020B0604020202020204" pitchFamily="34" charset="0"/>
              <a:buChar char="•"/>
            </a:pPr>
            <a:r>
              <a:rPr lang="cs-CZ" sz="2000" dirty="0"/>
              <a:t>Systém řízení </a:t>
            </a:r>
            <a:r>
              <a:rPr lang="cs-CZ" sz="2000" dirty="0" smtClean="0"/>
              <a:t>musí odpovídat </a:t>
            </a:r>
            <a:r>
              <a:rPr lang="cs-CZ" sz="2000" b="1" dirty="0"/>
              <a:t>velikosti </a:t>
            </a:r>
            <a:r>
              <a:rPr lang="cs-CZ" sz="2000" b="1" dirty="0" smtClean="0"/>
              <a:t>organizace </a:t>
            </a:r>
            <a:r>
              <a:rPr lang="cs-CZ" sz="2000" b="1" dirty="0"/>
              <a:t>a povaze a složitosti </a:t>
            </a:r>
            <a:r>
              <a:rPr lang="cs-CZ" sz="2000" b="1" dirty="0" smtClean="0"/>
              <a:t>její </a:t>
            </a:r>
            <a:r>
              <a:rPr lang="cs-CZ" sz="2000" b="1" dirty="0"/>
              <a:t>činností</a:t>
            </a:r>
            <a:r>
              <a:rPr lang="cs-CZ" sz="2000" dirty="0"/>
              <a:t> a zohledňuje možnosti ohrožení a s nimi spojených rizik, které s sebou tyto činnosti nesou</a:t>
            </a:r>
            <a:r>
              <a:rPr lang="cs-CZ" sz="2000" dirty="0" smtClean="0"/>
              <a:t>.</a:t>
            </a:r>
          </a:p>
          <a:p>
            <a:pPr marL="0" lvl="1" indent="0" algn="just">
              <a:spcBef>
                <a:spcPts val="1200"/>
              </a:spcBef>
              <a:buNone/>
              <a:tabLst>
                <a:tab pos="360363" algn="l"/>
              </a:tabLst>
            </a:pPr>
            <a:r>
              <a:rPr lang="cs-CZ" sz="2000" dirty="0"/>
              <a:t>	</a:t>
            </a:r>
            <a:r>
              <a:rPr lang="cs-CZ" sz="2000" dirty="0" smtClean="0"/>
              <a:t>=</a:t>
            </a:r>
            <a:r>
              <a:rPr lang="en-US" sz="2000" dirty="0" smtClean="0"/>
              <a:t>&gt;</a:t>
            </a:r>
            <a:r>
              <a:rPr lang="cs-CZ" sz="2000" dirty="0" smtClean="0"/>
              <a:t> </a:t>
            </a:r>
            <a:r>
              <a:rPr lang="cs-CZ" sz="2000" b="1" dirty="0" smtClean="0">
                <a:solidFill>
                  <a:schemeClr val="accent6">
                    <a:lumMod val="75000"/>
                  </a:schemeClr>
                </a:solidFill>
              </a:rPr>
              <a:t>SLOŽITÁ / NESLOŽITÁ ORGANIZACE</a:t>
            </a:r>
            <a:endParaRPr lang="cs-CZ" b="1" dirty="0">
              <a:solidFill>
                <a:schemeClr val="accent6">
                  <a:lumMod val="75000"/>
                </a:schemeClr>
              </a:solidFill>
            </a:endParaRPr>
          </a:p>
          <a:p>
            <a:pPr lvl="2"/>
            <a:endParaRPr lang="cs-CZ"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24</a:t>
            </a:fld>
            <a:endParaRPr lang="cs-CZ" dirty="0"/>
          </a:p>
        </p:txBody>
      </p:sp>
      <p:pic>
        <p:nvPicPr>
          <p:cNvPr id="5" name="Obráze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8893" y="4696765"/>
            <a:ext cx="2594096" cy="1833438"/>
          </a:xfrm>
          <a:prstGeom prst="rect">
            <a:avLst/>
          </a:prstGeom>
        </p:spPr>
      </p:pic>
    </p:spTree>
    <p:extLst>
      <p:ext uri="{BB962C8B-B14F-4D97-AF65-F5344CB8AC3E}">
        <p14:creationId xmlns:p14="http://schemas.microsoft.com/office/powerpoint/2010/main" val="1744039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Systém řízení</a:t>
            </a:r>
            <a:br>
              <a:rPr lang="cs-CZ" dirty="0" smtClean="0"/>
            </a:br>
            <a:r>
              <a:rPr lang="cs-CZ" sz="2400" b="0" dirty="0" smtClean="0"/>
              <a:t>(složitá nebo nesložitá organizace?)</a:t>
            </a:r>
            <a:endParaRPr lang="cs-CZ" sz="2400" b="0" dirty="0"/>
          </a:p>
        </p:txBody>
      </p:sp>
      <p:sp>
        <p:nvSpPr>
          <p:cNvPr id="3" name="Zástupný symbol pro obsah 2"/>
          <p:cNvSpPr>
            <a:spLocks noGrp="1"/>
          </p:cNvSpPr>
          <p:nvPr>
            <p:ph idx="1"/>
          </p:nvPr>
        </p:nvSpPr>
        <p:spPr>
          <a:xfrm>
            <a:off x="756765" y="1556792"/>
            <a:ext cx="8229600" cy="4412727"/>
          </a:xfrm>
          <a:solidFill>
            <a:schemeClr val="bg1">
              <a:lumMod val="85000"/>
              <a:alpha val="64000"/>
            </a:schemeClr>
          </a:solidFill>
        </p:spPr>
        <p:txBody>
          <a:bodyPr bIns="216000" anchor="b">
            <a:normAutofit/>
          </a:bodyPr>
          <a:lstStyle/>
          <a:p>
            <a:pPr marL="0" indent="0" algn="just">
              <a:buNone/>
              <a:tabLst>
                <a:tab pos="360363" algn="l"/>
                <a:tab pos="720725" algn="l"/>
                <a:tab pos="1081088" algn="l"/>
              </a:tabLst>
            </a:pPr>
            <a:r>
              <a:rPr lang="cs-CZ" sz="1400" dirty="0" smtClean="0"/>
              <a:t>(</a:t>
            </a:r>
            <a:r>
              <a:rPr lang="cs-CZ" sz="1400" dirty="0"/>
              <a:t>a) </a:t>
            </a:r>
            <a:r>
              <a:rPr lang="cs-CZ" sz="1400" dirty="0" smtClean="0"/>
              <a:t>	</a:t>
            </a:r>
            <a:r>
              <a:rPr lang="cs-CZ" sz="1400" b="1" dirty="0" smtClean="0"/>
              <a:t>Organizace </a:t>
            </a:r>
            <a:r>
              <a:rPr lang="cs-CZ" sz="1400" b="1" dirty="0"/>
              <a:t>provozovatele by měla být považována za složitou</a:t>
            </a:r>
            <a:r>
              <a:rPr lang="cs-CZ" sz="1400" dirty="0"/>
              <a:t>, pokud má pracovní </a:t>
            </a:r>
            <a:r>
              <a:rPr lang="cs-CZ" sz="1400" dirty="0" smtClean="0"/>
              <a:t>sílu odpovídající </a:t>
            </a:r>
            <a:r>
              <a:rPr lang="cs-CZ" sz="1400" b="1" dirty="0"/>
              <a:t>více </a:t>
            </a:r>
            <a:r>
              <a:rPr lang="cs-CZ" sz="1400" b="1" dirty="0" smtClean="0"/>
              <a:t>	než </a:t>
            </a:r>
            <a:r>
              <a:rPr lang="cs-CZ" sz="1400" b="1" dirty="0"/>
              <a:t>ekvivalentu 20 zaměstnanců na plný pracovní úvazek (FTE)</a:t>
            </a:r>
            <a:r>
              <a:rPr lang="cs-CZ" sz="1400" dirty="0"/>
              <a:t>, která </a:t>
            </a:r>
            <a:r>
              <a:rPr lang="cs-CZ" sz="1400" dirty="0" smtClean="0"/>
              <a:t>je zapojena </a:t>
            </a:r>
            <a:r>
              <a:rPr lang="cs-CZ" sz="1400" dirty="0"/>
              <a:t>do činností </a:t>
            </a:r>
            <a:r>
              <a:rPr lang="cs-CZ" sz="1400" dirty="0" smtClean="0"/>
              <a:t>	podléhajících nařízení </a:t>
            </a:r>
            <a:r>
              <a:rPr lang="cs-CZ" sz="1400" dirty="0"/>
              <a:t>(ES) č. </a:t>
            </a:r>
            <a:r>
              <a:rPr lang="cs-CZ" sz="1400" dirty="0" smtClean="0"/>
              <a:t>216/2008 </a:t>
            </a:r>
            <a:r>
              <a:rPr lang="cs-CZ" sz="1400" dirty="0"/>
              <a:t>a jeho prováděcím pravidlům.</a:t>
            </a:r>
          </a:p>
          <a:p>
            <a:pPr marL="0" indent="0" algn="just">
              <a:spcBef>
                <a:spcPts val="1800"/>
              </a:spcBef>
              <a:buNone/>
              <a:tabLst>
                <a:tab pos="360363" algn="l"/>
                <a:tab pos="720725" algn="l"/>
                <a:tab pos="1081088" algn="l"/>
              </a:tabLst>
            </a:pPr>
            <a:r>
              <a:rPr lang="cs-CZ" sz="1400" dirty="0"/>
              <a:t>(b) </a:t>
            </a:r>
            <a:r>
              <a:rPr lang="cs-CZ" sz="1400" dirty="0" smtClean="0"/>
              <a:t>	</a:t>
            </a:r>
            <a:r>
              <a:rPr lang="cs-CZ" sz="1400" b="1" dirty="0" smtClean="0"/>
              <a:t>Organizace </a:t>
            </a:r>
            <a:r>
              <a:rPr lang="cs-CZ" sz="1400" b="1" dirty="0"/>
              <a:t>provozovatele s personálem</a:t>
            </a:r>
            <a:r>
              <a:rPr lang="cs-CZ" sz="1400" dirty="0"/>
              <a:t> zapojeným do činností podléhajících nařízení (</a:t>
            </a:r>
            <a:r>
              <a:rPr lang="cs-CZ" sz="1400" dirty="0" smtClean="0"/>
              <a:t>ES) č</a:t>
            </a:r>
            <a:r>
              <a:rPr lang="cs-CZ" sz="1400" dirty="0"/>
              <a:t>. </a:t>
            </a:r>
            <a:r>
              <a:rPr lang="cs-CZ" sz="1400" dirty="0" smtClean="0"/>
              <a:t>216/2008 </a:t>
            </a:r>
            <a:r>
              <a:rPr lang="cs-CZ" sz="1400" dirty="0"/>
              <a:t>a </a:t>
            </a:r>
            <a:r>
              <a:rPr lang="cs-CZ" sz="1400" dirty="0" smtClean="0"/>
              <a:t>	jeho </a:t>
            </a:r>
            <a:r>
              <a:rPr lang="cs-CZ" sz="1400" dirty="0"/>
              <a:t>prováděcím pravidlům </a:t>
            </a:r>
            <a:r>
              <a:rPr lang="cs-CZ" sz="1400" b="1" dirty="0"/>
              <a:t>do ekvivalentu 20 zaměstnanců na plný </a:t>
            </a:r>
            <a:r>
              <a:rPr lang="cs-CZ" sz="1400" b="1" dirty="0" smtClean="0"/>
              <a:t>pracovní úvazek </a:t>
            </a:r>
            <a:r>
              <a:rPr lang="cs-CZ" sz="1400" b="1" dirty="0"/>
              <a:t>(FTE) mohou být </a:t>
            </a:r>
            <a:r>
              <a:rPr lang="cs-CZ" sz="1400" b="1" dirty="0" smtClean="0"/>
              <a:t>	taktéž </a:t>
            </a:r>
            <a:r>
              <a:rPr lang="cs-CZ" sz="1400" b="1" dirty="0"/>
              <a:t>považovány za složité na základě posouzení </a:t>
            </a:r>
            <a:r>
              <a:rPr lang="cs-CZ" sz="1400" b="1" dirty="0" smtClean="0"/>
              <a:t>následujících faktorů</a:t>
            </a:r>
            <a:r>
              <a:rPr lang="cs-CZ" sz="1400" dirty="0"/>
              <a:t>:</a:t>
            </a:r>
          </a:p>
          <a:p>
            <a:pPr marL="0" indent="0" algn="just">
              <a:buNone/>
              <a:tabLst>
                <a:tab pos="360363" algn="l"/>
                <a:tab pos="720725" algn="l"/>
                <a:tab pos="1081088" algn="l"/>
              </a:tabLst>
            </a:pPr>
            <a:r>
              <a:rPr lang="cs-CZ" sz="1400" dirty="0" smtClean="0"/>
              <a:t>	(</a:t>
            </a:r>
            <a:r>
              <a:rPr lang="cs-CZ" sz="1400" dirty="0"/>
              <a:t>1) </a:t>
            </a:r>
            <a:r>
              <a:rPr lang="cs-CZ" sz="1400" dirty="0" smtClean="0"/>
              <a:t>	z </a:t>
            </a:r>
            <a:r>
              <a:rPr lang="cs-CZ" sz="1400" dirty="0"/>
              <a:t>pohledu složitosti – míra a škála dodavatelsky zajišťovaných činností </a:t>
            </a:r>
            <a:r>
              <a:rPr lang="cs-CZ" sz="1400" dirty="0" smtClean="0"/>
              <a:t>podléhajících schválení</a:t>
            </a:r>
            <a:r>
              <a:rPr lang="cs-CZ" sz="1400" dirty="0"/>
              <a:t>;</a:t>
            </a:r>
          </a:p>
          <a:p>
            <a:pPr marL="0" indent="0" algn="just">
              <a:buNone/>
              <a:tabLst>
                <a:tab pos="360363" algn="l"/>
                <a:tab pos="720725" algn="l"/>
                <a:tab pos="1081088" algn="l"/>
              </a:tabLst>
            </a:pPr>
            <a:r>
              <a:rPr lang="cs-CZ" sz="1400" dirty="0" smtClean="0"/>
              <a:t>	(</a:t>
            </a:r>
            <a:r>
              <a:rPr lang="cs-CZ" sz="1400" dirty="0"/>
              <a:t>2) </a:t>
            </a:r>
            <a:r>
              <a:rPr lang="cs-CZ" sz="1400" dirty="0" smtClean="0"/>
              <a:t>	z </a:t>
            </a:r>
            <a:r>
              <a:rPr lang="cs-CZ" sz="1400" dirty="0"/>
              <a:t>pohledu rizikovosti – zda je přítomno něco z následujícího:</a:t>
            </a:r>
          </a:p>
          <a:p>
            <a:pPr marL="0" indent="0" algn="just">
              <a:buNone/>
              <a:tabLst>
                <a:tab pos="360363" algn="l"/>
                <a:tab pos="720725" algn="l"/>
                <a:tab pos="1081088" algn="l"/>
              </a:tabLst>
            </a:pPr>
            <a:r>
              <a:rPr lang="cs-CZ" sz="1400" dirty="0" smtClean="0"/>
              <a:t>		(</a:t>
            </a:r>
            <a:r>
              <a:rPr lang="cs-CZ" sz="1400" dirty="0"/>
              <a:t>i) </a:t>
            </a:r>
            <a:r>
              <a:rPr lang="cs-CZ" sz="1400" dirty="0" smtClean="0"/>
              <a:t>	provoz </a:t>
            </a:r>
            <a:r>
              <a:rPr lang="cs-CZ" sz="1400" dirty="0"/>
              <a:t>vyžadující následující zvláštní oprávnění: provoz s využitím </a:t>
            </a:r>
            <a:r>
              <a:rPr lang="cs-CZ" sz="1400" dirty="0" smtClean="0"/>
              <a:t>navigace založené </a:t>
            </a:r>
            <a:r>
              <a:rPr lang="cs-CZ" sz="1400" dirty="0"/>
              <a:t>na </a:t>
            </a:r>
            <a:r>
              <a:rPr lang="cs-CZ" sz="1400" dirty="0" smtClean="0"/>
              <a:t>			výkonnosti </a:t>
            </a:r>
            <a:r>
              <a:rPr lang="cs-CZ" sz="1400" dirty="0"/>
              <a:t>(PBN), provoz za podmínek nízké dohlednosti (LVO</a:t>
            </a:r>
            <a:r>
              <a:rPr lang="cs-CZ" sz="1400" dirty="0" smtClean="0"/>
              <a:t>), provoz </a:t>
            </a:r>
            <a:r>
              <a:rPr lang="cs-CZ" sz="1400" dirty="0"/>
              <a:t>dvoumotorových letounů </a:t>
            </a:r>
            <a:r>
              <a:rPr lang="cs-CZ" sz="1400" dirty="0" smtClean="0"/>
              <a:t>			se </a:t>
            </a:r>
            <a:r>
              <a:rPr lang="cs-CZ" sz="1400" dirty="0"/>
              <a:t>zvětšenou vzdáleností od </a:t>
            </a:r>
            <a:r>
              <a:rPr lang="cs-CZ" sz="1400" dirty="0" smtClean="0"/>
              <a:t>přiměřeného letiště </a:t>
            </a:r>
            <a:r>
              <a:rPr lang="cs-CZ" sz="1400" dirty="0"/>
              <a:t>(ETOPS), provoz s vrtulníkovým jeřábem (HHO), </a:t>
            </a:r>
            <a:r>
              <a:rPr lang="cs-CZ" sz="1400" dirty="0" smtClean="0"/>
              <a:t>			provoz vrtulníkové letecké </a:t>
            </a:r>
            <a:r>
              <a:rPr lang="cs-CZ" sz="1400" dirty="0"/>
              <a:t>záchranné služby (HEMS), provoz s využitím systému </a:t>
            </a:r>
            <a:r>
              <a:rPr lang="cs-CZ" sz="1400" dirty="0" smtClean="0"/>
              <a:t>snímání nočního 			vidění </a:t>
            </a:r>
            <a:r>
              <a:rPr lang="cs-CZ" sz="1400" dirty="0"/>
              <a:t>(NVIS) a přeprava nebezpečného zboží (DG);</a:t>
            </a:r>
          </a:p>
          <a:p>
            <a:pPr marL="0" indent="0" algn="just">
              <a:buNone/>
              <a:tabLst>
                <a:tab pos="360363" algn="l"/>
                <a:tab pos="720725" algn="l"/>
                <a:tab pos="1081088" algn="l"/>
              </a:tabLst>
            </a:pPr>
            <a:r>
              <a:rPr lang="cs-CZ" sz="1400" dirty="0" smtClean="0"/>
              <a:t>		(</a:t>
            </a:r>
            <a:r>
              <a:rPr lang="cs-CZ" sz="1400" dirty="0"/>
              <a:t>ii) </a:t>
            </a:r>
            <a:r>
              <a:rPr lang="cs-CZ" sz="1400" dirty="0" smtClean="0"/>
              <a:t>	zvláštní </a:t>
            </a:r>
            <a:r>
              <a:rPr lang="cs-CZ" sz="1400" dirty="0"/>
              <a:t>obchodní provoz vyžadující povolení;</a:t>
            </a:r>
          </a:p>
          <a:p>
            <a:pPr marL="0" indent="0" algn="just">
              <a:buNone/>
              <a:tabLst>
                <a:tab pos="360363" algn="l"/>
                <a:tab pos="720725" algn="l"/>
                <a:tab pos="1081088" algn="l"/>
              </a:tabLst>
            </a:pPr>
            <a:r>
              <a:rPr lang="cs-CZ" sz="1400" dirty="0" smtClean="0"/>
              <a:t>		(</a:t>
            </a:r>
            <a:r>
              <a:rPr lang="cs-CZ" sz="1400" dirty="0"/>
              <a:t>iii) </a:t>
            </a:r>
            <a:r>
              <a:rPr lang="cs-CZ" sz="1400" dirty="0" smtClean="0"/>
              <a:t>	použití </a:t>
            </a:r>
            <a:r>
              <a:rPr lang="cs-CZ" sz="1400" dirty="0"/>
              <a:t>různých typů letadel;</a:t>
            </a:r>
          </a:p>
          <a:p>
            <a:pPr marL="0" indent="0" algn="just">
              <a:buNone/>
              <a:tabLst>
                <a:tab pos="360363" algn="l"/>
                <a:tab pos="720725" algn="l"/>
                <a:tab pos="1081088" algn="l"/>
              </a:tabLst>
            </a:pPr>
            <a:r>
              <a:rPr lang="cs-CZ" sz="1400" dirty="0" smtClean="0"/>
              <a:t>		(</a:t>
            </a:r>
            <a:r>
              <a:rPr lang="cs-CZ" sz="1400" dirty="0"/>
              <a:t>iv) </a:t>
            </a:r>
            <a:r>
              <a:rPr lang="cs-CZ" sz="1400" dirty="0" smtClean="0"/>
              <a:t>	prostředí </a:t>
            </a:r>
            <a:r>
              <a:rPr lang="cs-CZ" sz="1400" dirty="0"/>
              <a:t>(provoz mimo pevninu (offshore), horské oblasti atd.).</a:t>
            </a: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25</a:t>
            </a:fld>
            <a:endParaRPr lang="cs-CZ" dirty="0"/>
          </a:p>
        </p:txBody>
      </p:sp>
      <p:sp>
        <p:nvSpPr>
          <p:cNvPr id="5" name="Obdélník 4"/>
          <p:cNvSpPr/>
          <p:nvPr/>
        </p:nvSpPr>
        <p:spPr>
          <a:xfrm>
            <a:off x="5581301" y="1320262"/>
            <a:ext cx="3406253" cy="477054"/>
          </a:xfrm>
          <a:prstGeom prst="rect">
            <a:avLst/>
          </a:prstGeom>
        </p:spPr>
        <p:txBody>
          <a:bodyPr wrap="none">
            <a:spAutoFit/>
          </a:bodyPr>
          <a:lstStyle/>
          <a:p>
            <a:r>
              <a:rPr lang="cs-CZ" sz="2500" b="1" dirty="0" smtClean="0">
                <a:ln w="17780" cmpd="sng">
                  <a:solidFill>
                    <a:srgbClr val="D42E12"/>
                  </a:solidFill>
                  <a:prstDash val="solid"/>
                  <a:miter lim="800000"/>
                </a:ln>
                <a:solidFill>
                  <a:schemeClr val="bg1"/>
                </a:solidFill>
                <a:effectLst>
                  <a:outerShdw blurRad="55000" dist="50800" dir="5400000" algn="tl">
                    <a:srgbClr val="000000">
                      <a:alpha val="33000"/>
                    </a:srgbClr>
                  </a:outerShdw>
                </a:effectLst>
              </a:rPr>
              <a:t>AMC </a:t>
            </a:r>
            <a:r>
              <a:rPr lang="cs-CZ" sz="2500" b="1" dirty="0">
                <a:ln w="17780" cmpd="sng">
                  <a:solidFill>
                    <a:srgbClr val="D42E12"/>
                  </a:solidFill>
                  <a:prstDash val="solid"/>
                  <a:miter lim="800000"/>
                </a:ln>
                <a:solidFill>
                  <a:schemeClr val="bg1"/>
                </a:solidFill>
                <a:effectLst>
                  <a:outerShdw blurRad="55000" dist="50800" dir="5400000" algn="tl">
                    <a:srgbClr val="000000">
                      <a:alpha val="33000"/>
                    </a:srgbClr>
                  </a:outerShdw>
                </a:effectLst>
              </a:rPr>
              <a:t>1 </a:t>
            </a:r>
            <a:r>
              <a:rPr lang="cs-CZ" sz="2500" b="1" dirty="0" smtClean="0">
                <a:ln w="17780" cmpd="sng">
                  <a:solidFill>
                    <a:srgbClr val="D42E12"/>
                  </a:solidFill>
                  <a:prstDash val="solid"/>
                  <a:miter lim="800000"/>
                </a:ln>
                <a:solidFill>
                  <a:schemeClr val="bg1"/>
                </a:solidFill>
                <a:effectLst>
                  <a:outerShdw blurRad="55000" dist="50800" dir="5400000" algn="tl">
                    <a:srgbClr val="000000">
                      <a:alpha val="33000"/>
                    </a:srgbClr>
                  </a:outerShdw>
                </a:effectLst>
              </a:rPr>
              <a:t>ORO.GEN.200(b)</a:t>
            </a:r>
            <a:endParaRPr lang="cs-CZ" sz="2500" b="1" dirty="0">
              <a:ln w="17780" cmpd="sng">
                <a:solidFill>
                  <a:srgbClr val="D42E12"/>
                </a:solidFill>
                <a:prstDash val="solid"/>
                <a:miter lim="800000"/>
              </a:ln>
              <a:solidFill>
                <a:schemeClr val="bg1"/>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597188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Zvláštní oprávnění (Část-SPA)</a:t>
            </a:r>
            <a:br>
              <a:rPr lang="cs-CZ" dirty="0" smtClean="0"/>
            </a:br>
            <a:r>
              <a:rPr lang="cs-CZ" sz="2400" b="0" dirty="0" smtClean="0"/>
              <a:t>(zvláštní provoz)</a:t>
            </a:r>
            <a:endParaRPr lang="cs-CZ" dirty="0"/>
          </a:p>
        </p:txBody>
      </p:sp>
      <p:sp>
        <p:nvSpPr>
          <p:cNvPr id="3" name="Zástupný symbol pro obsah 2"/>
          <p:cNvSpPr>
            <a:spLocks noGrp="1"/>
          </p:cNvSpPr>
          <p:nvPr>
            <p:ph idx="1"/>
          </p:nvPr>
        </p:nvSpPr>
        <p:spPr/>
        <p:txBody>
          <a:bodyPr/>
          <a:lstStyle/>
          <a:p>
            <a:pPr algn="just"/>
            <a:r>
              <a:rPr lang="cs-CZ" b="1" dirty="0" smtClean="0"/>
              <a:t>Seznam zvláštních oprávnění </a:t>
            </a:r>
            <a:r>
              <a:rPr lang="cs-CZ" dirty="0" smtClean="0"/>
              <a:t>(Formulář EASA 140)</a:t>
            </a:r>
          </a:p>
          <a:p>
            <a:pPr algn="just"/>
            <a:r>
              <a:rPr lang="cs-CZ" dirty="0" smtClean="0"/>
              <a:t>Pro zvláštní provoz jsou použitelná následující zvláštní oprávnění podle Části-SPA:</a:t>
            </a:r>
          </a:p>
          <a:p>
            <a:pPr lvl="1" algn="just"/>
            <a:r>
              <a:rPr lang="cs-CZ" dirty="0" smtClean="0"/>
              <a:t>PBN </a:t>
            </a:r>
            <a:r>
              <a:rPr lang="cs-CZ" dirty="0"/>
              <a:t>(navigace založená na výkonnosti);</a:t>
            </a:r>
          </a:p>
          <a:p>
            <a:pPr lvl="1" algn="just"/>
            <a:r>
              <a:rPr lang="cs-CZ" dirty="0" smtClean="0"/>
              <a:t>MNPS </a:t>
            </a:r>
            <a:r>
              <a:rPr lang="cs-CZ" dirty="0"/>
              <a:t>(specifikace minimální navigační výkonnosti);</a:t>
            </a:r>
          </a:p>
          <a:p>
            <a:pPr lvl="1" algn="just"/>
            <a:r>
              <a:rPr lang="cs-CZ" dirty="0" smtClean="0"/>
              <a:t>RVSM </a:t>
            </a:r>
            <a:r>
              <a:rPr lang="cs-CZ" dirty="0"/>
              <a:t>(provoz se sníženým minimem vertikálního rozstupu);</a:t>
            </a:r>
          </a:p>
          <a:p>
            <a:pPr lvl="1" algn="just"/>
            <a:r>
              <a:rPr lang="cs-CZ" dirty="0" smtClean="0"/>
              <a:t>LVO </a:t>
            </a:r>
            <a:r>
              <a:rPr lang="cs-CZ" dirty="0"/>
              <a:t>(provoz za nízké dohlednosti);</a:t>
            </a:r>
          </a:p>
          <a:p>
            <a:pPr lvl="1" algn="just"/>
            <a:r>
              <a:rPr lang="cs-CZ" dirty="0" smtClean="0"/>
              <a:t>DG </a:t>
            </a:r>
            <a:r>
              <a:rPr lang="cs-CZ" dirty="0"/>
              <a:t>(nebezpečné zboží</a:t>
            </a:r>
            <a:r>
              <a:rPr lang="cs-CZ" dirty="0" smtClean="0"/>
              <a:t>).</a:t>
            </a:r>
            <a:endParaRPr lang="cs-CZ"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26</a:t>
            </a:fld>
            <a:endParaRPr lang="cs-CZ" dirty="0"/>
          </a:p>
        </p:txBody>
      </p:sp>
    </p:spTree>
    <p:extLst>
      <p:ext uri="{BB962C8B-B14F-4D97-AF65-F5344CB8AC3E}">
        <p14:creationId xmlns:p14="http://schemas.microsoft.com/office/powerpoint/2010/main" val="2356672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548680"/>
            <a:ext cx="7772400" cy="1469681"/>
          </a:xfrm>
        </p:spPr>
        <p:txBody>
          <a:bodyPr>
            <a:normAutofit/>
          </a:bodyPr>
          <a:lstStyle/>
          <a:p>
            <a:pPr algn="l"/>
            <a:r>
              <a:rPr lang="cs-CZ" sz="4600" b="1" cap="small" dirty="0">
                <a:effectLst>
                  <a:outerShdw blurRad="38100" dist="38100" dir="2700000" algn="tl">
                    <a:srgbClr val="000000">
                      <a:alpha val="43137"/>
                    </a:srgbClr>
                  </a:outerShdw>
                </a:effectLst>
              </a:rPr>
              <a:t>Příručky, Deníky a Záznamy </a:t>
            </a:r>
            <a:endParaRPr lang="cs-CZ" sz="3500" b="1" cap="small" dirty="0">
              <a:solidFill>
                <a:srgbClr val="1A75CF"/>
              </a:solidFill>
              <a:effectLst>
                <a:outerShdw blurRad="38100" dist="38100" dir="2700000" algn="tl">
                  <a:srgbClr val="002E63">
                    <a:alpha val="77000"/>
                  </a:srgbClr>
                </a:outerShdw>
              </a:effectLst>
            </a:endParaRPr>
          </a:p>
        </p:txBody>
      </p:sp>
    </p:spTree>
    <p:extLst>
      <p:ext uri="{BB962C8B-B14F-4D97-AF65-F5344CB8AC3E}">
        <p14:creationId xmlns:p14="http://schemas.microsoft.com/office/powerpoint/2010/main" val="27965733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a:t>Příručky, </a:t>
            </a:r>
            <a:r>
              <a:rPr lang="cs-CZ" sz="2800" dirty="0"/>
              <a:t>deníky a záznamy - všeobecně</a:t>
            </a:r>
          </a:p>
        </p:txBody>
      </p:sp>
      <p:sp>
        <p:nvSpPr>
          <p:cNvPr id="5" name="Zástupný symbol pro číslo snímku 4"/>
          <p:cNvSpPr>
            <a:spLocks noGrp="1"/>
          </p:cNvSpPr>
          <p:nvPr>
            <p:ph type="sldNum" sz="quarter" idx="12"/>
          </p:nvPr>
        </p:nvSpPr>
        <p:spPr/>
        <p:txBody>
          <a:bodyPr/>
          <a:lstStyle/>
          <a:p>
            <a:fld id="{F1E69001-73B5-451B-AA7C-C3FB08B34B11}" type="slidenum">
              <a:rPr lang="cs-CZ" smtClean="0"/>
              <a:pPr/>
              <a:t>28</a:t>
            </a:fld>
            <a:endParaRPr lang="cs-CZ" dirty="0"/>
          </a:p>
        </p:txBody>
      </p:sp>
      <p:graphicFrame>
        <p:nvGraphicFramePr>
          <p:cNvPr id="19" name="Tabulka 18"/>
          <p:cNvGraphicFramePr>
            <a:graphicFrameLocks noGrp="1"/>
          </p:cNvGraphicFramePr>
          <p:nvPr>
            <p:extLst>
              <p:ext uri="{D42A27DB-BD31-4B8C-83A1-F6EECF244321}">
                <p14:modId xmlns:p14="http://schemas.microsoft.com/office/powerpoint/2010/main" val="3636847888"/>
              </p:ext>
            </p:extLst>
          </p:nvPr>
        </p:nvGraphicFramePr>
        <p:xfrm>
          <a:off x="899592" y="1551498"/>
          <a:ext cx="7808337" cy="4388583"/>
        </p:xfrm>
        <a:graphic>
          <a:graphicData uri="http://schemas.openxmlformats.org/drawingml/2006/table">
            <a:tbl>
              <a:tblPr firstRow="1" bandRow="1">
                <a:tableStyleId>{5C22544A-7EE6-4342-B048-85BDC9FD1C3A}</a:tableStyleId>
              </a:tblPr>
              <a:tblGrid>
                <a:gridCol w="2658411"/>
                <a:gridCol w="1716642"/>
                <a:gridCol w="1716642"/>
                <a:gridCol w="1716642"/>
              </a:tblGrid>
              <a:tr h="397419">
                <a:tc rowSpan="2">
                  <a:txBody>
                    <a:bodyPr/>
                    <a:lstStyle/>
                    <a:p>
                      <a:pPr algn="ctr"/>
                      <a:r>
                        <a:rPr lang="cs-CZ" sz="1500" dirty="0" smtClean="0">
                          <a:solidFill>
                            <a:schemeClr val="bg1"/>
                          </a:solidFill>
                        </a:rPr>
                        <a:t>DOKUMENT</a:t>
                      </a:r>
                      <a:endParaRPr lang="cs-CZ" sz="1500" dirty="0">
                        <a:solidFill>
                          <a:schemeClr val="bg1"/>
                        </a:solidFill>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5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500" dirty="0" smtClean="0">
                          <a:solidFill>
                            <a:schemeClr val="bg1"/>
                          </a:solidFill>
                        </a:rPr>
                        <a:t>PROVOZ</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A75C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sz="1500" dirty="0" smtClean="0">
                        <a:solidFill>
                          <a:schemeClr val="bg1"/>
                        </a:solidFill>
                      </a:endParaRPr>
                    </a:p>
                  </a:txBody>
                  <a:tcPr marL="106934" marR="106934" marT="50408" marB="5040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A75C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cs-CZ" sz="1500" dirty="0" smtClean="0">
                        <a:solidFill>
                          <a:schemeClr val="bg1"/>
                        </a:solidFill>
                      </a:endParaRPr>
                    </a:p>
                  </a:txBody>
                  <a:tcPr marL="106934" marR="106934" marT="50408" marB="5040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A75CF"/>
                    </a:solidFill>
                  </a:tcPr>
                </a:tc>
              </a:tr>
              <a:tr h="619099">
                <a:tc vMerge="1">
                  <a:txBody>
                    <a:bodyPr/>
                    <a:lstStyle/>
                    <a:p>
                      <a:pPr algn="ctr"/>
                      <a:endParaRPr lang="cs-CZ" sz="1500" dirty="0">
                        <a:solidFill>
                          <a:schemeClr val="bg1"/>
                        </a:solidFill>
                      </a:endParaRPr>
                    </a:p>
                  </a:txBody>
                  <a:tcPr marL="106934" marR="106934" marT="50408" marB="5040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500" b="1" dirty="0" smtClean="0">
                          <a:solidFill>
                            <a:schemeClr val="bg1"/>
                          </a:solidFill>
                        </a:rPr>
                        <a:t>Neobchodní SPO</a:t>
                      </a:r>
                    </a:p>
                    <a:p>
                      <a:pPr marL="0" marR="0" indent="0" algn="ctr" defTabSz="914400" rtl="0" eaLnBrk="1" fontAlgn="auto" latinLnBrk="0" hangingPunct="1">
                        <a:lnSpc>
                          <a:spcPct val="100000"/>
                        </a:lnSpc>
                        <a:spcBef>
                          <a:spcPts val="0"/>
                        </a:spcBef>
                        <a:spcAft>
                          <a:spcPts val="0"/>
                        </a:spcAft>
                        <a:buClrTx/>
                        <a:buSzTx/>
                        <a:buFontTx/>
                        <a:buNone/>
                        <a:tabLst/>
                        <a:defRPr/>
                      </a:pPr>
                      <a:r>
                        <a:rPr lang="cs-CZ" sz="1400" b="0" dirty="0" smtClean="0">
                          <a:solidFill>
                            <a:schemeClr val="bg1"/>
                          </a:solidFill>
                        </a:rPr>
                        <a:t>(CMPA)</a:t>
                      </a: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A75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500" b="1" dirty="0" smtClean="0">
                          <a:solidFill>
                            <a:schemeClr val="bg1"/>
                          </a:solidFill>
                        </a:rPr>
                        <a:t>Neobchodní SPO</a:t>
                      </a:r>
                    </a:p>
                    <a:p>
                      <a:pPr marL="0" marR="0" indent="0" algn="ctr" defTabSz="914400" rtl="0" eaLnBrk="1" fontAlgn="auto" latinLnBrk="0" hangingPunct="1">
                        <a:lnSpc>
                          <a:spcPct val="100000"/>
                        </a:lnSpc>
                        <a:spcBef>
                          <a:spcPts val="0"/>
                        </a:spcBef>
                        <a:spcAft>
                          <a:spcPts val="0"/>
                        </a:spcAft>
                        <a:buClrTx/>
                        <a:buSzTx/>
                        <a:buFontTx/>
                        <a:buNone/>
                        <a:tabLst/>
                        <a:defRPr/>
                      </a:pPr>
                      <a:r>
                        <a:rPr lang="cs-CZ" sz="1400" b="0" dirty="0" smtClean="0">
                          <a:solidFill>
                            <a:schemeClr val="bg1"/>
                          </a:solidFill>
                        </a:rPr>
                        <a:t>(otCMPA)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A75C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500" b="1" dirty="0" smtClean="0">
                          <a:solidFill>
                            <a:schemeClr val="bg1"/>
                          </a:solidFill>
                        </a:rPr>
                        <a:t>Obchodní SPO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smtClean="0">
                          <a:ln>
                            <a:noFill/>
                          </a:ln>
                          <a:solidFill>
                            <a:prstClr val="white"/>
                          </a:solidFill>
                          <a:effectLst/>
                          <a:uLnTx/>
                          <a:uFillTx/>
                          <a:latin typeface="+mn-lt"/>
                          <a:ea typeface="+mn-ea"/>
                          <a:cs typeface="+mn-cs"/>
                        </a:rPr>
                        <a:t>(otCMPA/CMPA)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1A75CF"/>
                    </a:solidFill>
                  </a:tcPr>
                </a:tc>
              </a:tr>
              <a:tr h="674413">
                <a:tc>
                  <a:txBody>
                    <a:bodyPr/>
                    <a:lstStyle/>
                    <a:p>
                      <a:pPr algn="l"/>
                      <a:r>
                        <a:rPr lang="cs-CZ" sz="1500" b="1" cap="small" baseline="0" dirty="0" smtClean="0">
                          <a:solidFill>
                            <a:schemeClr val="bg1">
                              <a:lumMod val="50000"/>
                            </a:schemeClr>
                          </a:solidFill>
                        </a:rPr>
                        <a:t>Provozní příručka</a:t>
                      </a:r>
                      <a:endParaRPr lang="cs-CZ" sz="1500" b="1" cap="small" baseline="0" dirty="0">
                        <a:solidFill>
                          <a:schemeClr val="bg1">
                            <a:lumMod val="50000"/>
                          </a:schemeClr>
                        </a:solidFill>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cs-CZ" sz="1500" b="1" dirty="0" smtClean="0">
                          <a:solidFill>
                            <a:srgbClr val="002E63"/>
                          </a:solidFill>
                        </a:rPr>
                        <a:t>ANO</a:t>
                      </a:r>
                      <a:endParaRPr lang="cs-CZ" sz="1500" b="1" dirty="0">
                        <a:solidFill>
                          <a:srgbClr val="002E63"/>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c>
                  <a:txBody>
                    <a:bodyPr/>
                    <a:lstStyle/>
                    <a:p>
                      <a:pPr algn="ctr"/>
                      <a:r>
                        <a:rPr lang="cs-CZ" sz="1500" b="1" dirty="0" smtClean="0">
                          <a:solidFill>
                            <a:srgbClr val="D42E12"/>
                          </a:solidFill>
                        </a:rPr>
                        <a:t>NE</a:t>
                      </a:r>
                      <a:endParaRPr lang="cs-CZ" sz="1500" b="1" dirty="0">
                        <a:solidFill>
                          <a:srgbClr val="D42E12"/>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c>
                  <a:txBody>
                    <a:bodyPr/>
                    <a:lstStyle/>
                    <a:p>
                      <a:pPr algn="ctr"/>
                      <a:r>
                        <a:rPr lang="cs-CZ" sz="1500" b="1" dirty="0" smtClean="0">
                          <a:solidFill>
                            <a:srgbClr val="002E63"/>
                          </a:solidFill>
                        </a:rPr>
                        <a:t>ANO</a:t>
                      </a:r>
                      <a:endParaRPr lang="cs-CZ" sz="1500" b="1" dirty="0">
                        <a:solidFill>
                          <a:srgbClr val="002E63"/>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r>
              <a:tr h="674413">
                <a:tc>
                  <a:txBody>
                    <a:bodyPr/>
                    <a:lstStyle/>
                    <a:p>
                      <a:pPr algn="l"/>
                      <a:r>
                        <a:rPr lang="cs-CZ" sz="1500" b="1" cap="small" baseline="0" dirty="0" smtClean="0">
                          <a:solidFill>
                            <a:schemeClr val="bg1">
                              <a:lumMod val="50000"/>
                            </a:schemeClr>
                          </a:solidFill>
                        </a:rPr>
                        <a:t>Seznam minimálního vybavení (MEL)</a:t>
                      </a: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cs-CZ" sz="1500" b="1" dirty="0" smtClean="0">
                          <a:solidFill>
                            <a:srgbClr val="002E63"/>
                          </a:solidFill>
                        </a:rPr>
                        <a:t>ANO</a:t>
                      </a:r>
                      <a:endParaRPr lang="cs-CZ" sz="1500" b="1" dirty="0">
                        <a:solidFill>
                          <a:srgbClr val="002E63"/>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c>
                  <a:txBody>
                    <a:bodyPr/>
                    <a:lstStyle/>
                    <a:p>
                      <a:pPr algn="ctr"/>
                      <a:r>
                        <a:rPr lang="cs-CZ" sz="1500" b="1" dirty="0" smtClean="0">
                          <a:solidFill>
                            <a:srgbClr val="002E63"/>
                          </a:solidFill>
                        </a:rPr>
                        <a:t>ANO</a:t>
                      </a:r>
                      <a:r>
                        <a:rPr lang="cs-CZ" sz="1500" b="1" baseline="30000" dirty="0" smtClean="0">
                          <a:solidFill>
                            <a:srgbClr val="002E63"/>
                          </a:solidFill>
                        </a:rPr>
                        <a:t>1</a:t>
                      </a:r>
                      <a:endParaRPr lang="cs-CZ" sz="1500" b="1" baseline="30000" dirty="0">
                        <a:solidFill>
                          <a:srgbClr val="002E63"/>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c>
                  <a:txBody>
                    <a:bodyPr/>
                    <a:lstStyle/>
                    <a:p>
                      <a:pPr algn="ctr"/>
                      <a:r>
                        <a:rPr lang="cs-CZ" sz="1500" b="1" dirty="0" smtClean="0">
                          <a:solidFill>
                            <a:srgbClr val="002E63"/>
                          </a:solidFill>
                        </a:rPr>
                        <a:t>ANO</a:t>
                      </a:r>
                      <a:endParaRPr lang="cs-CZ" sz="1500" b="1" dirty="0">
                        <a:solidFill>
                          <a:srgbClr val="002E63"/>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r>
              <a:tr h="674413">
                <a:tc>
                  <a:txBody>
                    <a:bodyPr/>
                    <a:lstStyle/>
                    <a:p>
                      <a:pPr algn="l"/>
                      <a:r>
                        <a:rPr lang="cs-CZ" sz="1500" b="1" cap="small" baseline="0" dirty="0" smtClean="0">
                          <a:solidFill>
                            <a:schemeClr val="bg1">
                              <a:lumMod val="50000"/>
                            </a:schemeClr>
                          </a:solidFill>
                        </a:rPr>
                        <a:t>Palubní deník (nebo rovnocenný dokument)</a:t>
                      </a:r>
                      <a:endParaRPr lang="cs-CZ" sz="1500" b="1" cap="small" baseline="0" dirty="0">
                        <a:solidFill>
                          <a:schemeClr val="bg1">
                            <a:lumMod val="50000"/>
                          </a:schemeClr>
                        </a:solidFill>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cs-CZ" sz="1500" b="1" dirty="0" smtClean="0">
                          <a:solidFill>
                            <a:srgbClr val="002E63"/>
                          </a:solidFill>
                        </a:rPr>
                        <a:t>ANO</a:t>
                      </a:r>
                      <a:endParaRPr lang="cs-CZ" sz="1500" b="1" dirty="0">
                        <a:solidFill>
                          <a:srgbClr val="002E63"/>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c>
                  <a:txBody>
                    <a:bodyPr/>
                    <a:lstStyle/>
                    <a:p>
                      <a:pPr algn="ctr"/>
                      <a:r>
                        <a:rPr lang="cs-CZ" sz="1500" b="1" dirty="0" smtClean="0">
                          <a:solidFill>
                            <a:srgbClr val="002E63"/>
                          </a:solidFill>
                        </a:rPr>
                        <a:t>ANO</a:t>
                      </a:r>
                      <a:endParaRPr lang="cs-CZ" sz="1500" b="1" dirty="0">
                        <a:solidFill>
                          <a:srgbClr val="002E63"/>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c>
                  <a:txBody>
                    <a:bodyPr/>
                    <a:lstStyle/>
                    <a:p>
                      <a:pPr algn="ctr"/>
                      <a:r>
                        <a:rPr lang="cs-CZ" sz="1500" b="1" dirty="0" smtClean="0">
                          <a:solidFill>
                            <a:srgbClr val="002E63"/>
                          </a:solidFill>
                        </a:rPr>
                        <a:t>ANO</a:t>
                      </a:r>
                      <a:endParaRPr lang="cs-CZ" sz="1500" b="1" dirty="0">
                        <a:solidFill>
                          <a:srgbClr val="002E63"/>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r>
              <a:tr h="674413">
                <a:tc>
                  <a:txBody>
                    <a:bodyPr/>
                    <a:lstStyle/>
                    <a:p>
                      <a:pPr algn="l"/>
                      <a:r>
                        <a:rPr lang="cs-CZ" sz="1500" b="1" cap="small" baseline="0" dirty="0" smtClean="0">
                          <a:solidFill>
                            <a:schemeClr val="bg1">
                              <a:lumMod val="50000"/>
                            </a:schemeClr>
                          </a:solidFill>
                        </a:rPr>
                        <a:t>Standardní provozní postupy (SOP) dle bodu </a:t>
                      </a:r>
                      <a:r>
                        <a:rPr lang="cs-CZ" sz="1500" b="1" kern="1200" cap="small" baseline="0" dirty="0" smtClean="0">
                          <a:solidFill>
                            <a:schemeClr val="bg1">
                              <a:lumMod val="50000"/>
                            </a:schemeClr>
                          </a:solidFill>
                          <a:latin typeface="+mn-lt"/>
                          <a:ea typeface="+mn-ea"/>
                          <a:cs typeface="+mn-cs"/>
                        </a:rPr>
                        <a:t>SPO.OP.230</a:t>
                      </a:r>
                      <a:endParaRPr lang="cs-CZ" sz="1500" b="1" kern="1200" cap="small" baseline="0" dirty="0">
                        <a:solidFill>
                          <a:schemeClr val="bg1">
                            <a:lumMod val="50000"/>
                          </a:schemeClr>
                        </a:solidFill>
                        <a:latin typeface="+mn-lt"/>
                        <a:ea typeface="+mn-ea"/>
                        <a:cs typeface="+mn-cs"/>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cs-CZ" sz="1500" b="1" dirty="0" smtClean="0">
                          <a:solidFill>
                            <a:srgbClr val="002E63"/>
                          </a:solidFill>
                        </a:rPr>
                        <a:t>ANO</a:t>
                      </a:r>
                      <a:r>
                        <a:rPr lang="cs-CZ" sz="1500" b="1" baseline="30000" dirty="0" smtClean="0">
                          <a:solidFill>
                            <a:srgbClr val="002E63"/>
                          </a:solidFill>
                        </a:rPr>
                        <a:t>2</a:t>
                      </a:r>
                      <a:endParaRPr lang="cs-CZ" sz="1500" b="1" baseline="30000" dirty="0">
                        <a:solidFill>
                          <a:srgbClr val="002E63"/>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c>
                  <a:txBody>
                    <a:bodyPr/>
                    <a:lstStyle/>
                    <a:p>
                      <a:pPr algn="ctr"/>
                      <a:r>
                        <a:rPr lang="cs-CZ" sz="1500" b="1" dirty="0" smtClean="0">
                          <a:solidFill>
                            <a:srgbClr val="D42E12"/>
                          </a:solidFill>
                        </a:rPr>
                        <a:t>NE</a:t>
                      </a:r>
                      <a:endParaRPr lang="cs-CZ" sz="1500" b="1" dirty="0">
                        <a:solidFill>
                          <a:srgbClr val="D42E12"/>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c>
                  <a:txBody>
                    <a:bodyPr/>
                    <a:lstStyle/>
                    <a:p>
                      <a:pPr marL="0" marR="0" indent="0" algn="ctr" defTabSz="1043056" rtl="0" eaLnBrk="1" fontAlgn="auto" latinLnBrk="0" hangingPunct="1">
                        <a:lnSpc>
                          <a:spcPct val="100000"/>
                        </a:lnSpc>
                        <a:spcBef>
                          <a:spcPts val="0"/>
                        </a:spcBef>
                        <a:spcAft>
                          <a:spcPts val="0"/>
                        </a:spcAft>
                        <a:buClrTx/>
                        <a:buSzTx/>
                        <a:buFontTx/>
                        <a:buNone/>
                        <a:tabLst/>
                        <a:defRPr/>
                      </a:pPr>
                      <a:r>
                        <a:rPr lang="cs-CZ" sz="1500" b="1" dirty="0" smtClean="0">
                          <a:solidFill>
                            <a:srgbClr val="002E63"/>
                          </a:solidFill>
                        </a:rPr>
                        <a:t>ANO</a:t>
                      </a:r>
                      <a:r>
                        <a:rPr lang="cs-CZ" sz="1500" b="1" baseline="30000" dirty="0" smtClean="0">
                          <a:solidFill>
                            <a:srgbClr val="002E63"/>
                          </a:solidFill>
                        </a:rPr>
                        <a:t>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5B3D7"/>
                    </a:solidFill>
                  </a:tcPr>
                </a:tc>
              </a:tr>
              <a:tr h="674413">
                <a:tc>
                  <a:txBody>
                    <a:bodyPr/>
                    <a:lstStyle/>
                    <a:p>
                      <a:pPr algn="l"/>
                      <a:r>
                        <a:rPr lang="cs-CZ" sz="1500" b="1" kern="1200" cap="small" baseline="0" dirty="0" smtClean="0">
                          <a:solidFill>
                            <a:schemeClr val="bg1">
                              <a:lumMod val="50000"/>
                            </a:schemeClr>
                          </a:solidFill>
                          <a:latin typeface="+mn-lt"/>
                          <a:ea typeface="+mn-ea"/>
                          <a:cs typeface="+mn-cs"/>
                        </a:rPr>
                        <a:t>Technický deník letadla dle bodu M.A.306 k Části-M</a:t>
                      </a:r>
                      <a:endParaRPr lang="cs-CZ" sz="1500" b="1" kern="1200" cap="small" baseline="0" dirty="0">
                        <a:solidFill>
                          <a:schemeClr val="bg1">
                            <a:lumMod val="50000"/>
                          </a:schemeClr>
                        </a:solidFill>
                        <a:latin typeface="+mn-lt"/>
                        <a:ea typeface="+mn-ea"/>
                        <a:cs typeface="+mn-cs"/>
                      </a:endParaRPr>
                    </a:p>
                  </a:txBody>
                  <a:tcPr anchor="ctr">
                    <a:lnL w="381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cs-CZ" sz="1500" b="1" dirty="0" smtClean="0">
                          <a:solidFill>
                            <a:srgbClr val="D42E12"/>
                          </a:solidFill>
                        </a:rPr>
                        <a:t>NE</a:t>
                      </a:r>
                      <a:endParaRPr lang="cs-CZ" sz="1500" b="1" dirty="0">
                        <a:solidFill>
                          <a:srgbClr val="D42E12"/>
                        </a:solidFill>
                      </a:endParaRPr>
                    </a:p>
                  </a:txBody>
                  <a:tcPr anchor="ctr">
                    <a:lnL w="762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5B3D7"/>
                    </a:solidFill>
                  </a:tcPr>
                </a:tc>
                <a:tc>
                  <a:txBody>
                    <a:bodyPr/>
                    <a:lstStyle/>
                    <a:p>
                      <a:pPr algn="ctr"/>
                      <a:r>
                        <a:rPr lang="cs-CZ" sz="1500" b="1" dirty="0" smtClean="0">
                          <a:solidFill>
                            <a:srgbClr val="D42E12"/>
                          </a:solidFill>
                        </a:rPr>
                        <a:t>NE</a:t>
                      </a:r>
                      <a:endParaRPr lang="cs-CZ" sz="1500" b="1" dirty="0">
                        <a:solidFill>
                          <a:srgbClr val="D42E12"/>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5B3D7"/>
                    </a:solidFill>
                  </a:tcPr>
                </a:tc>
                <a:tc>
                  <a:txBody>
                    <a:bodyPr/>
                    <a:lstStyle/>
                    <a:p>
                      <a:pPr algn="ctr"/>
                      <a:r>
                        <a:rPr lang="cs-CZ" sz="1500" b="1" dirty="0" smtClean="0">
                          <a:solidFill>
                            <a:srgbClr val="002E63"/>
                          </a:solidFill>
                        </a:rPr>
                        <a:t>ANO</a:t>
                      </a:r>
                      <a:endParaRPr lang="cs-CZ" sz="1500" b="1" dirty="0">
                        <a:solidFill>
                          <a:srgbClr val="002E63"/>
                        </a:solidFill>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95B3D7"/>
                    </a:solidFill>
                  </a:tcPr>
                </a:tc>
              </a:tr>
            </a:tbl>
          </a:graphicData>
        </a:graphic>
      </p:graphicFrame>
      <p:pic>
        <p:nvPicPr>
          <p:cNvPr id="8" name="Picture 2" descr="Lawyer Briefcase ic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89824"/>
            <a:ext cx="1440000" cy="1440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1654575" y="6405627"/>
            <a:ext cx="6944399" cy="430871"/>
          </a:xfrm>
          <a:prstGeom prst="rect">
            <a:avLst/>
          </a:prstGeom>
          <a:noFill/>
        </p:spPr>
        <p:txBody>
          <a:bodyPr wrap="square" lIns="91424" tIns="45712" rIns="91424" bIns="45712" rtlCol="0">
            <a:spAutoFit/>
          </a:bodyPr>
          <a:lstStyle/>
          <a:p>
            <a:pPr marL="153059" indent="-153059" algn="just"/>
            <a:r>
              <a:rPr lang="cs-CZ" sz="1400" b="1" baseline="30000" dirty="0">
                <a:solidFill>
                  <a:srgbClr val="002E63"/>
                </a:solidFill>
              </a:rPr>
              <a:t>1</a:t>
            </a:r>
            <a:r>
              <a:rPr lang="cs-CZ" sz="1100" dirty="0">
                <a:solidFill>
                  <a:srgbClr val="002E63"/>
                </a:solidFill>
              </a:rPr>
              <a:t> 	Volitelně.</a:t>
            </a:r>
          </a:p>
          <a:p>
            <a:pPr marL="153059" indent="-153059" algn="just"/>
            <a:r>
              <a:rPr lang="cs-CZ" sz="1400" b="1" baseline="30000" dirty="0">
                <a:solidFill>
                  <a:srgbClr val="002E63"/>
                </a:solidFill>
              </a:rPr>
              <a:t>2</a:t>
            </a:r>
            <a:r>
              <a:rPr lang="cs-CZ" sz="1100" dirty="0">
                <a:solidFill>
                  <a:srgbClr val="002E63"/>
                </a:solidFill>
              </a:rPr>
              <a:t> 	Nenahrazují provozní postupy uvedené v příslušné části Provozní příručky.</a:t>
            </a:r>
            <a:r>
              <a:rPr lang="cs-CZ" sz="1100" b="1" dirty="0">
                <a:solidFill>
                  <a:srgbClr val="002E63"/>
                </a:solidFill>
              </a:rPr>
              <a:t> </a:t>
            </a:r>
          </a:p>
        </p:txBody>
      </p:sp>
    </p:spTree>
    <p:extLst>
      <p:ext uri="{BB962C8B-B14F-4D97-AF65-F5344CB8AC3E}">
        <p14:creationId xmlns:p14="http://schemas.microsoft.com/office/powerpoint/2010/main" val="3834797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Standardní provozní postupy (SOP)</a:t>
            </a:r>
            <a:br>
              <a:rPr lang="cs-CZ" dirty="0" smtClean="0"/>
            </a:br>
            <a:r>
              <a:rPr lang="cs-CZ" sz="2100" b="0" dirty="0"/>
              <a:t>(všeobecně)</a:t>
            </a: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29</a:t>
            </a:fld>
            <a:endParaRPr lang="cs-CZ" dirty="0"/>
          </a:p>
        </p:txBody>
      </p:sp>
      <p:pic>
        <p:nvPicPr>
          <p:cNvPr id="5" name="Picture 12" descr="checklist ic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549" y="98158"/>
            <a:ext cx="1600938" cy="1698076"/>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číslo snímku 4"/>
          <p:cNvSpPr txBox="1">
            <a:spLocks/>
          </p:cNvSpPr>
          <p:nvPr/>
        </p:nvSpPr>
        <p:spPr>
          <a:xfrm>
            <a:off x="6943227" y="6417573"/>
            <a:ext cx="2133600" cy="365125"/>
          </a:xfrm>
          <a:prstGeom prst="rect">
            <a:avLst/>
          </a:prstGeom>
        </p:spPr>
        <p:txBody>
          <a:bodyPr vert="horz" lIns="91424" tIns="45712" rIns="91424" bIns="45712" rtlCol="0" anchor="ctr"/>
          <a:lstStyle>
            <a:defPPr>
              <a:defRPr lang="cs-CZ"/>
            </a:defPPr>
            <a:lvl1pPr marL="0" algn="r" defTabSz="1043056" rtl="0" eaLnBrk="1" latinLnBrk="0" hangingPunct="1">
              <a:defRPr sz="1400" b="1" kern="1200">
                <a:solidFill>
                  <a:srgbClr val="1A75CF"/>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fld id="{F1E69001-73B5-451B-AA7C-C3FB08B34B11}" type="slidenum">
              <a:rPr lang="cs-CZ" smtClean="0"/>
              <a:pPr/>
              <a:t>29</a:t>
            </a:fld>
            <a:endParaRPr lang="cs-CZ" dirty="0"/>
          </a:p>
        </p:txBody>
      </p:sp>
      <p:grpSp>
        <p:nvGrpSpPr>
          <p:cNvPr id="6" name="Skupina 5"/>
          <p:cNvGrpSpPr/>
          <p:nvPr/>
        </p:nvGrpSpPr>
        <p:grpSpPr>
          <a:xfrm>
            <a:off x="1431698" y="1466267"/>
            <a:ext cx="7485905" cy="4449345"/>
            <a:chOff x="1674292" y="1616627"/>
            <a:chExt cx="8754350" cy="4905609"/>
          </a:xfrm>
        </p:grpSpPr>
        <p:sp>
          <p:nvSpPr>
            <p:cNvPr id="22" name="Obdélník 21"/>
            <p:cNvSpPr/>
            <p:nvPr/>
          </p:nvSpPr>
          <p:spPr>
            <a:xfrm>
              <a:off x="1674292" y="1878236"/>
              <a:ext cx="8650400" cy="4644000"/>
            </a:xfrm>
            <a:prstGeom prst="rect">
              <a:avLst/>
            </a:prstGeom>
            <a:solidFill>
              <a:srgbClr val="1A75C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p:cNvSpPr/>
            <p:nvPr/>
          </p:nvSpPr>
          <p:spPr>
            <a:xfrm>
              <a:off x="8331389" y="1616627"/>
              <a:ext cx="2097253" cy="525974"/>
            </a:xfrm>
            <a:prstGeom prst="rect">
              <a:avLst/>
            </a:prstGeom>
          </p:spPr>
          <p:txBody>
            <a:bodyPr wrap="none">
              <a:spAutoFit/>
            </a:bodyPr>
            <a:lstStyle/>
            <a:p>
              <a:r>
                <a:rPr lang="cs-CZ" sz="2500" b="1" dirty="0">
                  <a:ln w="17780" cmpd="sng">
                    <a:solidFill>
                      <a:srgbClr val="D42E12"/>
                    </a:solidFill>
                    <a:prstDash val="solid"/>
                    <a:miter lim="800000"/>
                  </a:ln>
                  <a:solidFill>
                    <a:schemeClr val="bg1"/>
                  </a:solidFill>
                  <a:effectLst>
                    <a:outerShdw blurRad="55000" dist="50800" dir="5400000" algn="tl">
                      <a:srgbClr val="000000">
                        <a:alpha val="33000"/>
                      </a:srgbClr>
                    </a:outerShdw>
                  </a:effectLst>
                </a:rPr>
                <a:t>SPO.OP.230 </a:t>
              </a:r>
            </a:p>
          </p:txBody>
        </p:sp>
        <p:grpSp>
          <p:nvGrpSpPr>
            <p:cNvPr id="3" name="Skupina 2"/>
            <p:cNvGrpSpPr/>
            <p:nvPr/>
          </p:nvGrpSpPr>
          <p:grpSpPr>
            <a:xfrm>
              <a:off x="2058630" y="2117965"/>
              <a:ext cx="7910779" cy="4220426"/>
              <a:chOff x="1417261" y="2130665"/>
              <a:chExt cx="7910779" cy="4220426"/>
            </a:xfrm>
          </p:grpSpPr>
          <p:sp>
            <p:nvSpPr>
              <p:cNvPr id="38" name="Zaoblený obdélník 37"/>
              <p:cNvSpPr/>
              <p:nvPr/>
            </p:nvSpPr>
            <p:spPr>
              <a:xfrm>
                <a:off x="5402871" y="2261691"/>
                <a:ext cx="2804845" cy="4089400"/>
              </a:xfrm>
              <a:prstGeom prst="roundRect">
                <a:avLst>
                  <a:gd name="adj" fmla="val 4294"/>
                </a:avLst>
              </a:prstGeom>
              <a:noFill/>
              <a:ln w="28575">
                <a:solidFill>
                  <a:schemeClr val="accent6">
                    <a:lumMod val="60000"/>
                    <a:lumOff val="40000"/>
                  </a:schemeClr>
                </a:solidFill>
                <a:prstDash val="dash"/>
              </a:ln>
            </p:spPr>
            <p:style>
              <a:lnRef idx="2">
                <a:schemeClr val="accent4">
                  <a:shade val="50000"/>
                </a:schemeClr>
              </a:lnRef>
              <a:fillRef idx="1">
                <a:schemeClr val="accent4"/>
              </a:fillRef>
              <a:effectRef idx="0">
                <a:schemeClr val="accent4"/>
              </a:effectRef>
              <a:fontRef idx="minor">
                <a:schemeClr val="lt1"/>
              </a:fontRef>
            </p:style>
            <p:txBody>
              <a:bodyPr lIns="104306" tIns="52153" rIns="104306" bIns="52153" rtlCol="0" anchor="b"/>
              <a:lstStyle/>
              <a:p>
                <a:pPr algn="ctr"/>
                <a:r>
                  <a:rPr lang="cs-CZ" sz="1200" b="1" cap="small" dirty="0">
                    <a:solidFill>
                      <a:schemeClr val="accent6">
                        <a:lumMod val="60000"/>
                        <a:lumOff val="40000"/>
                      </a:schemeClr>
                    </a:solidFill>
                  </a:rPr>
                  <a:t>Součástí provozní příručky nebo samostatného dokumentu</a:t>
                </a:r>
              </a:p>
            </p:txBody>
          </p:sp>
          <p:grpSp>
            <p:nvGrpSpPr>
              <p:cNvPr id="34" name="Skupina 33"/>
              <p:cNvGrpSpPr/>
              <p:nvPr/>
            </p:nvGrpSpPr>
            <p:grpSpPr>
              <a:xfrm>
                <a:off x="1417261" y="2130665"/>
                <a:ext cx="2713784" cy="2034199"/>
                <a:chOff x="1264484" y="2025175"/>
                <a:chExt cx="2713784" cy="2034199"/>
              </a:xfrm>
            </p:grpSpPr>
            <p:grpSp>
              <p:nvGrpSpPr>
                <p:cNvPr id="23" name="Skupina 22"/>
                <p:cNvGrpSpPr/>
                <p:nvPr/>
              </p:nvGrpSpPr>
              <p:grpSpPr>
                <a:xfrm>
                  <a:off x="1458268" y="2259374"/>
                  <a:ext cx="2520000" cy="1800000"/>
                  <a:chOff x="3292" y="45190"/>
                  <a:chExt cx="2916001" cy="1997850"/>
                </a:xfrm>
              </p:grpSpPr>
              <p:sp>
                <p:nvSpPr>
                  <p:cNvPr id="24" name="Zaoblený obdélník 23"/>
                  <p:cNvSpPr/>
                  <p:nvPr/>
                </p:nvSpPr>
                <p:spPr>
                  <a:xfrm>
                    <a:off x="3292" y="45190"/>
                    <a:ext cx="2916001" cy="1997850"/>
                  </a:xfrm>
                  <a:prstGeom prst="roundRect">
                    <a:avLst>
                      <a:gd name="adj" fmla="val 10000"/>
                    </a:avLst>
                  </a:prstGeom>
                  <a:solidFill>
                    <a:srgbClr val="002E63"/>
                  </a:solid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25" name="Zaoblený obdélník 4"/>
                  <p:cNvSpPr/>
                  <p:nvPr/>
                </p:nvSpPr>
                <p:spPr>
                  <a:xfrm>
                    <a:off x="61808" y="103705"/>
                    <a:ext cx="2798971" cy="1880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779209">
                      <a:lnSpc>
                        <a:spcPct val="90000"/>
                      </a:lnSpc>
                      <a:spcBef>
                        <a:spcPct val="0"/>
                      </a:spcBef>
                      <a:spcAft>
                        <a:spcPct val="35000"/>
                      </a:spcAft>
                    </a:pPr>
                    <a:r>
                      <a:rPr lang="cs-CZ" b="1" cap="small" dirty="0"/>
                      <a:t>Posouzení rizik</a:t>
                    </a:r>
                  </a:p>
                  <a:p>
                    <a:pPr algn="ctr" defTabSz="779209">
                      <a:lnSpc>
                        <a:spcPct val="90000"/>
                      </a:lnSpc>
                      <a:spcBef>
                        <a:spcPct val="0"/>
                      </a:spcBef>
                      <a:spcAft>
                        <a:spcPct val="35000"/>
                      </a:spcAft>
                    </a:pPr>
                    <a:r>
                      <a:rPr lang="cs-CZ" sz="1200" dirty="0"/>
                      <a:t>- </a:t>
                    </a:r>
                    <a:r>
                      <a:rPr lang="cs-CZ" sz="1100" dirty="0"/>
                      <a:t>Před zahájením provozu</a:t>
                    </a:r>
                  </a:p>
                  <a:p>
                    <a:pPr algn="ctr" defTabSz="779209">
                      <a:lnSpc>
                        <a:spcPct val="90000"/>
                      </a:lnSpc>
                      <a:spcBef>
                        <a:spcPct val="0"/>
                      </a:spcBef>
                      <a:spcAft>
                        <a:spcPct val="35000"/>
                      </a:spcAft>
                    </a:pPr>
                    <a:r>
                      <a:rPr lang="cs-CZ" sz="1100" dirty="0"/>
                      <a:t>- Posouzení složitosti provozu (možnosti ohrožení, spojená rizika, zmírnění dopadů) </a:t>
                    </a:r>
                    <a:endParaRPr lang="cs-CZ" sz="900" dirty="0"/>
                  </a:p>
                </p:txBody>
              </p:sp>
            </p:grpSp>
            <p:sp>
              <p:nvSpPr>
                <p:cNvPr id="32" name="Ovál 31"/>
                <p:cNvSpPr>
                  <a:spLocks noChangeAspect="1"/>
                </p:cNvSpPr>
                <p:nvPr/>
              </p:nvSpPr>
              <p:spPr>
                <a:xfrm>
                  <a:off x="1264484" y="2025175"/>
                  <a:ext cx="548640" cy="54864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b="1" dirty="0" smtClean="0"/>
                    <a:t>1</a:t>
                  </a:r>
                  <a:endParaRPr lang="cs-CZ" b="1" dirty="0"/>
                </a:p>
              </p:txBody>
            </p:sp>
          </p:grpSp>
          <p:sp>
            <p:nvSpPr>
              <p:cNvPr id="36" name="Šipka doprava 35"/>
              <p:cNvSpPr/>
              <p:nvPr/>
            </p:nvSpPr>
            <p:spPr>
              <a:xfrm>
                <a:off x="4203332" y="2976832"/>
                <a:ext cx="1296145" cy="57606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cs-CZ" dirty="0"/>
              </a:p>
            </p:txBody>
          </p:sp>
          <p:grpSp>
            <p:nvGrpSpPr>
              <p:cNvPr id="39" name="Skupina 38"/>
              <p:cNvGrpSpPr/>
              <p:nvPr/>
            </p:nvGrpSpPr>
            <p:grpSpPr>
              <a:xfrm>
                <a:off x="5870749" y="3307760"/>
                <a:ext cx="3457291" cy="2225837"/>
                <a:chOff x="5129769" y="3282986"/>
                <a:chExt cx="3457291" cy="2225837"/>
              </a:xfrm>
            </p:grpSpPr>
            <p:sp>
              <p:nvSpPr>
                <p:cNvPr id="13" name="Zaoblený obdélník 12"/>
                <p:cNvSpPr/>
                <p:nvPr/>
              </p:nvSpPr>
              <p:spPr>
                <a:xfrm>
                  <a:off x="5129769" y="3852639"/>
                  <a:ext cx="3457291" cy="1656184"/>
                </a:xfrm>
                <a:prstGeom prst="roundRect">
                  <a:avLst>
                    <a:gd name="adj" fmla="val 9690"/>
                  </a:avLst>
                </a:prstGeom>
                <a:solidFill>
                  <a:schemeClr val="bg1">
                    <a:lumMod val="65000"/>
                  </a:schemeClr>
                </a:solidFill>
                <a:ln w="2857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lIns="104306" tIns="52153" rIns="104306" bIns="52153" rtlCol="0" anchor="ctr"/>
                <a:lstStyle/>
                <a:p>
                  <a:pPr algn="ctr"/>
                  <a:r>
                    <a:rPr lang="cs-CZ" sz="1400" b="1" cap="small" dirty="0">
                      <a:solidFill>
                        <a:schemeClr val="bg1"/>
                      </a:solidFill>
                    </a:rPr>
                    <a:t>Pravidelné přezkoumávání  </a:t>
                  </a:r>
                </a:p>
                <a:p>
                  <a:pPr algn="ctr"/>
                  <a:r>
                    <a:rPr lang="cs-CZ" sz="1400" b="1" cap="small" dirty="0">
                      <a:solidFill>
                        <a:schemeClr val="bg1"/>
                      </a:solidFill>
                    </a:rPr>
                    <a:t>a Aktualizace (dle potřeby)</a:t>
                  </a:r>
                </a:p>
              </p:txBody>
            </p:sp>
            <p:sp>
              <p:nvSpPr>
                <p:cNvPr id="37" name="TextovéPole 36"/>
                <p:cNvSpPr txBox="1"/>
                <p:nvPr/>
              </p:nvSpPr>
              <p:spPr>
                <a:xfrm>
                  <a:off x="7958860" y="3282986"/>
                  <a:ext cx="605879" cy="1459153"/>
                </a:xfrm>
                <a:prstGeom prst="rect">
                  <a:avLst/>
                </a:prstGeom>
                <a:noFill/>
              </p:spPr>
              <p:txBody>
                <a:bodyPr wrap="none" rtlCol="0">
                  <a:spAutoFit/>
                </a:bodyPr>
                <a:lstStyle/>
                <a:p>
                  <a:r>
                    <a:rPr lang="cs-CZ" sz="8000" b="1" dirty="0">
                      <a:ln w="28575">
                        <a:solidFill>
                          <a:schemeClr val="bg1"/>
                        </a:solidFill>
                      </a:ln>
                      <a:solidFill>
                        <a:srgbClr val="D42E12"/>
                      </a:solidFill>
                      <a:latin typeface="+mj-lt"/>
                    </a:rPr>
                    <a:t>!</a:t>
                  </a:r>
                </a:p>
              </p:txBody>
            </p:sp>
          </p:grpSp>
          <p:grpSp>
            <p:nvGrpSpPr>
              <p:cNvPr id="35" name="Skupina 34"/>
              <p:cNvGrpSpPr/>
              <p:nvPr/>
            </p:nvGrpSpPr>
            <p:grpSpPr>
              <a:xfrm>
                <a:off x="5320600" y="2139847"/>
                <a:ext cx="2743751" cy="2026224"/>
                <a:chOff x="5412226" y="1980431"/>
                <a:chExt cx="2743751" cy="2026224"/>
              </a:xfrm>
            </p:grpSpPr>
            <p:grpSp>
              <p:nvGrpSpPr>
                <p:cNvPr id="29" name="Skupina 28"/>
                <p:cNvGrpSpPr/>
                <p:nvPr/>
              </p:nvGrpSpPr>
              <p:grpSpPr>
                <a:xfrm>
                  <a:off x="5635977" y="2206655"/>
                  <a:ext cx="2520000" cy="1800000"/>
                  <a:chOff x="3292" y="45190"/>
                  <a:chExt cx="2916001" cy="1997850"/>
                </a:xfrm>
                <a:solidFill>
                  <a:srgbClr val="1A75CF"/>
                </a:solidFill>
              </p:grpSpPr>
              <p:sp>
                <p:nvSpPr>
                  <p:cNvPr id="30" name="Zaoblený obdélník 29"/>
                  <p:cNvSpPr/>
                  <p:nvPr/>
                </p:nvSpPr>
                <p:spPr>
                  <a:xfrm>
                    <a:off x="3292" y="45190"/>
                    <a:ext cx="2916001" cy="1997850"/>
                  </a:xfrm>
                  <a:prstGeom prst="roundRect">
                    <a:avLst>
                      <a:gd name="adj" fmla="val 10000"/>
                    </a:avLst>
                  </a:prstGeom>
                  <a:grpFill/>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sp>
              <p:sp>
                <p:nvSpPr>
                  <p:cNvPr id="31" name="Zaoblený obdélník 4"/>
                  <p:cNvSpPr/>
                  <p:nvPr/>
                </p:nvSpPr>
                <p:spPr>
                  <a:xfrm>
                    <a:off x="61808" y="103705"/>
                    <a:ext cx="2798971" cy="188082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779209">
                      <a:lnSpc>
                        <a:spcPct val="90000"/>
                      </a:lnSpc>
                      <a:spcBef>
                        <a:spcPct val="0"/>
                      </a:spcBef>
                      <a:spcAft>
                        <a:spcPct val="35000"/>
                      </a:spcAft>
                    </a:pPr>
                    <a:r>
                      <a:rPr lang="cs-CZ" b="1" cap="small" dirty="0"/>
                      <a:t>Standardní provozní postupy</a:t>
                    </a:r>
                  </a:p>
                  <a:p>
                    <a:pPr algn="ctr" defTabSz="779209">
                      <a:lnSpc>
                        <a:spcPct val="90000"/>
                      </a:lnSpc>
                      <a:spcBef>
                        <a:spcPct val="0"/>
                      </a:spcBef>
                      <a:spcAft>
                        <a:spcPct val="35000"/>
                      </a:spcAft>
                    </a:pPr>
                    <a:r>
                      <a:rPr lang="cs-CZ" sz="1000" dirty="0"/>
                      <a:t>- </a:t>
                    </a:r>
                    <a:r>
                      <a:rPr lang="cs-CZ" sz="900" dirty="0"/>
                      <a:t>Odpovídají specializované činnosti a používanému letadlu s přihlédnutím k požadavkům Hlavy E k Části-SPO</a:t>
                    </a:r>
                    <a:endParaRPr lang="cs-CZ" sz="800" dirty="0"/>
                  </a:p>
                </p:txBody>
              </p:sp>
            </p:grpSp>
            <p:sp>
              <p:nvSpPr>
                <p:cNvPr id="33" name="Ovál 32"/>
                <p:cNvSpPr>
                  <a:spLocks noChangeAspect="1"/>
                </p:cNvSpPr>
                <p:nvPr/>
              </p:nvSpPr>
              <p:spPr>
                <a:xfrm>
                  <a:off x="5412226" y="1980431"/>
                  <a:ext cx="548640" cy="54864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b="1" dirty="0" smtClean="0"/>
                    <a:t>2</a:t>
                  </a:r>
                  <a:endParaRPr lang="cs-CZ" b="1" dirty="0"/>
                </a:p>
              </p:txBody>
            </p:sp>
          </p:grpSp>
        </p:grpSp>
      </p:grpSp>
    </p:spTree>
    <p:extLst>
      <p:ext uri="{BB962C8B-B14F-4D97-AF65-F5344CB8AC3E}">
        <p14:creationId xmlns:p14="http://schemas.microsoft.com/office/powerpoint/2010/main" val="2512597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Vazba národní legislativy a pravidel EU</a:t>
            </a:r>
            <a:br>
              <a:rPr lang="cs-CZ" dirty="0" smtClean="0"/>
            </a:br>
            <a:r>
              <a:rPr lang="cs-CZ" sz="2400" b="0" dirty="0" smtClean="0"/>
              <a:t>(letadla spadající pod požadavky EU)</a:t>
            </a:r>
            <a:r>
              <a:rPr lang="cs-CZ" dirty="0" smtClean="0"/>
              <a:t> </a:t>
            </a:r>
            <a:endParaRPr lang="cs-CZ" dirty="0"/>
          </a:p>
        </p:txBody>
      </p:sp>
      <p:sp>
        <p:nvSpPr>
          <p:cNvPr id="6" name="Zástupný symbol pro obsah 5"/>
          <p:cNvSpPr>
            <a:spLocks noGrp="1"/>
          </p:cNvSpPr>
          <p:nvPr>
            <p:ph idx="1"/>
          </p:nvPr>
        </p:nvSpPr>
        <p:spPr/>
        <p:txBody>
          <a:bodyPr>
            <a:normAutofit/>
          </a:bodyPr>
          <a:lstStyle/>
          <a:p>
            <a:pPr algn="just"/>
            <a:endParaRPr lang="cs-CZ" sz="1600" dirty="0"/>
          </a:p>
          <a:p>
            <a:pPr marL="357692" indent="-300552" algn="just"/>
            <a:endParaRPr lang="cs-CZ" sz="1800" dirty="0"/>
          </a:p>
          <a:p>
            <a:pPr algn="just"/>
            <a:endParaRPr lang="cs-CZ" sz="1800"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3</a:t>
            </a:fld>
            <a:endParaRPr lang="cs-CZ" dirty="0"/>
          </a:p>
        </p:txBody>
      </p:sp>
      <p:grpSp>
        <p:nvGrpSpPr>
          <p:cNvPr id="32" name="Skupina 31"/>
          <p:cNvGrpSpPr/>
          <p:nvPr/>
        </p:nvGrpSpPr>
        <p:grpSpPr>
          <a:xfrm>
            <a:off x="561078" y="1494912"/>
            <a:ext cx="3545024" cy="3619316"/>
            <a:chOff x="561078" y="1494912"/>
            <a:chExt cx="3545024" cy="3619316"/>
          </a:xfrm>
        </p:grpSpPr>
        <p:grpSp>
          <p:nvGrpSpPr>
            <p:cNvPr id="22" name="Skupina 21"/>
            <p:cNvGrpSpPr/>
            <p:nvPr/>
          </p:nvGrpSpPr>
          <p:grpSpPr>
            <a:xfrm>
              <a:off x="561078" y="1873868"/>
              <a:ext cx="3545024" cy="3240360"/>
              <a:chOff x="5073126" y="1844824"/>
              <a:chExt cx="3545024" cy="3240360"/>
            </a:xfrm>
          </p:grpSpPr>
          <p:grpSp>
            <p:nvGrpSpPr>
              <p:cNvPr id="23" name="Skupina 22"/>
              <p:cNvGrpSpPr/>
              <p:nvPr/>
            </p:nvGrpSpPr>
            <p:grpSpPr>
              <a:xfrm>
                <a:off x="5073126" y="1844824"/>
                <a:ext cx="3523498" cy="1379458"/>
                <a:chOff x="179512" y="2617351"/>
                <a:chExt cx="3523498" cy="1379458"/>
              </a:xfrm>
            </p:grpSpPr>
            <p:sp>
              <p:nvSpPr>
                <p:cNvPr id="28" name="Zaoblený obdélník 27"/>
                <p:cNvSpPr/>
                <p:nvPr/>
              </p:nvSpPr>
              <p:spPr>
                <a:xfrm>
                  <a:off x="179512" y="2617351"/>
                  <a:ext cx="3523498" cy="1379458"/>
                </a:xfrm>
                <a:prstGeom prst="roundRect">
                  <a:avLst>
                    <a:gd name="adj" fmla="val 7499"/>
                  </a:avLst>
                </a:prstGeom>
                <a:solidFill>
                  <a:schemeClr val="tx1">
                    <a:lumMod val="65000"/>
                    <a:lumOff val="35000"/>
                    <a:alpha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b="1" dirty="0">
                      <a:solidFill>
                        <a:schemeClr val="tx1">
                          <a:lumMod val="65000"/>
                          <a:lumOff val="35000"/>
                        </a:schemeClr>
                      </a:solidFill>
                    </a:rPr>
                    <a:t>Základní pravidla</a:t>
                  </a:r>
                </a:p>
              </p:txBody>
            </p:sp>
            <p:sp>
              <p:nvSpPr>
                <p:cNvPr id="29" name="Zaoblený obdélník 28"/>
                <p:cNvSpPr/>
                <p:nvPr/>
              </p:nvSpPr>
              <p:spPr>
                <a:xfrm>
                  <a:off x="411261" y="3035436"/>
                  <a:ext cx="3060000" cy="753604"/>
                </a:xfrm>
                <a:prstGeom prst="roundRect">
                  <a:avLst>
                    <a:gd name="adj" fmla="val 11764"/>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400" b="1" dirty="0" smtClean="0">
                      <a:solidFill>
                        <a:prstClr val="white"/>
                      </a:solidFill>
                    </a:rPr>
                    <a:t>Zákon č. 49/1997 Sb.</a:t>
                  </a:r>
                </a:p>
                <a:p>
                  <a:pPr algn="ctr"/>
                  <a:r>
                    <a:rPr lang="cs-CZ" sz="1400" dirty="0" smtClean="0">
                      <a:solidFill>
                        <a:prstClr val="white"/>
                      </a:solidFill>
                    </a:rPr>
                    <a:t>(§ 73, 74, 74a)</a:t>
                  </a:r>
                  <a:r>
                    <a:rPr lang="cs-CZ" sz="1400" b="1" dirty="0" smtClean="0">
                      <a:solidFill>
                        <a:prstClr val="white"/>
                      </a:solidFill>
                    </a:rPr>
                    <a:t> </a:t>
                  </a:r>
                  <a:endParaRPr lang="cs-CZ" sz="1400" b="1" dirty="0">
                    <a:solidFill>
                      <a:prstClr val="white"/>
                    </a:solidFill>
                  </a:endParaRPr>
                </a:p>
              </p:txBody>
            </p:sp>
          </p:grpSp>
          <p:grpSp>
            <p:nvGrpSpPr>
              <p:cNvPr id="24" name="Skupina 23"/>
              <p:cNvGrpSpPr/>
              <p:nvPr/>
            </p:nvGrpSpPr>
            <p:grpSpPr>
              <a:xfrm>
                <a:off x="5094652" y="3388126"/>
                <a:ext cx="3523498" cy="1697058"/>
                <a:chOff x="5094652" y="2739271"/>
                <a:chExt cx="3523498" cy="1697058"/>
              </a:xfrm>
            </p:grpSpPr>
            <p:sp>
              <p:nvSpPr>
                <p:cNvPr id="26" name="Zaoblený obdélník 25"/>
                <p:cNvSpPr/>
                <p:nvPr/>
              </p:nvSpPr>
              <p:spPr>
                <a:xfrm>
                  <a:off x="5094652" y="2739271"/>
                  <a:ext cx="3523498" cy="1697058"/>
                </a:xfrm>
                <a:prstGeom prst="roundRect">
                  <a:avLst>
                    <a:gd name="adj" fmla="val 5560"/>
                  </a:avLst>
                </a:prstGeom>
                <a:solidFill>
                  <a:schemeClr val="bg1">
                    <a:lumMod val="65000"/>
                    <a:alpha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b="1" dirty="0">
                      <a:solidFill>
                        <a:schemeClr val="bg1">
                          <a:lumMod val="50000"/>
                        </a:schemeClr>
                      </a:solidFill>
                    </a:rPr>
                    <a:t>Prováděcí pravidla</a:t>
                  </a:r>
                </a:p>
              </p:txBody>
            </p:sp>
            <p:sp>
              <p:nvSpPr>
                <p:cNvPr id="27" name="Zaoblený obdélník 26"/>
                <p:cNvSpPr/>
                <p:nvPr/>
              </p:nvSpPr>
              <p:spPr>
                <a:xfrm>
                  <a:off x="5326401" y="3193472"/>
                  <a:ext cx="3060000" cy="1098841"/>
                </a:xfrm>
                <a:prstGeom prst="roundRect">
                  <a:avLst>
                    <a:gd name="adj" fmla="val 8261"/>
                  </a:avLst>
                </a:prstGeom>
                <a:solidFill>
                  <a:schemeClr val="bg1">
                    <a:lumMod val="6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400" b="1" dirty="0" smtClean="0">
                      <a:solidFill>
                        <a:prstClr val="white"/>
                      </a:solidFill>
                    </a:rPr>
                    <a:t>Vyhláška č. 108/1997 Sb.</a:t>
                  </a:r>
                  <a:endParaRPr lang="cs-CZ" sz="1400" b="1" dirty="0">
                    <a:solidFill>
                      <a:prstClr val="white"/>
                    </a:solidFill>
                  </a:endParaRPr>
                </a:p>
                <a:p>
                  <a:pPr algn="ctr"/>
                  <a:r>
                    <a:rPr lang="cs-CZ" sz="1400" dirty="0" smtClean="0">
                      <a:solidFill>
                        <a:prstClr val="white"/>
                      </a:solidFill>
                    </a:rPr>
                    <a:t>(§ 20, 21, 22)</a:t>
                  </a:r>
                </a:p>
                <a:p>
                  <a:pPr algn="ctr"/>
                  <a:endParaRPr lang="cs-CZ" sz="1400" dirty="0" smtClean="0">
                    <a:solidFill>
                      <a:prstClr val="white"/>
                    </a:solidFill>
                  </a:endParaRPr>
                </a:p>
                <a:p>
                  <a:pPr algn="ctr"/>
                  <a:r>
                    <a:rPr lang="cs-CZ" sz="1400" b="1" dirty="0" smtClean="0">
                      <a:solidFill>
                        <a:prstClr val="white"/>
                      </a:solidFill>
                    </a:rPr>
                    <a:t>Předpisy řady L</a:t>
                  </a:r>
                  <a:endParaRPr lang="cs-CZ" sz="1400" b="1" dirty="0">
                    <a:solidFill>
                      <a:prstClr val="white"/>
                    </a:solidFill>
                  </a:endParaRPr>
                </a:p>
              </p:txBody>
            </p:sp>
          </p:grpSp>
        </p:grpSp>
        <p:sp>
          <p:nvSpPr>
            <p:cNvPr id="30" name="TextovéPole 29"/>
            <p:cNvSpPr txBox="1"/>
            <p:nvPr/>
          </p:nvSpPr>
          <p:spPr>
            <a:xfrm>
              <a:off x="1609151" y="1494912"/>
              <a:ext cx="1470403" cy="369332"/>
            </a:xfrm>
            <a:prstGeom prst="rect">
              <a:avLst/>
            </a:prstGeom>
            <a:noFill/>
          </p:spPr>
          <p:txBody>
            <a:bodyPr wrap="none" rtlCol="0">
              <a:spAutoFit/>
            </a:bodyPr>
            <a:lstStyle/>
            <a:p>
              <a:r>
                <a:rPr lang="cs-CZ" b="1" dirty="0" smtClean="0">
                  <a:solidFill>
                    <a:schemeClr val="tx1">
                      <a:lumMod val="65000"/>
                      <a:lumOff val="35000"/>
                    </a:schemeClr>
                  </a:solidFill>
                </a:rPr>
                <a:t>Letecké práce</a:t>
              </a:r>
              <a:endParaRPr lang="cs-CZ" b="1" dirty="0">
                <a:solidFill>
                  <a:schemeClr val="tx1">
                    <a:lumMod val="65000"/>
                    <a:lumOff val="35000"/>
                  </a:schemeClr>
                </a:solidFill>
              </a:endParaRPr>
            </a:p>
          </p:txBody>
        </p:sp>
      </p:grpSp>
      <p:grpSp>
        <p:nvGrpSpPr>
          <p:cNvPr id="33" name="Skupina 32"/>
          <p:cNvGrpSpPr/>
          <p:nvPr/>
        </p:nvGrpSpPr>
        <p:grpSpPr>
          <a:xfrm>
            <a:off x="5043571" y="1504536"/>
            <a:ext cx="3563816" cy="4662858"/>
            <a:chOff x="5043571" y="1504536"/>
            <a:chExt cx="3563816" cy="4662858"/>
          </a:xfrm>
        </p:grpSpPr>
        <p:grpSp>
          <p:nvGrpSpPr>
            <p:cNvPr id="21" name="Skupina 20"/>
            <p:cNvGrpSpPr/>
            <p:nvPr/>
          </p:nvGrpSpPr>
          <p:grpSpPr>
            <a:xfrm>
              <a:off x="5043571" y="1873868"/>
              <a:ext cx="3563816" cy="4293526"/>
              <a:chOff x="5073126" y="1844824"/>
              <a:chExt cx="3563816" cy="4293526"/>
            </a:xfrm>
          </p:grpSpPr>
          <p:grpSp>
            <p:nvGrpSpPr>
              <p:cNvPr id="2" name="Skupina 1"/>
              <p:cNvGrpSpPr/>
              <p:nvPr/>
            </p:nvGrpSpPr>
            <p:grpSpPr>
              <a:xfrm>
                <a:off x="5073126" y="1844824"/>
                <a:ext cx="3523498" cy="1379458"/>
                <a:chOff x="179512" y="2617351"/>
                <a:chExt cx="3523498" cy="1379458"/>
              </a:xfrm>
            </p:grpSpPr>
            <p:sp>
              <p:nvSpPr>
                <p:cNvPr id="7" name="Zaoblený obdélník 6"/>
                <p:cNvSpPr/>
                <p:nvPr/>
              </p:nvSpPr>
              <p:spPr>
                <a:xfrm>
                  <a:off x="179512" y="2617351"/>
                  <a:ext cx="3523498" cy="1379458"/>
                </a:xfrm>
                <a:prstGeom prst="roundRect">
                  <a:avLst>
                    <a:gd name="adj" fmla="val 7499"/>
                  </a:avLst>
                </a:prstGeom>
                <a:solidFill>
                  <a:srgbClr val="D42E12">
                    <a:alpha val="60000"/>
                  </a:srgbClr>
                </a:solidFill>
                <a:ln>
                  <a:solidFill>
                    <a:srgbClr val="D42E1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b="1" dirty="0">
                      <a:solidFill>
                        <a:srgbClr val="D42E12"/>
                      </a:solidFill>
                    </a:rPr>
                    <a:t>Základní pravidla</a:t>
                  </a:r>
                </a:p>
              </p:txBody>
            </p:sp>
            <p:sp>
              <p:nvSpPr>
                <p:cNvPr id="8" name="Zaoblený obdélník 7"/>
                <p:cNvSpPr/>
                <p:nvPr/>
              </p:nvSpPr>
              <p:spPr>
                <a:xfrm>
                  <a:off x="411261" y="3035436"/>
                  <a:ext cx="3060000" cy="753604"/>
                </a:xfrm>
                <a:prstGeom prst="roundRect">
                  <a:avLst>
                    <a:gd name="adj" fmla="val 8088"/>
                  </a:avLst>
                </a:prstGeom>
                <a:solidFill>
                  <a:srgbClr val="D42E1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400" b="1" dirty="0">
                      <a:solidFill>
                        <a:prstClr val="white"/>
                      </a:solidFill>
                    </a:rPr>
                    <a:t>Základní nařízení (ES) č. 216/2008</a:t>
                  </a:r>
                </a:p>
                <a:p>
                  <a:pPr algn="ctr"/>
                  <a:r>
                    <a:rPr lang="cs-CZ" sz="1400" dirty="0">
                      <a:solidFill>
                        <a:prstClr val="white"/>
                      </a:solidFill>
                    </a:rPr>
                    <a:t>(Příloha IV)</a:t>
                  </a:r>
                </a:p>
              </p:txBody>
            </p:sp>
          </p:grpSp>
          <p:grpSp>
            <p:nvGrpSpPr>
              <p:cNvPr id="3" name="Skupina 2"/>
              <p:cNvGrpSpPr/>
              <p:nvPr/>
            </p:nvGrpSpPr>
            <p:grpSpPr>
              <a:xfrm>
                <a:off x="5094652" y="3388126"/>
                <a:ext cx="3523498" cy="1379458"/>
                <a:chOff x="5094652" y="2739271"/>
                <a:chExt cx="3523498" cy="1379458"/>
              </a:xfrm>
            </p:grpSpPr>
            <p:sp>
              <p:nvSpPr>
                <p:cNvPr id="9" name="Zaoblený obdélník 8"/>
                <p:cNvSpPr/>
                <p:nvPr/>
              </p:nvSpPr>
              <p:spPr>
                <a:xfrm>
                  <a:off x="5094652" y="2739271"/>
                  <a:ext cx="3523498" cy="1379458"/>
                </a:xfrm>
                <a:prstGeom prst="roundRect">
                  <a:avLst>
                    <a:gd name="adj" fmla="val 5560"/>
                  </a:avLst>
                </a:prstGeom>
                <a:solidFill>
                  <a:srgbClr val="002E63">
                    <a:alpha val="60000"/>
                  </a:srgbClr>
                </a:solidFill>
                <a:ln>
                  <a:solidFill>
                    <a:srgbClr val="002E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b="1" dirty="0">
                      <a:solidFill>
                        <a:srgbClr val="002E63"/>
                      </a:solidFill>
                    </a:rPr>
                    <a:t>Prováděcí pravidla</a:t>
                  </a:r>
                </a:p>
              </p:txBody>
            </p:sp>
            <p:sp>
              <p:nvSpPr>
                <p:cNvPr id="10" name="Zaoblený obdélník 9"/>
                <p:cNvSpPr/>
                <p:nvPr/>
              </p:nvSpPr>
              <p:spPr>
                <a:xfrm>
                  <a:off x="5326401" y="3193472"/>
                  <a:ext cx="3060000" cy="743549"/>
                </a:xfrm>
                <a:prstGeom prst="roundRect">
                  <a:avLst>
                    <a:gd name="adj" fmla="val 11698"/>
                  </a:avLst>
                </a:prstGeom>
                <a:solidFill>
                  <a:srgbClr val="002E63"/>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400" b="1" dirty="0">
                      <a:solidFill>
                        <a:prstClr val="white"/>
                      </a:solidFill>
                    </a:rPr>
                    <a:t>Nařízení Komise (EU) č. 965/2012 </a:t>
                  </a:r>
                </a:p>
                <a:p>
                  <a:pPr algn="ctr"/>
                  <a:r>
                    <a:rPr lang="cs-CZ" sz="1400" dirty="0">
                      <a:solidFill>
                        <a:prstClr val="white"/>
                      </a:solidFill>
                    </a:rPr>
                    <a:t>(Část-Definice, ARO, ORO, CAT, SPA, NCC, NCO, SPO)</a:t>
                  </a:r>
                </a:p>
              </p:txBody>
            </p:sp>
          </p:grpSp>
          <p:sp>
            <p:nvSpPr>
              <p:cNvPr id="11" name="Zaoblený obdélník 10"/>
              <p:cNvSpPr/>
              <p:nvPr/>
            </p:nvSpPr>
            <p:spPr>
              <a:xfrm>
                <a:off x="5094652" y="4941168"/>
                <a:ext cx="3542290" cy="1197182"/>
              </a:xfrm>
              <a:prstGeom prst="roundRect">
                <a:avLst>
                  <a:gd name="adj" fmla="val 4870"/>
                </a:avLst>
              </a:prstGeom>
              <a:solidFill>
                <a:srgbClr val="1A75CF">
                  <a:alpha val="60000"/>
                </a:srgbClr>
              </a:solidFill>
              <a:ln>
                <a:solidFill>
                  <a:srgbClr val="1A7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1A75CF"/>
                    </a:solidFill>
                  </a:rPr>
                  <a:t>Přijatelné způsoby průkazu (AMC)/Poradenský materiál (GM)</a:t>
                </a:r>
              </a:p>
              <a:p>
                <a:pPr algn="ctr"/>
                <a:r>
                  <a:rPr lang="cs-CZ" sz="1600" dirty="0" smtClean="0">
                    <a:solidFill>
                      <a:srgbClr val="1A75CF"/>
                    </a:solidFill>
                  </a:rPr>
                  <a:t>(rozhodnutí EASA)</a:t>
                </a:r>
                <a:r>
                  <a:rPr lang="cs-CZ" b="1" dirty="0" smtClean="0">
                    <a:solidFill>
                      <a:srgbClr val="1A75CF"/>
                    </a:solidFill>
                  </a:rPr>
                  <a:t> </a:t>
                </a:r>
                <a:endParaRPr lang="cs-CZ" b="1" dirty="0">
                  <a:solidFill>
                    <a:srgbClr val="1A75CF"/>
                  </a:solidFill>
                </a:endParaRPr>
              </a:p>
            </p:txBody>
          </p:sp>
        </p:grpSp>
        <p:sp>
          <p:nvSpPr>
            <p:cNvPr id="31" name="TextovéPole 30"/>
            <p:cNvSpPr txBox="1"/>
            <p:nvPr/>
          </p:nvSpPr>
          <p:spPr>
            <a:xfrm>
              <a:off x="6091644" y="1504536"/>
              <a:ext cx="1615122" cy="369332"/>
            </a:xfrm>
            <a:prstGeom prst="rect">
              <a:avLst/>
            </a:prstGeom>
            <a:noFill/>
          </p:spPr>
          <p:txBody>
            <a:bodyPr wrap="none" rtlCol="0">
              <a:spAutoFit/>
            </a:bodyPr>
            <a:lstStyle/>
            <a:p>
              <a:r>
                <a:rPr lang="cs-CZ" b="1" dirty="0" smtClean="0">
                  <a:solidFill>
                    <a:srgbClr val="002E63"/>
                  </a:solidFill>
                </a:rPr>
                <a:t>Zvláštní provoz</a:t>
              </a:r>
              <a:endParaRPr lang="cs-CZ" b="1" dirty="0">
                <a:solidFill>
                  <a:srgbClr val="002E63"/>
                </a:solidFill>
              </a:endParaRPr>
            </a:p>
          </p:txBody>
        </p:sp>
      </p:grpSp>
      <p:grpSp>
        <p:nvGrpSpPr>
          <p:cNvPr id="37" name="Skupina 36"/>
          <p:cNvGrpSpPr/>
          <p:nvPr/>
        </p:nvGrpSpPr>
        <p:grpSpPr>
          <a:xfrm>
            <a:off x="814353" y="1447758"/>
            <a:ext cx="3229504" cy="4212329"/>
            <a:chOff x="814353" y="1447758"/>
            <a:chExt cx="3229504" cy="4212329"/>
          </a:xfrm>
        </p:grpSpPr>
        <p:cxnSp>
          <p:nvCxnSpPr>
            <p:cNvPr id="35" name="Přímá spojnice 34"/>
            <p:cNvCxnSpPr/>
            <p:nvPr/>
          </p:nvCxnSpPr>
          <p:spPr>
            <a:xfrm flipH="1">
              <a:off x="814353" y="1447758"/>
              <a:ext cx="2915077" cy="4156712"/>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36" name="TextovéPole 35"/>
            <p:cNvSpPr txBox="1"/>
            <p:nvPr/>
          </p:nvSpPr>
          <p:spPr>
            <a:xfrm>
              <a:off x="1178414" y="5229200"/>
              <a:ext cx="2865443" cy="430887"/>
            </a:xfrm>
            <a:prstGeom prst="rect">
              <a:avLst/>
            </a:prstGeom>
            <a:noFill/>
          </p:spPr>
          <p:txBody>
            <a:bodyPr wrap="square" rtlCol="0">
              <a:spAutoFit/>
            </a:bodyPr>
            <a:lstStyle/>
            <a:p>
              <a:r>
                <a:rPr lang="cs-CZ" sz="1100" b="1" dirty="0" smtClean="0">
                  <a:solidFill>
                    <a:srgbClr val="C00000"/>
                  </a:solidFill>
                </a:rPr>
                <a:t>Od 21. 4. 2017, vyjma letadel spadajících pod Přílohu II nařízení (ES) č. 216/2008</a:t>
              </a:r>
              <a:endParaRPr lang="cs-CZ" sz="1100" b="1" dirty="0">
                <a:solidFill>
                  <a:srgbClr val="C00000"/>
                </a:solidFill>
              </a:endParaRPr>
            </a:p>
          </p:txBody>
        </p:sp>
      </p:grpSp>
    </p:spTree>
    <p:extLst>
      <p:ext uri="{BB962C8B-B14F-4D97-AF65-F5344CB8AC3E}">
        <p14:creationId xmlns:p14="http://schemas.microsoft.com/office/powerpoint/2010/main" val="262540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052736"/>
            <a:ext cx="7772400" cy="1470025"/>
          </a:xfrm>
        </p:spPr>
        <p:txBody>
          <a:bodyPr>
            <a:noAutofit/>
          </a:bodyPr>
          <a:lstStyle/>
          <a:p>
            <a:pPr algn="just"/>
            <a:r>
              <a:rPr lang="cs-CZ" sz="3900" b="1" cap="small" dirty="0">
                <a:effectLst>
                  <a:outerShdw blurRad="38100" dist="38100" dir="2700000" algn="tl">
                    <a:srgbClr val="000000">
                      <a:alpha val="43137"/>
                    </a:srgbClr>
                  </a:outerShdw>
                </a:effectLst>
              </a:rPr>
              <a:t>Provádění soutěžních letů</a:t>
            </a:r>
            <a:r>
              <a:rPr lang="en-US" sz="3900" b="1" cap="small" dirty="0">
                <a:effectLst>
                  <a:outerShdw blurRad="38100" dist="38100" dir="2700000" algn="tl">
                    <a:srgbClr val="000000">
                      <a:alpha val="43137"/>
                    </a:srgbClr>
                  </a:outerShdw>
                </a:effectLst>
              </a:rPr>
              <a:t>, </a:t>
            </a:r>
            <a:r>
              <a:rPr lang="cs-CZ" sz="3900" b="1" cap="small" dirty="0">
                <a:effectLst>
                  <a:outerShdw blurRad="38100" dist="38100" dir="2700000" algn="tl">
                    <a:srgbClr val="000000">
                      <a:alpha val="43137"/>
                    </a:srgbClr>
                  </a:outerShdw>
                </a:effectLst>
              </a:rPr>
              <a:t>leteckých veřejných vystoupení a akrobatických </a:t>
            </a:r>
            <a:r>
              <a:rPr lang="cs-CZ" sz="3900" b="1" cap="small" dirty="0" smtClean="0">
                <a:effectLst>
                  <a:outerShdw blurRad="38100" dist="38100" dir="2700000" algn="tl">
                    <a:srgbClr val="000000">
                      <a:alpha val="43137"/>
                    </a:srgbClr>
                  </a:outerShdw>
                </a:effectLst>
              </a:rPr>
              <a:t>letů</a:t>
            </a:r>
            <a:endParaRPr lang="cs-CZ" sz="2800" b="1" cap="small" dirty="0">
              <a:solidFill>
                <a:srgbClr val="1A75CF"/>
              </a:solidFill>
              <a:effectLst>
                <a:outerShdw blurRad="38100" dist="38100" dir="2700000" algn="tl">
                  <a:srgbClr val="002E63">
                    <a:alpha val="77000"/>
                  </a:srgbClr>
                </a:outerShdw>
              </a:effectLst>
            </a:endParaRPr>
          </a:p>
        </p:txBody>
      </p:sp>
    </p:spTree>
    <p:extLst>
      <p:ext uri="{BB962C8B-B14F-4D97-AF65-F5344CB8AC3E}">
        <p14:creationId xmlns:p14="http://schemas.microsoft.com/office/powerpoint/2010/main" val="14525023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611560" y="1556792"/>
            <a:ext cx="8229600" cy="4525963"/>
          </a:xfrm>
        </p:spPr>
        <p:txBody>
          <a:bodyPr>
            <a:normAutofit/>
          </a:bodyPr>
          <a:lstStyle/>
          <a:p>
            <a:pPr algn="just">
              <a:spcBef>
                <a:spcPts val="1200"/>
              </a:spcBef>
            </a:pPr>
            <a:r>
              <a:rPr lang="cs-CZ" sz="1800" b="1" dirty="0" smtClean="0"/>
              <a:t>soutěžní </a:t>
            </a:r>
            <a:r>
              <a:rPr lang="cs-CZ" sz="1800" b="1" dirty="0"/>
              <a:t>let </a:t>
            </a:r>
            <a:r>
              <a:rPr lang="cs-CZ" sz="1800" dirty="0"/>
              <a:t>- jakýkoliv let, kdy je letadlo použito při leteckém závodě nebo soutěži, jakož i při přípravě na letecký závod nebo soutěž či k letu na místo konání závodu nebo soutěže a zpět. </a:t>
            </a:r>
          </a:p>
          <a:p>
            <a:pPr algn="just">
              <a:spcBef>
                <a:spcPts val="1200"/>
              </a:spcBef>
            </a:pPr>
            <a:r>
              <a:rPr lang="cs-CZ" sz="1800" b="1" dirty="0"/>
              <a:t>letecké veřejné vystoupení</a:t>
            </a:r>
            <a:r>
              <a:rPr lang="cs-CZ" sz="1800" b="1" dirty="0">
                <a:solidFill>
                  <a:srgbClr val="D42E12"/>
                </a:solidFill>
                <a:effectLst>
                  <a:outerShdw blurRad="38100" dist="38100" dir="2700000" algn="tl">
                    <a:srgbClr val="000000">
                      <a:alpha val="43137"/>
                    </a:srgbClr>
                  </a:outerShdw>
                </a:effectLst>
              </a:rPr>
              <a:t>*</a:t>
            </a:r>
            <a:r>
              <a:rPr lang="cs-CZ" sz="1800" b="1" dirty="0"/>
              <a:t> </a:t>
            </a:r>
            <a:r>
              <a:rPr lang="cs-CZ" sz="1800" dirty="0"/>
              <a:t>- jakákoliv letecká činnost úmyslně prováděná jako letová ukázka nebo jako součást zábavního programu v rámci oznámené akce pro veřejnost, včetně použití letadla pro přípravu na letecké veřejné vystoupení a k letu na místo konání oznámené akce </a:t>
            </a:r>
            <a:r>
              <a:rPr lang="cs-CZ" sz="1800" dirty="0" smtClean="0"/>
              <a:t>a </a:t>
            </a:r>
            <a:r>
              <a:rPr lang="cs-CZ" sz="1800" dirty="0"/>
              <a:t>zpět.</a:t>
            </a:r>
          </a:p>
          <a:p>
            <a:pPr marL="360363" indent="0" algn="just">
              <a:spcBef>
                <a:spcPts val="526"/>
              </a:spcBef>
              <a:buNone/>
            </a:pPr>
            <a:r>
              <a:rPr lang="en-US" sz="1200" dirty="0"/>
              <a:t>[</a:t>
            </a:r>
            <a:r>
              <a:rPr lang="cs-CZ" sz="1200" dirty="0"/>
              <a:t>nařízení (EU) č. 965/2012</a:t>
            </a:r>
            <a:r>
              <a:rPr lang="en-US" sz="1200" dirty="0"/>
              <a:t>]</a:t>
            </a:r>
          </a:p>
          <a:p>
            <a:pPr marL="0" indent="0" algn="just">
              <a:spcBef>
                <a:spcPts val="1200"/>
              </a:spcBef>
              <a:buNone/>
            </a:pPr>
            <a:endParaRPr lang="cs-CZ" sz="1200" dirty="0"/>
          </a:p>
        </p:txBody>
      </p:sp>
      <p:sp>
        <p:nvSpPr>
          <p:cNvPr id="2" name="Nadpis 1"/>
          <p:cNvSpPr>
            <a:spLocks noGrp="1"/>
          </p:cNvSpPr>
          <p:nvPr>
            <p:ph type="title"/>
          </p:nvPr>
        </p:nvSpPr>
        <p:spPr/>
        <p:txBody>
          <a:bodyPr/>
          <a:lstStyle/>
          <a:p>
            <a:r>
              <a:rPr lang="cs-CZ" dirty="0" smtClean="0"/>
              <a:t>Základní pojmy</a:t>
            </a:r>
            <a:endParaRPr lang="cs-CZ" sz="2400" b="0"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31</a:t>
            </a:fld>
            <a:endParaRPr lang="cs-CZ" dirty="0"/>
          </a:p>
        </p:txBody>
      </p:sp>
      <p:grpSp>
        <p:nvGrpSpPr>
          <p:cNvPr id="8" name="Skupina 7"/>
          <p:cNvGrpSpPr/>
          <p:nvPr/>
        </p:nvGrpSpPr>
        <p:grpSpPr>
          <a:xfrm>
            <a:off x="3496256" y="5396582"/>
            <a:ext cx="5233836" cy="1308976"/>
            <a:chOff x="3978548" y="5868863"/>
            <a:chExt cx="6120680" cy="1443207"/>
          </a:xfrm>
        </p:grpSpPr>
        <p:sp>
          <p:nvSpPr>
            <p:cNvPr id="6" name="TextovéPole 5"/>
            <p:cNvSpPr txBox="1"/>
            <p:nvPr/>
          </p:nvSpPr>
          <p:spPr>
            <a:xfrm>
              <a:off x="3978548" y="6382098"/>
              <a:ext cx="6120680" cy="929972"/>
            </a:xfrm>
            <a:prstGeom prst="rect">
              <a:avLst/>
            </a:prstGeom>
            <a:solidFill>
              <a:srgbClr val="D42E12"/>
            </a:solidFill>
          </p:spPr>
          <p:txBody>
            <a:bodyPr wrap="square" lIns="684000" tIns="180000" rtlCol="0">
              <a:spAutoFit/>
            </a:bodyPr>
            <a:lstStyle/>
            <a:p>
              <a:pPr algn="just"/>
              <a:r>
                <a:rPr lang="cs-CZ" sz="1000" dirty="0">
                  <a:solidFill>
                    <a:schemeClr val="bg1"/>
                  </a:solidFill>
                </a:rPr>
                <a:t>Ve smyslu konkrétního letu (letové ukázky). Touto definicí není nijak dotčeno vymezení pojmu „letecké veřejné vystoupení“ dle dokumentu </a:t>
              </a:r>
              <a:r>
                <a:rPr lang="cs-CZ" sz="1000" b="1" dirty="0">
                  <a:solidFill>
                    <a:schemeClr val="bg1"/>
                  </a:solidFill>
                </a:rPr>
                <a:t>CAA-SL-101-0-16 (Podmínky pro pořádání leteckých veřejných vystoupení)</a:t>
              </a:r>
              <a:r>
                <a:rPr lang="cs-CZ" sz="1000" dirty="0">
                  <a:solidFill>
                    <a:schemeClr val="bg1"/>
                  </a:solidFill>
                </a:rPr>
                <a:t>, který stanovuje podmínky pro samotnou organizaci takových akcí.</a:t>
              </a:r>
            </a:p>
          </p:txBody>
        </p:sp>
        <p:sp>
          <p:nvSpPr>
            <p:cNvPr id="7" name="Obdélník 6"/>
            <p:cNvSpPr/>
            <p:nvPr/>
          </p:nvSpPr>
          <p:spPr>
            <a:xfrm>
              <a:off x="3991036" y="5868863"/>
              <a:ext cx="738977" cy="1289484"/>
            </a:xfrm>
            <a:prstGeom prst="rect">
              <a:avLst/>
            </a:prstGeom>
          </p:spPr>
          <p:txBody>
            <a:bodyPr wrap="none">
              <a:spAutoFit/>
            </a:bodyPr>
            <a:lstStyle/>
            <a:p>
              <a:r>
                <a:rPr lang="cs-CZ" sz="7000" b="1" dirty="0">
                  <a:ln w="19050">
                    <a:solidFill>
                      <a:schemeClr val="bg1"/>
                    </a:solidFill>
                  </a:ln>
                  <a:solidFill>
                    <a:srgbClr val="D42E12"/>
                  </a:solidFill>
                </a:rPr>
                <a:t>*</a:t>
              </a:r>
              <a:endParaRPr lang="cs-CZ" sz="7000" dirty="0">
                <a:ln w="19050">
                  <a:solidFill>
                    <a:schemeClr val="bg1"/>
                  </a:solidFill>
                </a:ln>
              </a:endParaRPr>
            </a:p>
          </p:txBody>
        </p:sp>
      </p:grpSp>
    </p:spTree>
    <p:extLst>
      <p:ext uri="{BB962C8B-B14F-4D97-AF65-F5344CB8AC3E}">
        <p14:creationId xmlns:p14="http://schemas.microsoft.com/office/powerpoint/2010/main" val="1983123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Použitelné požadavky nařízení (EU) č. 965/2012</a:t>
            </a:r>
            <a:br>
              <a:rPr lang="cs-CZ" sz="2800" dirty="0"/>
            </a:br>
            <a:r>
              <a:rPr lang="cs-CZ" sz="2100" b="0" dirty="0"/>
              <a:t>(letecké veřejné vystoupení / soutěžní let)</a:t>
            </a: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32</a:t>
            </a:fld>
            <a:endParaRPr lang="cs-CZ" dirty="0"/>
          </a:p>
        </p:txBody>
      </p:sp>
      <p:grpSp>
        <p:nvGrpSpPr>
          <p:cNvPr id="8" name="Skupina 7"/>
          <p:cNvGrpSpPr/>
          <p:nvPr/>
        </p:nvGrpSpPr>
        <p:grpSpPr>
          <a:xfrm>
            <a:off x="246076" y="1404370"/>
            <a:ext cx="8655425" cy="4179880"/>
            <a:chOff x="287772" y="1764407"/>
            <a:chExt cx="10122039" cy="4608512"/>
          </a:xfrm>
        </p:grpSpPr>
        <p:sp>
          <p:nvSpPr>
            <p:cNvPr id="5" name="Obdélník 4"/>
            <p:cNvSpPr/>
            <p:nvPr/>
          </p:nvSpPr>
          <p:spPr>
            <a:xfrm>
              <a:off x="287772" y="1764407"/>
              <a:ext cx="3780000" cy="4608512"/>
            </a:xfrm>
            <a:prstGeom prst="rect">
              <a:avLst/>
            </a:prstGeom>
            <a:solidFill>
              <a:srgbClr val="1A75CF"/>
            </a:solidFill>
            <a:ln>
              <a:noFill/>
            </a:ln>
          </p:spPr>
          <p:style>
            <a:lnRef idx="1">
              <a:schemeClr val="accent5"/>
            </a:lnRef>
            <a:fillRef idx="3">
              <a:schemeClr val="accent5"/>
            </a:fillRef>
            <a:effectRef idx="2">
              <a:schemeClr val="accent5"/>
            </a:effectRef>
            <a:fontRef idx="minor">
              <a:schemeClr val="lt1"/>
            </a:fontRef>
          </p:style>
          <p:txBody>
            <a:bodyPr lIns="252000" tIns="90000" rIns="252000" rtlCol="0" anchor="t"/>
            <a:lstStyle/>
            <a:p>
              <a:pPr algn="ctr"/>
              <a:r>
                <a:rPr lang="cs-CZ" b="1" dirty="0" smtClean="0">
                  <a:solidFill>
                    <a:srgbClr val="002E63"/>
                  </a:solidFill>
                  <a:effectLst>
                    <a:outerShdw blurRad="38100" dist="38100" dir="2700000" algn="tl">
                      <a:srgbClr val="000000">
                        <a:alpha val="43137"/>
                      </a:srgbClr>
                    </a:outerShdw>
                  </a:effectLst>
                </a:rPr>
                <a:t>Část-NCO </a:t>
              </a:r>
              <a:r>
                <a:rPr lang="cs-CZ" sz="2500" b="1" dirty="0">
                  <a:ln>
                    <a:solidFill>
                      <a:schemeClr val="bg1"/>
                    </a:solidFill>
                  </a:ln>
                  <a:solidFill>
                    <a:srgbClr val="FF0000"/>
                  </a:solidFill>
                  <a:effectLst>
                    <a:outerShdw blurRad="38100" dist="38100" dir="2700000" algn="tl">
                      <a:srgbClr val="000000">
                        <a:alpha val="43137"/>
                      </a:srgbClr>
                    </a:outerShdw>
                  </a:effectLst>
                </a:rPr>
                <a:t>*</a:t>
              </a:r>
              <a:endParaRPr lang="cs-CZ" b="1" dirty="0" smtClean="0">
                <a:ln>
                  <a:solidFill>
                    <a:schemeClr val="bg1"/>
                  </a:solidFill>
                </a:ln>
                <a:solidFill>
                  <a:srgbClr val="FF0000"/>
                </a:solidFill>
                <a:effectLst>
                  <a:outerShdw blurRad="38100" dist="38100" dir="2700000" algn="tl">
                    <a:srgbClr val="000000">
                      <a:alpha val="43137"/>
                    </a:srgbClr>
                  </a:outerShdw>
                </a:effectLst>
              </a:endParaRPr>
            </a:p>
            <a:p>
              <a:pPr algn="just">
                <a:spcBef>
                  <a:spcPts val="1052"/>
                </a:spcBef>
              </a:pPr>
              <a:r>
                <a:rPr lang="cs-CZ" sz="1400" b="1" dirty="0"/>
                <a:t>Podmínky (dle SPO.GEN.005(c)(1)):</a:t>
              </a:r>
            </a:p>
            <a:p>
              <a:pPr marL="250460" indent="-250460" algn="just">
                <a:spcBef>
                  <a:spcPts val="1052"/>
                </a:spcBef>
                <a:buFont typeface="Arial" panose="020B0604020202020204" pitchFamily="34" charset="0"/>
                <a:buChar char="•"/>
              </a:pPr>
              <a:r>
                <a:rPr lang="cs-CZ" sz="1400" dirty="0"/>
                <a:t>Lety jsou prováděny jiným než složitým motorovým letadlem</a:t>
              </a:r>
            </a:p>
            <a:p>
              <a:pPr marL="250460" indent="-250460" algn="just">
                <a:spcBef>
                  <a:spcPts val="1052"/>
                </a:spcBef>
                <a:buFont typeface="Arial" panose="020B0604020202020204" pitchFamily="34" charset="0"/>
                <a:buChar char="•"/>
              </a:pPr>
              <a:r>
                <a:rPr lang="cs-CZ" sz="1400" dirty="0"/>
                <a:t>Odměna nebo jiná protihodnota za tyto lety odpovídá pouze:</a:t>
              </a:r>
            </a:p>
            <a:p>
              <a:pPr marL="707579" lvl="1" indent="-250460" algn="just">
                <a:spcBef>
                  <a:spcPts val="1052"/>
                </a:spcBef>
                <a:buFont typeface="Wingdings" panose="05000000000000000000" pitchFamily="2" charset="2"/>
                <a:buChar char="§"/>
              </a:pPr>
              <a:r>
                <a:rPr lang="cs-CZ" sz="1200" dirty="0"/>
                <a:t>výši náhrady přímých nákladů</a:t>
              </a:r>
            </a:p>
            <a:p>
              <a:pPr marL="707579" lvl="1" indent="-250460" algn="just">
                <a:spcBef>
                  <a:spcPts val="1052"/>
                </a:spcBef>
                <a:buFont typeface="Wingdings" panose="05000000000000000000" pitchFamily="2" charset="2"/>
                <a:buChar char="§"/>
              </a:pPr>
              <a:r>
                <a:rPr lang="cs-CZ" sz="1200" dirty="0"/>
                <a:t>výši náhrady přiměřeného příspěvku na úhradu ročních nákladů; a</a:t>
              </a:r>
            </a:p>
            <a:p>
              <a:pPr marL="707579" lvl="1" indent="-250460" algn="just">
                <a:spcBef>
                  <a:spcPts val="1052"/>
                </a:spcBef>
                <a:buFont typeface="Wingdings" panose="05000000000000000000" pitchFamily="2" charset="2"/>
                <a:buChar char="§"/>
              </a:pPr>
              <a:r>
                <a:rPr lang="cs-CZ" sz="1200" dirty="0"/>
                <a:t>ceně, jejíž hodnota nepřevyšuje částku stanovenou příslušným úřadem.</a:t>
              </a:r>
            </a:p>
          </p:txBody>
        </p:sp>
        <p:sp>
          <p:nvSpPr>
            <p:cNvPr id="6" name="Obdélník 5"/>
            <p:cNvSpPr/>
            <p:nvPr/>
          </p:nvSpPr>
          <p:spPr>
            <a:xfrm>
              <a:off x="6629811" y="1764407"/>
              <a:ext cx="3780000" cy="4608512"/>
            </a:xfrm>
            <a:prstGeom prst="rect">
              <a:avLst/>
            </a:prstGeom>
            <a:solidFill>
              <a:schemeClr val="accent6">
                <a:lumMod val="75000"/>
              </a:schemeClr>
            </a:solidFill>
            <a:ln>
              <a:noFill/>
            </a:ln>
          </p:spPr>
          <p:style>
            <a:lnRef idx="1">
              <a:schemeClr val="accent5"/>
            </a:lnRef>
            <a:fillRef idx="3">
              <a:schemeClr val="accent5"/>
            </a:fillRef>
            <a:effectRef idx="2">
              <a:schemeClr val="accent5"/>
            </a:effectRef>
            <a:fontRef idx="minor">
              <a:schemeClr val="lt1"/>
            </a:fontRef>
          </p:style>
          <p:txBody>
            <a:bodyPr lIns="252000" tIns="90000" rIns="252000" rtlCol="0" anchor="ctr"/>
            <a:lstStyle/>
            <a:p>
              <a:pPr algn="just"/>
              <a:r>
                <a:rPr lang="cs-CZ" sz="1400" b="1" dirty="0">
                  <a:solidFill>
                    <a:schemeClr val="bg1"/>
                  </a:solidFill>
                </a:rPr>
                <a:t>Musí být letecké veřejné vystoupení                   a soutěžní lety prováděny v souladu                 s </a:t>
              </a:r>
              <a:r>
                <a:rPr lang="cs-CZ" sz="1400" b="1" dirty="0">
                  <a:solidFill>
                    <a:srgbClr val="002E63"/>
                  </a:solidFill>
                  <a:effectLst>
                    <a:outerShdw blurRad="38100" dist="38100" dir="2700000" algn="tl">
                      <a:srgbClr val="000000">
                        <a:alpha val="43137"/>
                      </a:srgbClr>
                    </a:outerShdw>
                  </a:effectLst>
                </a:rPr>
                <a:t>Částí-SPO</a:t>
              </a:r>
              <a:r>
                <a:rPr lang="cs-CZ" sz="1400" b="1" dirty="0">
                  <a:solidFill>
                    <a:schemeClr val="bg1"/>
                  </a:solidFill>
                  <a:effectLst>
                    <a:outerShdw blurRad="38100" dist="38100" dir="2700000" algn="tl">
                      <a:srgbClr val="000000">
                        <a:alpha val="43137"/>
                      </a:srgbClr>
                    </a:outerShdw>
                  </a:effectLst>
                </a:rPr>
                <a:t>.</a:t>
              </a:r>
            </a:p>
            <a:p>
              <a:pPr algn="just"/>
              <a:endParaRPr lang="cs-CZ" sz="1400" b="1" dirty="0">
                <a:solidFill>
                  <a:schemeClr val="bg1"/>
                </a:solidFill>
              </a:endParaRPr>
            </a:p>
            <a:p>
              <a:pPr algn="just"/>
              <a:r>
                <a:rPr lang="cs-CZ" sz="1400" b="1" dirty="0">
                  <a:solidFill>
                    <a:schemeClr val="bg1"/>
                  </a:solidFill>
                </a:rPr>
                <a:t>Provozovatel musí dále splnit příslušné požadavky </a:t>
              </a:r>
              <a:r>
                <a:rPr lang="cs-CZ" sz="1400" b="1" dirty="0">
                  <a:solidFill>
                    <a:srgbClr val="002E63"/>
                  </a:solidFill>
                  <a:effectLst>
                    <a:outerShdw blurRad="38100" dist="38100" dir="2700000" algn="tl">
                      <a:srgbClr val="000000">
                        <a:alpha val="43137"/>
                      </a:srgbClr>
                    </a:outerShdw>
                  </a:effectLst>
                </a:rPr>
                <a:t>Části-ORO</a:t>
              </a:r>
              <a:r>
                <a:rPr lang="cs-CZ" sz="1400" b="1" dirty="0">
                  <a:solidFill>
                    <a:schemeClr val="bg1"/>
                  </a:solidFill>
                </a:rPr>
                <a:t>  a to zejména:</a:t>
              </a:r>
            </a:p>
            <a:p>
              <a:pPr marL="250460" indent="-250460" algn="just">
                <a:buFont typeface="Arial" panose="020B0604020202020204" pitchFamily="34" charset="0"/>
                <a:buChar char="•"/>
              </a:pPr>
              <a:r>
                <a:rPr lang="cs-CZ" sz="1200" dirty="0">
                  <a:solidFill>
                    <a:schemeClr val="bg1"/>
                  </a:solidFill>
                </a:rPr>
                <a:t>podat ÚCL prohlášení dle Hlavy DEC                      k Části-ORO;</a:t>
              </a:r>
            </a:p>
            <a:p>
              <a:pPr marL="250460" indent="-250460" algn="just">
                <a:buFont typeface="Arial" panose="020B0604020202020204" pitchFamily="34" charset="0"/>
                <a:buChar char="•"/>
              </a:pPr>
              <a:r>
                <a:rPr lang="cs-CZ" sz="1200" dirty="0">
                  <a:solidFill>
                    <a:schemeClr val="bg1"/>
                  </a:solidFill>
                </a:rPr>
                <a:t>zavést systém řízení (SMS);</a:t>
              </a:r>
            </a:p>
            <a:p>
              <a:pPr marL="250460" indent="-250460" algn="just">
                <a:buFont typeface="Arial" panose="020B0604020202020204" pitchFamily="34" charset="0"/>
                <a:buChar char="•"/>
              </a:pPr>
              <a:r>
                <a:rPr lang="cs-CZ" sz="1200" dirty="0">
                  <a:solidFill>
                    <a:schemeClr val="bg1"/>
                  </a:solidFill>
                </a:rPr>
                <a:t>upravit provozní příručku, aby byla                       v souladu s Částí-ORO;</a:t>
              </a:r>
            </a:p>
            <a:p>
              <a:pPr marL="250460" indent="-250460" algn="just">
                <a:buFont typeface="Arial" panose="020B0604020202020204" pitchFamily="34" charset="0"/>
                <a:buChar char="•"/>
              </a:pPr>
              <a:r>
                <a:rPr lang="cs-CZ" sz="1200" dirty="0">
                  <a:solidFill>
                    <a:schemeClr val="bg1"/>
                  </a:solidFill>
                </a:rPr>
                <a:t>…</a:t>
              </a:r>
              <a:endParaRPr lang="cs-CZ" sz="1400" b="1" dirty="0">
                <a:solidFill>
                  <a:schemeClr val="bg1"/>
                </a:solidFill>
              </a:endParaRPr>
            </a:p>
            <a:p>
              <a:pPr algn="ctr"/>
              <a:endParaRPr lang="cs-CZ" sz="1400" b="1" dirty="0">
                <a:solidFill>
                  <a:schemeClr val="bg1"/>
                </a:solidFill>
              </a:endParaRPr>
            </a:p>
            <a:p>
              <a:pPr algn="ctr"/>
              <a:endParaRPr lang="cs-CZ" sz="1400" b="1" dirty="0">
                <a:solidFill>
                  <a:schemeClr val="bg1"/>
                </a:solidFill>
              </a:endParaRPr>
            </a:p>
          </p:txBody>
        </p:sp>
        <p:sp>
          <p:nvSpPr>
            <p:cNvPr id="7" name="Šipka doprava 6"/>
            <p:cNvSpPr/>
            <p:nvPr/>
          </p:nvSpPr>
          <p:spPr>
            <a:xfrm>
              <a:off x="4181582" y="3348583"/>
              <a:ext cx="2342508" cy="1440160"/>
            </a:xfrm>
            <a:prstGeom prst="rightArrow">
              <a:avLst>
                <a:gd name="adj1" fmla="val 65695"/>
                <a:gd name="adj2" fmla="val 42866"/>
              </a:avLst>
            </a:prstGeom>
            <a:solidFill>
              <a:schemeClr val="bg1">
                <a:lumMod val="65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cs-CZ" sz="1200" b="1" dirty="0">
                  <a:solidFill>
                    <a:schemeClr val="tx1">
                      <a:lumMod val="65000"/>
                      <a:lumOff val="35000"/>
                    </a:schemeClr>
                  </a:solidFill>
                </a:rPr>
                <a:t>Pokud nejsou splněny podmínky bodu SPO.GEN.005(c)(1)</a:t>
              </a:r>
            </a:p>
          </p:txBody>
        </p:sp>
      </p:grpSp>
      <p:grpSp>
        <p:nvGrpSpPr>
          <p:cNvPr id="9" name="Skupina 8"/>
          <p:cNvGrpSpPr/>
          <p:nvPr/>
        </p:nvGrpSpPr>
        <p:grpSpPr>
          <a:xfrm>
            <a:off x="3496256" y="5396584"/>
            <a:ext cx="5233836" cy="1201256"/>
            <a:chOff x="3978548" y="5868863"/>
            <a:chExt cx="6120680" cy="1324440"/>
          </a:xfrm>
        </p:grpSpPr>
        <p:sp>
          <p:nvSpPr>
            <p:cNvPr id="10" name="TextovéPole 9"/>
            <p:cNvSpPr txBox="1"/>
            <p:nvPr/>
          </p:nvSpPr>
          <p:spPr>
            <a:xfrm>
              <a:off x="3978548" y="6382098"/>
              <a:ext cx="6120680" cy="811205"/>
            </a:xfrm>
            <a:prstGeom prst="rect">
              <a:avLst/>
            </a:prstGeom>
            <a:solidFill>
              <a:srgbClr val="D42E12"/>
            </a:solidFill>
          </p:spPr>
          <p:txBody>
            <a:bodyPr wrap="square" lIns="684000" tIns="180000" rtlCol="0">
              <a:spAutoFit/>
            </a:bodyPr>
            <a:lstStyle/>
            <a:p>
              <a:pPr algn="just"/>
              <a:r>
                <a:rPr lang="cs-CZ" sz="1100" dirty="0">
                  <a:solidFill>
                    <a:schemeClr val="bg1"/>
                  </a:solidFill>
                </a:rPr>
                <a:t>V tomto případě se jedná stále o </a:t>
              </a:r>
              <a:r>
                <a:rPr lang="cs-CZ" sz="1100" b="1" dirty="0">
                  <a:solidFill>
                    <a:schemeClr val="bg1"/>
                  </a:solidFill>
                </a:rPr>
                <a:t>zvláštní obchodní provoz</a:t>
              </a:r>
              <a:r>
                <a:rPr lang="cs-CZ" sz="1100" dirty="0">
                  <a:solidFill>
                    <a:schemeClr val="bg1"/>
                  </a:solidFill>
                </a:rPr>
                <a:t>, ale pokud jsou splněny uvedené podmínky dochází </a:t>
              </a:r>
              <a:r>
                <a:rPr lang="cs-CZ" sz="1100" b="1" u="sng" dirty="0">
                  <a:solidFill>
                    <a:schemeClr val="bg1"/>
                  </a:solidFill>
                </a:rPr>
                <a:t>ke zmírnění předpisového rámce</a:t>
              </a:r>
              <a:r>
                <a:rPr lang="cs-CZ" sz="1100" b="1" dirty="0">
                  <a:solidFill>
                    <a:schemeClr val="bg1"/>
                  </a:solidFill>
                </a:rPr>
                <a:t> </a:t>
              </a:r>
              <a:r>
                <a:rPr lang="cs-CZ" sz="1100" dirty="0">
                  <a:solidFill>
                    <a:schemeClr val="bg1"/>
                  </a:solidFill>
                </a:rPr>
                <a:t>a letecké veřejné vystoupení nebo soutěžní let lze provázet dle Části-NCO.</a:t>
              </a:r>
            </a:p>
          </p:txBody>
        </p:sp>
        <p:sp>
          <p:nvSpPr>
            <p:cNvPr id="11" name="Obdélník 10"/>
            <p:cNvSpPr/>
            <p:nvPr/>
          </p:nvSpPr>
          <p:spPr>
            <a:xfrm>
              <a:off x="3991036" y="5868863"/>
              <a:ext cx="738977" cy="1289484"/>
            </a:xfrm>
            <a:prstGeom prst="rect">
              <a:avLst/>
            </a:prstGeom>
          </p:spPr>
          <p:txBody>
            <a:bodyPr wrap="none">
              <a:spAutoFit/>
            </a:bodyPr>
            <a:lstStyle/>
            <a:p>
              <a:r>
                <a:rPr lang="cs-CZ" sz="7000" b="1" dirty="0">
                  <a:ln w="19050">
                    <a:solidFill>
                      <a:schemeClr val="bg1"/>
                    </a:solidFill>
                  </a:ln>
                  <a:solidFill>
                    <a:srgbClr val="D42E12"/>
                  </a:solidFill>
                </a:rPr>
                <a:t>*</a:t>
              </a:r>
              <a:endParaRPr lang="cs-CZ" sz="7000" dirty="0">
                <a:ln w="19050">
                  <a:solidFill>
                    <a:schemeClr val="bg1"/>
                  </a:solidFill>
                </a:ln>
              </a:endParaRPr>
            </a:p>
          </p:txBody>
        </p:sp>
      </p:grpSp>
    </p:spTree>
    <p:extLst>
      <p:ext uri="{BB962C8B-B14F-4D97-AF65-F5344CB8AC3E}">
        <p14:creationId xmlns:p14="http://schemas.microsoft.com/office/powerpoint/2010/main" val="3564655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Použitelné požadavky nařízení (EU) č. 965/2012</a:t>
            </a:r>
            <a:br>
              <a:rPr lang="cs-CZ" sz="2800" dirty="0"/>
            </a:br>
            <a:r>
              <a:rPr lang="cs-CZ" sz="2100" b="0" dirty="0"/>
              <a:t>(akrobatické lety)</a:t>
            </a: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33</a:t>
            </a:fld>
            <a:endParaRPr lang="cs-CZ" dirty="0"/>
          </a:p>
        </p:txBody>
      </p:sp>
      <p:sp>
        <p:nvSpPr>
          <p:cNvPr id="9" name="Obdélník 8"/>
          <p:cNvSpPr/>
          <p:nvPr/>
        </p:nvSpPr>
        <p:spPr>
          <a:xfrm>
            <a:off x="265741" y="1404370"/>
            <a:ext cx="3232304" cy="4637055"/>
          </a:xfrm>
          <a:prstGeom prst="rect">
            <a:avLst/>
          </a:prstGeom>
          <a:solidFill>
            <a:srgbClr val="1A75CF"/>
          </a:solidFill>
          <a:ln>
            <a:noFill/>
          </a:ln>
        </p:spPr>
        <p:style>
          <a:lnRef idx="1">
            <a:schemeClr val="accent5"/>
          </a:lnRef>
          <a:fillRef idx="3">
            <a:schemeClr val="accent5"/>
          </a:fillRef>
          <a:effectRef idx="2">
            <a:schemeClr val="accent5"/>
          </a:effectRef>
          <a:fontRef idx="minor">
            <a:schemeClr val="lt1"/>
          </a:fontRef>
        </p:style>
        <p:txBody>
          <a:bodyPr lIns="220878" tIns="78885" rIns="220878" bIns="40074" rtlCol="0" anchor="t"/>
          <a:lstStyle/>
          <a:p>
            <a:pPr algn="ctr"/>
            <a:r>
              <a:rPr lang="cs-CZ" sz="1600" b="1" dirty="0">
                <a:solidFill>
                  <a:srgbClr val="002E63"/>
                </a:solidFill>
                <a:effectLst>
                  <a:outerShdw blurRad="38100" dist="38100" dir="2700000" algn="tl">
                    <a:srgbClr val="000000">
                      <a:alpha val="43137"/>
                    </a:srgbClr>
                  </a:outerShdw>
                </a:effectLst>
              </a:rPr>
              <a:t>Část-NCO + Hlava E, Oddíl 1 a 5 k Části-NCO</a:t>
            </a:r>
          </a:p>
        </p:txBody>
      </p:sp>
      <p:sp>
        <p:nvSpPr>
          <p:cNvPr id="10" name="Obdélník 9"/>
          <p:cNvSpPr/>
          <p:nvPr/>
        </p:nvSpPr>
        <p:spPr>
          <a:xfrm>
            <a:off x="5688862" y="2093610"/>
            <a:ext cx="3232304" cy="2414653"/>
          </a:xfrm>
          <a:prstGeom prst="rect">
            <a:avLst/>
          </a:prstGeom>
          <a:solidFill>
            <a:schemeClr val="accent6">
              <a:lumMod val="75000"/>
            </a:schemeClr>
          </a:solidFill>
          <a:ln>
            <a:noFill/>
          </a:ln>
        </p:spPr>
        <p:style>
          <a:lnRef idx="1">
            <a:schemeClr val="accent5"/>
          </a:lnRef>
          <a:fillRef idx="3">
            <a:schemeClr val="accent5"/>
          </a:fillRef>
          <a:effectRef idx="2">
            <a:schemeClr val="accent5"/>
          </a:effectRef>
          <a:fontRef idx="minor">
            <a:schemeClr val="lt1"/>
          </a:fontRef>
        </p:style>
        <p:txBody>
          <a:bodyPr lIns="220878" tIns="189324" rIns="220878" bIns="40074" rtlCol="0" anchor="ctr"/>
          <a:lstStyle/>
          <a:p>
            <a:pPr algn="just"/>
            <a:r>
              <a:rPr lang="cs-CZ" sz="1200" b="1" dirty="0">
                <a:solidFill>
                  <a:schemeClr val="bg1"/>
                </a:solidFill>
              </a:rPr>
              <a:t>Musí být akrobatické lety prováděny                 v souladu s </a:t>
            </a:r>
            <a:r>
              <a:rPr lang="cs-CZ" sz="1200" b="1" dirty="0">
                <a:solidFill>
                  <a:srgbClr val="002E63"/>
                </a:solidFill>
                <a:effectLst>
                  <a:outerShdw blurRad="38100" dist="38100" dir="2700000" algn="tl">
                    <a:srgbClr val="000000">
                      <a:alpha val="43137"/>
                    </a:srgbClr>
                  </a:outerShdw>
                </a:effectLst>
              </a:rPr>
              <a:t>Částí-SPO + Hlavou E, Oddílem 4 k Části-SPO</a:t>
            </a:r>
            <a:r>
              <a:rPr lang="cs-CZ" sz="1200" b="1" dirty="0">
                <a:solidFill>
                  <a:schemeClr val="bg1"/>
                </a:solidFill>
                <a:effectLst>
                  <a:outerShdw blurRad="38100" dist="38100" dir="2700000" algn="tl">
                    <a:srgbClr val="000000">
                      <a:alpha val="43137"/>
                    </a:srgbClr>
                  </a:outerShdw>
                </a:effectLst>
              </a:rPr>
              <a:t>.</a:t>
            </a:r>
            <a:endParaRPr lang="cs-CZ" sz="1200" b="1" dirty="0">
              <a:solidFill>
                <a:schemeClr val="bg1"/>
              </a:solidFill>
            </a:endParaRPr>
          </a:p>
          <a:p>
            <a:pPr algn="just">
              <a:spcBef>
                <a:spcPts val="1052"/>
              </a:spcBef>
            </a:pPr>
            <a:r>
              <a:rPr lang="cs-CZ" sz="1200" b="1" dirty="0">
                <a:solidFill>
                  <a:schemeClr val="bg1"/>
                </a:solidFill>
              </a:rPr>
              <a:t>Provozovatel musí dále splnit příslušné požadavky </a:t>
            </a:r>
            <a:r>
              <a:rPr lang="cs-CZ" sz="1200" b="1" dirty="0">
                <a:solidFill>
                  <a:srgbClr val="002E63"/>
                </a:solidFill>
                <a:effectLst>
                  <a:outerShdw blurRad="38100" dist="38100" dir="2700000" algn="tl">
                    <a:srgbClr val="000000">
                      <a:alpha val="43137"/>
                    </a:srgbClr>
                  </a:outerShdw>
                </a:effectLst>
              </a:rPr>
              <a:t>Části-ORO</a:t>
            </a:r>
            <a:r>
              <a:rPr lang="cs-CZ" sz="1200" b="1" dirty="0">
                <a:solidFill>
                  <a:schemeClr val="bg1"/>
                </a:solidFill>
              </a:rPr>
              <a:t>  a to zejména:</a:t>
            </a:r>
          </a:p>
          <a:p>
            <a:pPr marL="250460" indent="-250460" algn="just">
              <a:buFont typeface="Arial" panose="020B0604020202020204" pitchFamily="34" charset="0"/>
              <a:buChar char="•"/>
            </a:pPr>
            <a:r>
              <a:rPr lang="cs-CZ" sz="1100" dirty="0">
                <a:solidFill>
                  <a:schemeClr val="bg1"/>
                </a:solidFill>
              </a:rPr>
              <a:t>podat ÚCL prohlášení dle Hlavy DEC                      k Části-ORO;</a:t>
            </a:r>
          </a:p>
          <a:p>
            <a:pPr marL="250460" indent="-250460" algn="just">
              <a:buFont typeface="Arial" panose="020B0604020202020204" pitchFamily="34" charset="0"/>
              <a:buChar char="•"/>
            </a:pPr>
            <a:r>
              <a:rPr lang="cs-CZ" sz="1100" dirty="0">
                <a:solidFill>
                  <a:schemeClr val="bg1"/>
                </a:solidFill>
              </a:rPr>
              <a:t>zavést systém řízení (SMS);</a:t>
            </a:r>
          </a:p>
          <a:p>
            <a:pPr marL="250460" indent="-250460" algn="just">
              <a:buFont typeface="Arial" panose="020B0604020202020204" pitchFamily="34" charset="0"/>
              <a:buChar char="•"/>
            </a:pPr>
            <a:r>
              <a:rPr lang="cs-CZ" sz="1100" dirty="0">
                <a:solidFill>
                  <a:schemeClr val="bg1"/>
                </a:solidFill>
              </a:rPr>
              <a:t>upravit provozní příručku, aby byla                       v souladu s Částí-ORO;</a:t>
            </a:r>
          </a:p>
          <a:p>
            <a:pPr marL="250460" indent="-250460" algn="just">
              <a:buFont typeface="Arial" panose="020B0604020202020204" pitchFamily="34" charset="0"/>
              <a:buChar char="•"/>
            </a:pPr>
            <a:r>
              <a:rPr lang="cs-CZ" sz="1100" dirty="0">
                <a:solidFill>
                  <a:schemeClr val="bg1"/>
                </a:solidFill>
              </a:rPr>
              <a:t>…</a:t>
            </a:r>
            <a:endParaRPr lang="cs-CZ" sz="1200" b="1" dirty="0">
              <a:solidFill>
                <a:schemeClr val="bg1"/>
              </a:solidFill>
            </a:endParaRPr>
          </a:p>
        </p:txBody>
      </p:sp>
      <p:sp>
        <p:nvSpPr>
          <p:cNvPr id="11" name="Šipka doprava 10"/>
          <p:cNvSpPr/>
          <p:nvPr/>
        </p:nvSpPr>
        <p:spPr>
          <a:xfrm>
            <a:off x="3615866" y="2657148"/>
            <a:ext cx="2003095" cy="1306213"/>
          </a:xfrm>
          <a:prstGeom prst="rightArrow">
            <a:avLst>
              <a:gd name="adj1" fmla="val 65695"/>
              <a:gd name="adj2" fmla="val 42866"/>
            </a:avLst>
          </a:prstGeom>
          <a:solidFill>
            <a:schemeClr val="bg1">
              <a:lumMod val="65000"/>
            </a:schemeClr>
          </a:solidFill>
          <a:ln>
            <a:noFill/>
          </a:ln>
        </p:spPr>
        <p:style>
          <a:lnRef idx="1">
            <a:schemeClr val="accent5"/>
          </a:lnRef>
          <a:fillRef idx="3">
            <a:schemeClr val="accent5"/>
          </a:fillRef>
          <a:effectRef idx="2">
            <a:schemeClr val="accent5"/>
          </a:effectRef>
          <a:fontRef idx="minor">
            <a:schemeClr val="lt1"/>
          </a:fontRef>
        </p:style>
        <p:txBody>
          <a:bodyPr lIns="80147" tIns="40074" rIns="80147" bIns="40074" rtlCol="0" anchor="ctr"/>
          <a:lstStyle/>
          <a:p>
            <a:pPr algn="ctr"/>
            <a:r>
              <a:rPr lang="cs-CZ" sz="1100" b="1" dirty="0">
                <a:solidFill>
                  <a:schemeClr val="tx1">
                    <a:lumMod val="65000"/>
                    <a:lumOff val="35000"/>
                  </a:schemeClr>
                </a:solidFill>
              </a:rPr>
              <a:t>Pokud nejsou splněny podmínky bodu SPO.GEN.005(c)(2)</a:t>
            </a:r>
          </a:p>
        </p:txBody>
      </p:sp>
      <p:sp>
        <p:nvSpPr>
          <p:cNvPr id="3" name="TextovéPole 2"/>
          <p:cNvSpPr txBox="1"/>
          <p:nvPr/>
        </p:nvSpPr>
        <p:spPr>
          <a:xfrm>
            <a:off x="434891" y="2093610"/>
            <a:ext cx="2894003" cy="2414653"/>
          </a:xfrm>
          <a:prstGeom prst="rect">
            <a:avLst/>
          </a:prstGeom>
          <a:ln>
            <a:noFill/>
          </a:ln>
        </p:spPr>
        <p:style>
          <a:lnRef idx="1">
            <a:schemeClr val="accent5"/>
          </a:lnRef>
          <a:fillRef idx="3">
            <a:schemeClr val="accent5"/>
          </a:fillRef>
          <a:effectRef idx="2">
            <a:schemeClr val="accent5"/>
          </a:effectRef>
          <a:fontRef idx="minor">
            <a:schemeClr val="lt1"/>
          </a:fontRef>
        </p:style>
        <p:txBody>
          <a:bodyPr wrap="square" lIns="80147" tIns="40074" rIns="80147" bIns="40074" rtlCol="0">
            <a:spAutoFit/>
          </a:bodyPr>
          <a:lstStyle/>
          <a:p>
            <a:pPr algn="just">
              <a:spcBef>
                <a:spcPts val="526"/>
              </a:spcBef>
            </a:pPr>
            <a:r>
              <a:rPr lang="cs-CZ" sz="1100" b="1" dirty="0"/>
              <a:t>Podmínky (dle SPO.GEN.005(c)(2)):</a:t>
            </a:r>
          </a:p>
          <a:p>
            <a:pPr marL="250460" indent="-250460" algn="just">
              <a:spcBef>
                <a:spcPts val="526"/>
              </a:spcBef>
              <a:buFont typeface="Arial" panose="020B0604020202020204" pitchFamily="34" charset="0"/>
              <a:buChar char="•"/>
            </a:pPr>
            <a:r>
              <a:rPr lang="cs-CZ" sz="900" dirty="0"/>
              <a:t>Lety jsou prováděny:</a:t>
            </a:r>
          </a:p>
          <a:p>
            <a:pPr marL="464742" lvl="1" indent="-148885" algn="just">
              <a:spcBef>
                <a:spcPts val="526"/>
              </a:spcBef>
              <a:buFont typeface="Wingdings" panose="05000000000000000000" pitchFamily="2" charset="2"/>
              <a:buChar char="§"/>
            </a:pPr>
            <a:r>
              <a:rPr lang="cs-CZ" sz="900" dirty="0"/>
              <a:t>jiným než složitým motorovým letadlem;</a:t>
            </a:r>
          </a:p>
          <a:p>
            <a:pPr marL="464742" lvl="1" indent="-148885" algn="just">
              <a:spcBef>
                <a:spcPts val="526"/>
              </a:spcBef>
              <a:buFont typeface="Wingdings" panose="05000000000000000000" pitchFamily="2" charset="2"/>
              <a:buChar char="§"/>
            </a:pPr>
            <a:r>
              <a:rPr lang="cs-CZ" sz="900" dirty="0"/>
              <a:t>ATO schválenou dle nařízení (EU) č. 1178/2011; nebo</a:t>
            </a:r>
          </a:p>
          <a:p>
            <a:pPr marL="464742" lvl="1" indent="-148885" algn="just">
              <a:spcBef>
                <a:spcPts val="526"/>
              </a:spcBef>
              <a:buFont typeface="Wingdings" panose="05000000000000000000" pitchFamily="2" charset="2"/>
              <a:buChar char="§"/>
            </a:pPr>
            <a:r>
              <a:rPr lang="cs-CZ" sz="900" dirty="0"/>
              <a:t>organizací vytvořenou za účelem propagace sportovního nebo rekreačního létání (např. aeroklub).</a:t>
            </a:r>
          </a:p>
          <a:p>
            <a:pPr marL="250460" indent="-250460" algn="just">
              <a:spcBef>
                <a:spcPts val="526"/>
              </a:spcBef>
              <a:buFont typeface="Arial" panose="020B0604020202020204" pitchFamily="34" charset="0"/>
              <a:buChar char="•"/>
            </a:pPr>
            <a:r>
              <a:rPr lang="cs-CZ" sz="900" dirty="0"/>
              <a:t>organizace provozuje letadlo na základě vlastnictví nebo nájmu/pronájmu;</a:t>
            </a:r>
          </a:p>
          <a:p>
            <a:pPr marL="250460" indent="-250460" algn="just">
              <a:spcBef>
                <a:spcPts val="526"/>
              </a:spcBef>
              <a:buFont typeface="Arial" panose="020B0604020202020204" pitchFamily="34" charset="0"/>
              <a:buChar char="•"/>
            </a:pPr>
            <a:r>
              <a:rPr lang="cs-CZ" sz="900" dirty="0"/>
              <a:t>let nevytváří zisk vyplácený mimo organizaci; a</a:t>
            </a:r>
          </a:p>
          <a:p>
            <a:pPr marL="250460" indent="-250460" algn="just">
              <a:spcBef>
                <a:spcPts val="526"/>
              </a:spcBef>
              <a:buFont typeface="Arial" panose="020B0604020202020204" pitchFamily="34" charset="0"/>
              <a:buChar char="•"/>
            </a:pPr>
            <a:r>
              <a:rPr lang="cs-CZ" sz="900" dirty="0"/>
              <a:t>lety, kterých se účastní osoby mimo organizaci představují jen okrajovou činnost organizace.</a:t>
            </a:r>
          </a:p>
        </p:txBody>
      </p:sp>
      <p:sp>
        <p:nvSpPr>
          <p:cNvPr id="6" name="Ovál 5"/>
          <p:cNvSpPr>
            <a:spLocks noChangeAspect="1"/>
          </p:cNvSpPr>
          <p:nvPr/>
        </p:nvSpPr>
        <p:spPr>
          <a:xfrm>
            <a:off x="2847913" y="1911037"/>
            <a:ext cx="344257" cy="365145"/>
          </a:xfrm>
          <a:prstGeom prst="ellipse">
            <a:avLst/>
          </a:prstGeom>
          <a:solidFill>
            <a:srgbClr val="1A75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cs-CZ" sz="1400" b="1" dirty="0"/>
              <a:t>1</a:t>
            </a:r>
          </a:p>
        </p:txBody>
      </p:sp>
      <p:grpSp>
        <p:nvGrpSpPr>
          <p:cNvPr id="7" name="Skupina 6"/>
          <p:cNvGrpSpPr/>
          <p:nvPr/>
        </p:nvGrpSpPr>
        <p:grpSpPr>
          <a:xfrm>
            <a:off x="435541" y="4594471"/>
            <a:ext cx="2894003" cy="1289814"/>
            <a:chOff x="509341" y="4970569"/>
            <a:chExt cx="3384376" cy="1422080"/>
          </a:xfrm>
        </p:grpSpPr>
        <p:sp>
          <p:nvSpPr>
            <p:cNvPr id="12" name="TextovéPole 11"/>
            <p:cNvSpPr txBox="1"/>
            <p:nvPr/>
          </p:nvSpPr>
          <p:spPr>
            <a:xfrm>
              <a:off x="509341" y="5357668"/>
              <a:ext cx="3384376" cy="1034981"/>
            </a:xfrm>
            <a:prstGeom prst="rect">
              <a:avLst/>
            </a:prstGeom>
            <a:ln>
              <a:noFill/>
            </a:ln>
          </p:spPr>
          <p:style>
            <a:lnRef idx="1">
              <a:schemeClr val="accent5"/>
            </a:lnRef>
            <a:fillRef idx="3">
              <a:schemeClr val="accent5"/>
            </a:fillRef>
            <a:effectRef idx="2">
              <a:schemeClr val="accent5"/>
            </a:effectRef>
            <a:fontRef idx="minor">
              <a:schemeClr val="lt1"/>
            </a:fontRef>
          </p:style>
          <p:txBody>
            <a:bodyPr wrap="square" rtlCol="0" anchor="b">
              <a:spAutoFit/>
            </a:bodyPr>
            <a:lstStyle/>
            <a:p>
              <a:pPr algn="just">
                <a:spcBef>
                  <a:spcPts val="526"/>
                </a:spcBef>
              </a:pPr>
              <a:r>
                <a:rPr lang="cs-CZ" sz="1100" dirty="0"/>
                <a:t>Pokud provozovatel (pilot) provádí akrobatické lety jako </a:t>
              </a:r>
              <a:r>
                <a:rPr lang="cs-CZ" sz="1100" b="1" u="sng" dirty="0"/>
                <a:t>neobchodní zvláštní provoz</a:t>
              </a:r>
              <a:r>
                <a:rPr lang="cs-CZ" sz="1100" dirty="0"/>
                <a:t> (SPO) s jiným než složitým motorovým letadlem = neprovádí lety za úplatu nebo jinou protihodnotu a pouze pro vlastní potřebu.</a:t>
              </a:r>
            </a:p>
          </p:txBody>
        </p:sp>
        <p:sp>
          <p:nvSpPr>
            <p:cNvPr id="13" name="Ovál 12"/>
            <p:cNvSpPr>
              <a:spLocks noChangeAspect="1"/>
            </p:cNvSpPr>
            <p:nvPr/>
          </p:nvSpPr>
          <p:spPr>
            <a:xfrm>
              <a:off x="3330475" y="4970569"/>
              <a:ext cx="402589" cy="402589"/>
            </a:xfrm>
            <a:prstGeom prst="ellipse">
              <a:avLst/>
            </a:prstGeom>
            <a:solidFill>
              <a:srgbClr val="1A75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t>2</a:t>
              </a:r>
            </a:p>
          </p:txBody>
        </p:sp>
      </p:grpSp>
      <p:sp>
        <p:nvSpPr>
          <p:cNvPr id="14" name="Ovál 13"/>
          <p:cNvSpPr>
            <a:spLocks noChangeAspect="1"/>
          </p:cNvSpPr>
          <p:nvPr/>
        </p:nvSpPr>
        <p:spPr>
          <a:xfrm>
            <a:off x="5803491" y="1911037"/>
            <a:ext cx="344257" cy="365145"/>
          </a:xfrm>
          <a:prstGeom prst="ellipse">
            <a:avLst/>
          </a:prstGeom>
          <a:solidFill>
            <a:srgbClr val="1A75C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r>
              <a:rPr lang="cs-CZ" sz="1400" b="1" dirty="0"/>
              <a:t>1</a:t>
            </a:r>
          </a:p>
        </p:txBody>
      </p:sp>
      <p:grpSp>
        <p:nvGrpSpPr>
          <p:cNvPr id="8" name="Skupina 7"/>
          <p:cNvGrpSpPr/>
          <p:nvPr/>
        </p:nvGrpSpPr>
        <p:grpSpPr>
          <a:xfrm>
            <a:off x="4139952" y="4371147"/>
            <a:ext cx="4543681" cy="1176938"/>
            <a:chOff x="4371889" y="4291640"/>
            <a:chExt cx="4543681" cy="1176938"/>
          </a:xfrm>
        </p:grpSpPr>
        <p:sp>
          <p:nvSpPr>
            <p:cNvPr id="16" name="TextovéPole 15"/>
            <p:cNvSpPr txBox="1"/>
            <p:nvPr/>
          </p:nvSpPr>
          <p:spPr>
            <a:xfrm>
              <a:off x="4371889" y="4759382"/>
              <a:ext cx="4543681" cy="709196"/>
            </a:xfrm>
            <a:prstGeom prst="rect">
              <a:avLst/>
            </a:prstGeom>
            <a:solidFill>
              <a:srgbClr val="D42E12"/>
            </a:solidFill>
          </p:spPr>
          <p:txBody>
            <a:bodyPr wrap="square" lIns="599526" tIns="157770" rIns="80147" bIns="40074" rtlCol="0">
              <a:spAutoFit/>
            </a:bodyPr>
            <a:lstStyle/>
            <a:p>
              <a:pPr algn="just"/>
              <a:r>
                <a:rPr lang="cs-CZ" sz="1100" b="1" u="sng" dirty="0">
                  <a:solidFill>
                    <a:schemeClr val="bg1"/>
                  </a:solidFill>
                </a:rPr>
                <a:t>V případě 1</a:t>
              </a:r>
              <a:r>
                <a:rPr lang="cs-CZ" sz="1100" b="1" dirty="0">
                  <a:solidFill>
                    <a:schemeClr val="bg1"/>
                  </a:solidFill>
                </a:rPr>
                <a:t> </a:t>
              </a:r>
              <a:r>
                <a:rPr lang="cs-CZ" sz="1100" dirty="0">
                  <a:solidFill>
                    <a:schemeClr val="bg1"/>
                  </a:solidFill>
                </a:rPr>
                <a:t>se jedná stále o </a:t>
              </a:r>
              <a:r>
                <a:rPr lang="cs-CZ" sz="1100" b="1" dirty="0">
                  <a:solidFill>
                    <a:schemeClr val="bg1"/>
                  </a:solidFill>
                </a:rPr>
                <a:t>zvláštní obchodní provoz</a:t>
              </a:r>
              <a:r>
                <a:rPr lang="cs-CZ" sz="1100" dirty="0">
                  <a:solidFill>
                    <a:schemeClr val="bg1"/>
                  </a:solidFill>
                </a:rPr>
                <a:t>, ale pokud jsou splněny uvedené podmínky dochází </a:t>
              </a:r>
              <a:r>
                <a:rPr lang="cs-CZ" sz="1100" b="1" u="sng" dirty="0">
                  <a:solidFill>
                    <a:schemeClr val="bg1"/>
                  </a:solidFill>
                </a:rPr>
                <a:t>ke zmírnění předpisového </a:t>
              </a:r>
              <a:r>
                <a:rPr lang="cs-CZ" sz="1100" b="1" u="sng" dirty="0" smtClean="0">
                  <a:solidFill>
                    <a:schemeClr val="bg1"/>
                  </a:solidFill>
                </a:rPr>
                <a:t>rámce</a:t>
              </a:r>
              <a:r>
                <a:rPr lang="cs-CZ" sz="1100" b="1" dirty="0" smtClean="0">
                  <a:solidFill>
                    <a:schemeClr val="bg1"/>
                  </a:solidFill>
                </a:rPr>
                <a:t> </a:t>
              </a:r>
              <a:r>
                <a:rPr lang="cs-CZ" sz="1100" dirty="0">
                  <a:solidFill>
                    <a:schemeClr val="bg1"/>
                  </a:solidFill>
                </a:rPr>
                <a:t>a akrobatické lety lze </a:t>
              </a:r>
              <a:r>
                <a:rPr lang="cs-CZ" sz="1100" dirty="0" smtClean="0">
                  <a:solidFill>
                    <a:schemeClr val="bg1"/>
                  </a:solidFill>
                </a:rPr>
                <a:t>provádět </a:t>
              </a:r>
              <a:r>
                <a:rPr lang="cs-CZ" sz="1100" dirty="0">
                  <a:solidFill>
                    <a:schemeClr val="bg1"/>
                  </a:solidFill>
                </a:rPr>
                <a:t>dle Části-NCO.</a:t>
              </a:r>
            </a:p>
          </p:txBody>
        </p:sp>
        <p:sp>
          <p:nvSpPr>
            <p:cNvPr id="18" name="TextovéPole 17"/>
            <p:cNvSpPr txBox="1"/>
            <p:nvPr/>
          </p:nvSpPr>
          <p:spPr>
            <a:xfrm>
              <a:off x="4414980" y="4291640"/>
              <a:ext cx="403913" cy="973483"/>
            </a:xfrm>
            <a:prstGeom prst="rect">
              <a:avLst/>
            </a:prstGeom>
            <a:noFill/>
          </p:spPr>
          <p:txBody>
            <a:bodyPr wrap="none" lIns="80147" tIns="40074" rIns="80147" bIns="40074" rtlCol="0">
              <a:spAutoFit/>
            </a:bodyPr>
            <a:lstStyle/>
            <a:p>
              <a:r>
                <a:rPr lang="cs-CZ" sz="5800" b="1" dirty="0">
                  <a:ln w="28575">
                    <a:solidFill>
                      <a:schemeClr val="bg1"/>
                    </a:solidFill>
                  </a:ln>
                  <a:solidFill>
                    <a:srgbClr val="D42E12"/>
                  </a:solidFill>
                </a:rPr>
                <a:t>!</a:t>
              </a:r>
            </a:p>
          </p:txBody>
        </p:sp>
      </p:grpSp>
      <p:grpSp>
        <p:nvGrpSpPr>
          <p:cNvPr id="5" name="Skupina 4"/>
          <p:cNvGrpSpPr/>
          <p:nvPr/>
        </p:nvGrpSpPr>
        <p:grpSpPr>
          <a:xfrm>
            <a:off x="4139952" y="5468578"/>
            <a:ext cx="4543681" cy="1006072"/>
            <a:chOff x="4384315" y="5269149"/>
            <a:chExt cx="4543681" cy="1006072"/>
          </a:xfrm>
        </p:grpSpPr>
        <p:sp>
          <p:nvSpPr>
            <p:cNvPr id="15" name="TextovéPole 14"/>
            <p:cNvSpPr txBox="1"/>
            <p:nvPr/>
          </p:nvSpPr>
          <p:spPr>
            <a:xfrm>
              <a:off x="4384315" y="5736891"/>
              <a:ext cx="4543681" cy="538330"/>
            </a:xfrm>
            <a:prstGeom prst="rect">
              <a:avLst/>
            </a:prstGeom>
            <a:solidFill>
              <a:srgbClr val="D42E12"/>
            </a:solidFill>
          </p:spPr>
          <p:txBody>
            <a:bodyPr wrap="square" lIns="599526" tIns="157770" rIns="80147" bIns="40074" rtlCol="0">
              <a:spAutoFit/>
            </a:bodyPr>
            <a:lstStyle/>
            <a:p>
              <a:pPr algn="just"/>
              <a:r>
                <a:rPr lang="cs-CZ" sz="1100" b="1" dirty="0" smtClean="0">
                  <a:solidFill>
                    <a:schemeClr val="bg1"/>
                  </a:solidFill>
                </a:rPr>
                <a:t>Kontrolní seznam</a:t>
              </a:r>
              <a:r>
                <a:rPr lang="cs-CZ" sz="1100" dirty="0" smtClean="0">
                  <a:solidFill>
                    <a:schemeClr val="bg1"/>
                  </a:solidFill>
                </a:rPr>
                <a:t> dle NCO.SPEC.ABF.100 (pokud je akrobatický let prováděn v režimu dle Části-NCO).</a:t>
              </a:r>
              <a:endParaRPr lang="cs-CZ" sz="1100" dirty="0">
                <a:solidFill>
                  <a:schemeClr val="bg1"/>
                </a:solidFill>
              </a:endParaRPr>
            </a:p>
          </p:txBody>
        </p:sp>
        <p:sp>
          <p:nvSpPr>
            <p:cNvPr id="17" name="TextovéPole 16"/>
            <p:cNvSpPr txBox="1"/>
            <p:nvPr/>
          </p:nvSpPr>
          <p:spPr>
            <a:xfrm>
              <a:off x="4427406" y="5269149"/>
              <a:ext cx="403913" cy="973483"/>
            </a:xfrm>
            <a:prstGeom prst="rect">
              <a:avLst/>
            </a:prstGeom>
            <a:noFill/>
          </p:spPr>
          <p:txBody>
            <a:bodyPr wrap="none" lIns="80147" tIns="40074" rIns="80147" bIns="40074" rtlCol="0">
              <a:spAutoFit/>
            </a:bodyPr>
            <a:lstStyle/>
            <a:p>
              <a:r>
                <a:rPr lang="cs-CZ" sz="5800" b="1" dirty="0">
                  <a:ln w="28575">
                    <a:solidFill>
                      <a:schemeClr val="bg1"/>
                    </a:solidFill>
                  </a:ln>
                  <a:solidFill>
                    <a:srgbClr val="D42E12"/>
                  </a:solidFill>
                </a:rPr>
                <a:t>!</a:t>
              </a:r>
            </a:p>
          </p:txBody>
        </p:sp>
      </p:grpSp>
    </p:spTree>
    <p:extLst>
      <p:ext uri="{BB962C8B-B14F-4D97-AF65-F5344CB8AC3E}">
        <p14:creationId xmlns:p14="http://schemas.microsoft.com/office/powerpoint/2010/main" val="2359222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a:t>Podmínky dle bodu SPO.GEN.005(c)(1)(2)</a:t>
            </a:r>
            <a:br>
              <a:rPr lang="cs-CZ" sz="2800" dirty="0"/>
            </a:br>
            <a:r>
              <a:rPr lang="cs-CZ" sz="2100" b="0" dirty="0"/>
              <a:t>(vysvětlení některých pojmů)</a:t>
            </a:r>
          </a:p>
        </p:txBody>
      </p:sp>
      <p:sp>
        <p:nvSpPr>
          <p:cNvPr id="3" name="Zástupný symbol pro obsah 2"/>
          <p:cNvSpPr>
            <a:spLocks noGrp="1"/>
          </p:cNvSpPr>
          <p:nvPr>
            <p:ph idx="1"/>
          </p:nvPr>
        </p:nvSpPr>
        <p:spPr/>
        <p:txBody>
          <a:bodyPr>
            <a:normAutofit/>
          </a:bodyPr>
          <a:lstStyle/>
          <a:p>
            <a:pPr algn="just">
              <a:spcBef>
                <a:spcPts val="1052"/>
              </a:spcBef>
            </a:pPr>
            <a:r>
              <a:rPr lang="cs-CZ" sz="1600" b="1" dirty="0"/>
              <a:t>Přímé náklady </a:t>
            </a:r>
            <a:r>
              <a:rPr lang="cs-CZ" sz="1600" dirty="0"/>
              <a:t>- náklady vzniklé přímo v souvislosti s letem, např. palivo, letištní poplatky, poplatek za pronájem letadla. Nejsou brány jako součást zisku.</a:t>
            </a:r>
          </a:p>
          <a:p>
            <a:pPr algn="just">
              <a:spcBef>
                <a:spcPts val="1052"/>
              </a:spcBef>
            </a:pPr>
            <a:r>
              <a:rPr lang="cs-CZ" sz="1600" b="1" dirty="0"/>
              <a:t>Roční náklady</a:t>
            </a:r>
            <a:r>
              <a:rPr lang="cs-CZ" sz="1600" dirty="0"/>
              <a:t> - náklady </a:t>
            </a:r>
            <a:r>
              <a:rPr lang="cs-CZ" sz="1600" dirty="0" smtClean="0"/>
              <a:t>na udržování</a:t>
            </a:r>
            <a:r>
              <a:rPr lang="cs-CZ" sz="1600" dirty="0"/>
              <a:t>, údržbu a provoz letadla během jednoho kalendářního roku. Nejsou brány jako součást zisku.</a:t>
            </a:r>
          </a:p>
          <a:p>
            <a:pPr algn="just">
              <a:spcBef>
                <a:spcPts val="1052"/>
              </a:spcBef>
            </a:pPr>
            <a:r>
              <a:rPr lang="cs-CZ" sz="1600" b="1" dirty="0"/>
              <a:t>Organizace vytvořená za účelem propagace sportovního či rekreačního létání </a:t>
            </a:r>
            <a:r>
              <a:rPr lang="cs-CZ" sz="1600" dirty="0"/>
              <a:t>- nezisková organizace založená podle použitelného národního práva, jejímž výhradním účelem je sdružování osob se stejným zájmem v rámci všeobecného letectví, které létají pro zábavu nebo provádějí skoky padákem. Organizace by měla mít k dispozici letadla.</a:t>
            </a:r>
          </a:p>
          <a:p>
            <a:pPr algn="just">
              <a:spcBef>
                <a:spcPts val="1052"/>
              </a:spcBef>
            </a:pPr>
            <a:r>
              <a:rPr lang="cs-CZ" sz="1600" b="1" dirty="0"/>
              <a:t>Okrajová činnost </a:t>
            </a:r>
            <a:r>
              <a:rPr lang="cs-CZ" sz="1600" dirty="0"/>
              <a:t>- by měla být chápána jako činnost, která představuje velmi malou část </a:t>
            </a:r>
            <a:r>
              <a:rPr lang="cs-CZ" sz="1600" dirty="0" smtClean="0"/>
              <a:t>                   z </a:t>
            </a:r>
            <a:r>
              <a:rPr lang="cs-CZ" sz="1600" dirty="0"/>
              <a:t>celkové činnosti organizace, měla by sloužit zejména pro propagaci samotné organizace </a:t>
            </a:r>
            <a:r>
              <a:rPr lang="cs-CZ" sz="1600" dirty="0" smtClean="0"/>
              <a:t>                  a </a:t>
            </a:r>
            <a:r>
              <a:rPr lang="cs-CZ" sz="1600" dirty="0"/>
              <a:t>nebo oslovení nových žáků nebo členů. Organizace, která zamýšlí nabízení takových letů jako pravidelnou obchodní činnost, není považována za organizaci, které splňuje podmínku okrajové činnosti. Stejně tak lety organizované za výhradním účelem, kterým je vytváření příjmu organizace, nejsou považovány za okrajovou činnost.         </a:t>
            </a:r>
          </a:p>
          <a:p>
            <a:pPr marL="0" indent="0" algn="just">
              <a:spcBef>
                <a:spcPts val="526"/>
              </a:spcBef>
              <a:buNone/>
              <a:tabLst>
                <a:tab pos="360363" algn="l"/>
              </a:tabLst>
            </a:pPr>
            <a:r>
              <a:rPr lang="cs-CZ" sz="1200" dirty="0"/>
              <a:t>	[rozhodnutí výkonného ředitele EASA č. 2014/019/R]</a:t>
            </a: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34</a:t>
            </a:fld>
            <a:endParaRPr lang="cs-CZ" dirty="0"/>
          </a:p>
        </p:txBody>
      </p:sp>
    </p:spTree>
    <p:extLst>
      <p:ext uri="{BB962C8B-B14F-4D97-AF65-F5344CB8AC3E}">
        <p14:creationId xmlns:p14="http://schemas.microsoft.com/office/powerpoint/2010/main" val="2803502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Přechodová opatření</a:t>
            </a:r>
            <a:endParaRPr lang="cs-CZ" dirty="0"/>
          </a:p>
        </p:txBody>
      </p:sp>
      <p:sp>
        <p:nvSpPr>
          <p:cNvPr id="3" name="Zástupný symbol pro obsah 2"/>
          <p:cNvSpPr>
            <a:spLocks noGrp="1"/>
          </p:cNvSpPr>
          <p:nvPr>
            <p:ph idx="1"/>
          </p:nvPr>
        </p:nvSpPr>
        <p:spPr/>
        <p:txBody>
          <a:bodyPr/>
          <a:lstStyle/>
          <a:p>
            <a:pPr algn="just"/>
            <a:r>
              <a:rPr lang="cs-CZ" dirty="0" smtClean="0"/>
              <a:t>Stávající povolení k leteckým pracím:</a:t>
            </a:r>
          </a:p>
          <a:p>
            <a:pPr lvl="1" algn="just"/>
            <a:r>
              <a:rPr lang="cs-CZ" dirty="0" smtClean="0"/>
              <a:t>změna povolení a provozní specifikace z moci úřední (pouze letadla, která  nespadají do působnosti nařízení (ES) č. 216/2008 a nařízení (EU) č. 965/2012).</a:t>
            </a:r>
          </a:p>
          <a:p>
            <a:pPr lvl="1" algn="just"/>
            <a:endParaRPr lang="cs-CZ" dirty="0"/>
          </a:p>
          <a:p>
            <a:pPr algn="just"/>
            <a:r>
              <a:rPr lang="cs-CZ" dirty="0" smtClean="0"/>
              <a:t>Vazba na živnostenský zákon stále v jednání.</a:t>
            </a:r>
          </a:p>
          <a:p>
            <a:pPr algn="just"/>
            <a:endParaRPr lang="cs-CZ" dirty="0"/>
          </a:p>
          <a:p>
            <a:pPr algn="just"/>
            <a:endParaRPr lang="cs-CZ" dirty="0" smtClean="0"/>
          </a:p>
          <a:p>
            <a:pPr marL="0" indent="0" algn="ctr">
              <a:buNone/>
            </a:pPr>
            <a:r>
              <a:rPr lang="cs-CZ" sz="5400" b="1" dirty="0" smtClean="0">
                <a:solidFill>
                  <a:srgbClr val="C00000"/>
                </a:solidFill>
                <a:effectLst>
                  <a:outerShdw blurRad="38100" dist="38100" dir="2700000" algn="tl">
                    <a:srgbClr val="000000">
                      <a:alpha val="43137"/>
                    </a:srgbClr>
                  </a:outerShdw>
                </a:effectLst>
              </a:rPr>
              <a:t>www.caa.cz</a:t>
            </a:r>
            <a:endParaRPr lang="cs-CZ" sz="5400" b="1" dirty="0">
              <a:solidFill>
                <a:srgbClr val="C00000"/>
              </a:solidFill>
              <a:effectLst>
                <a:outerShdw blurRad="38100" dist="38100" dir="2700000" algn="tl">
                  <a:srgbClr val="000000">
                    <a:alpha val="43137"/>
                  </a:srgbClr>
                </a:outerShdw>
              </a:effectLst>
            </a:endParaRPr>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35</a:t>
            </a:fld>
            <a:endParaRPr lang="cs-CZ"/>
          </a:p>
        </p:txBody>
      </p:sp>
    </p:spTree>
    <p:extLst>
      <p:ext uri="{BB962C8B-B14F-4D97-AF65-F5344CB8AC3E}">
        <p14:creationId xmlns:p14="http://schemas.microsoft.com/office/powerpoint/2010/main" val="920118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Odkazy</a:t>
            </a:r>
            <a:endParaRPr lang="cs-CZ" dirty="0"/>
          </a:p>
        </p:txBody>
      </p:sp>
      <p:sp>
        <p:nvSpPr>
          <p:cNvPr id="3" name="Zástupný symbol pro obsah 2"/>
          <p:cNvSpPr>
            <a:spLocks noGrp="1"/>
          </p:cNvSpPr>
          <p:nvPr>
            <p:ph idx="1"/>
          </p:nvPr>
        </p:nvSpPr>
        <p:spPr>
          <a:xfrm>
            <a:off x="354360" y="1556792"/>
            <a:ext cx="8435280" cy="4525963"/>
          </a:xfrm>
        </p:spPr>
        <p:txBody>
          <a:bodyPr>
            <a:normAutofit/>
          </a:bodyPr>
          <a:lstStyle/>
          <a:p>
            <a:pPr marL="0" indent="0" algn="just">
              <a:buNone/>
            </a:pPr>
            <a:r>
              <a:rPr lang="cs-CZ" sz="1600" b="1" dirty="0"/>
              <a:t>EU (Úřední věstník – portál EUR-Lex)</a:t>
            </a:r>
          </a:p>
          <a:p>
            <a:pPr marL="0" indent="0" algn="just">
              <a:buNone/>
            </a:pPr>
            <a:r>
              <a:rPr lang="cs-CZ" sz="1600" dirty="0">
                <a:hlinkClick r:id="rId2"/>
              </a:rPr>
              <a:t>http://</a:t>
            </a:r>
            <a:r>
              <a:rPr lang="cs-CZ" sz="1600" dirty="0" smtClean="0">
                <a:hlinkClick r:id="rId2"/>
              </a:rPr>
              <a:t>eur-lex.europa.eu/homepage.html?locale=cs</a:t>
            </a:r>
            <a:r>
              <a:rPr lang="cs-CZ" sz="1600" dirty="0" smtClean="0"/>
              <a:t>  </a:t>
            </a:r>
            <a:r>
              <a:rPr lang="cs-CZ" sz="1600" dirty="0"/>
              <a:t>	</a:t>
            </a:r>
          </a:p>
          <a:p>
            <a:pPr marL="0" indent="0" algn="just">
              <a:buNone/>
            </a:pPr>
            <a:endParaRPr lang="cs-CZ" sz="1600" dirty="0" smtClean="0"/>
          </a:p>
          <a:p>
            <a:pPr marL="0" indent="0" algn="just">
              <a:buNone/>
            </a:pPr>
            <a:r>
              <a:rPr lang="cs-CZ" sz="1600" b="1" dirty="0" smtClean="0"/>
              <a:t>Rozhodnutí </a:t>
            </a:r>
            <a:r>
              <a:rPr lang="cs-CZ" sz="1600" b="1" dirty="0"/>
              <a:t>výkonného ředitele </a:t>
            </a:r>
            <a:r>
              <a:rPr lang="cs-CZ" sz="1600" b="1" dirty="0" smtClean="0"/>
              <a:t>na stránkách EASA </a:t>
            </a:r>
            <a:r>
              <a:rPr lang="cs-CZ" sz="1600" b="1" dirty="0"/>
              <a:t>(</a:t>
            </a:r>
            <a:r>
              <a:rPr lang="cs-CZ" sz="1600" b="1" dirty="0" smtClean="0"/>
              <a:t>AMC/GM</a:t>
            </a:r>
            <a:r>
              <a:rPr lang="cs-CZ" sz="1600" b="1" dirty="0"/>
              <a:t>)</a:t>
            </a:r>
          </a:p>
          <a:p>
            <a:pPr marL="0" indent="0" algn="just">
              <a:buNone/>
            </a:pPr>
            <a:r>
              <a:rPr lang="cs-CZ" sz="1600" dirty="0">
                <a:hlinkClick r:id="rId3"/>
              </a:rPr>
              <a:t>https://</a:t>
            </a:r>
            <a:r>
              <a:rPr lang="cs-CZ" sz="1600" dirty="0" smtClean="0">
                <a:hlinkClick r:id="rId3"/>
              </a:rPr>
              <a:t>www.easa.europa.eu/document-library/acceptable-means-of-compliance-and-guidance-materials</a:t>
            </a:r>
            <a:r>
              <a:rPr lang="cs-CZ" sz="1600" dirty="0" smtClean="0"/>
              <a:t> </a:t>
            </a:r>
          </a:p>
          <a:p>
            <a:pPr marL="0" indent="0" algn="just">
              <a:buNone/>
            </a:pPr>
            <a:endParaRPr lang="cs-CZ" sz="1600" dirty="0" smtClean="0"/>
          </a:p>
          <a:p>
            <a:pPr marL="0" indent="0" algn="just">
              <a:buNone/>
            </a:pPr>
            <a:r>
              <a:rPr lang="cs-CZ" sz="1600" b="1" dirty="0" smtClean="0"/>
              <a:t>Úřad </a:t>
            </a:r>
            <a:r>
              <a:rPr lang="cs-CZ" sz="1600" b="1" dirty="0"/>
              <a:t>pro civilní </a:t>
            </a:r>
            <a:r>
              <a:rPr lang="cs-CZ" sz="1600" b="1" dirty="0" smtClean="0"/>
              <a:t>letectví</a:t>
            </a:r>
          </a:p>
          <a:p>
            <a:pPr marL="0" indent="0" algn="just">
              <a:buNone/>
            </a:pPr>
            <a:r>
              <a:rPr lang="cs-CZ" sz="1600" dirty="0">
                <a:hlinkClick r:id="rId4"/>
              </a:rPr>
              <a:t>http://</a:t>
            </a:r>
            <a:r>
              <a:rPr lang="cs-CZ" sz="1600" dirty="0" smtClean="0">
                <a:hlinkClick r:id="rId4"/>
              </a:rPr>
              <a:t>www.caa.cz/zavedeni-pravidel-eu-easa-pro-neobchodni-provoz-a-zvlastni</a:t>
            </a:r>
            <a:r>
              <a:rPr lang="cs-CZ" sz="1600" dirty="0" smtClean="0"/>
              <a:t> (osvěta)</a:t>
            </a:r>
            <a:endParaRPr lang="cs-CZ" sz="1600" dirty="0" smtClean="0">
              <a:hlinkClick r:id="rId4"/>
            </a:endParaRPr>
          </a:p>
          <a:p>
            <a:pPr marL="0" indent="0" algn="just">
              <a:buNone/>
            </a:pPr>
            <a:r>
              <a:rPr lang="cs-CZ" sz="1600" dirty="0" smtClean="0">
                <a:hlinkClick r:id="rId4"/>
              </a:rPr>
              <a:t>http</a:t>
            </a:r>
            <a:r>
              <a:rPr lang="cs-CZ" sz="1600" dirty="0">
                <a:hlinkClick r:id="rId4"/>
              </a:rPr>
              <a:t>://</a:t>
            </a:r>
            <a:r>
              <a:rPr lang="cs-CZ" sz="1600" dirty="0" smtClean="0">
                <a:hlinkClick r:id="rId4"/>
              </a:rPr>
              <a:t>www.caa.cz/provoz/letecke-prace</a:t>
            </a:r>
            <a:r>
              <a:rPr lang="cs-CZ" sz="1600" dirty="0" smtClean="0"/>
              <a:t> (provozní a praktické informace)</a:t>
            </a:r>
          </a:p>
          <a:p>
            <a:pPr marL="0" indent="0" algn="just">
              <a:buNone/>
            </a:pPr>
            <a:r>
              <a:rPr lang="cs-CZ" sz="1600" dirty="0">
                <a:hlinkClick r:id="rId5"/>
              </a:rPr>
              <a:t>http://</a:t>
            </a:r>
            <a:r>
              <a:rPr lang="cs-CZ" sz="1600" dirty="0" smtClean="0">
                <a:hlinkClick r:id="rId5"/>
              </a:rPr>
              <a:t>www.caa.cz/formulare/formulare-sekce-letovych-standardu</a:t>
            </a:r>
            <a:r>
              <a:rPr lang="cs-CZ" sz="1600" dirty="0" smtClean="0"/>
              <a:t> (formulář prohlášení)</a:t>
            </a:r>
          </a:p>
          <a:p>
            <a:pPr marL="0" indent="0" algn="just">
              <a:buNone/>
            </a:pPr>
            <a:r>
              <a:rPr lang="cs-CZ" sz="1600" dirty="0" smtClean="0">
                <a:hlinkClick r:id="rId6"/>
              </a:rPr>
              <a:t>http</a:t>
            </a:r>
            <a:r>
              <a:rPr lang="cs-CZ" sz="1600" dirty="0">
                <a:hlinkClick r:id="rId6"/>
              </a:rPr>
              <a:t>://</a:t>
            </a:r>
            <a:r>
              <a:rPr lang="cs-CZ" sz="1600" dirty="0" smtClean="0">
                <a:hlinkClick r:id="rId6"/>
              </a:rPr>
              <a:t>www.caa.cz/predpisy/provoz-letadel</a:t>
            </a:r>
            <a:r>
              <a:rPr lang="cs-CZ" sz="1600" dirty="0" smtClean="0"/>
              <a:t>  (informace k nařízením EU) </a:t>
            </a:r>
            <a:endParaRPr lang="cs-CZ" sz="1600" dirty="0"/>
          </a:p>
          <a:p>
            <a:pPr marL="0" indent="0" algn="just">
              <a:buNone/>
            </a:pPr>
            <a:r>
              <a:rPr lang="cs-CZ" sz="1600" dirty="0">
                <a:hlinkClick r:id="rId7"/>
              </a:rPr>
              <a:t>http://</a:t>
            </a:r>
            <a:r>
              <a:rPr lang="cs-CZ" sz="1600" dirty="0" smtClean="0">
                <a:hlinkClick r:id="rId7"/>
              </a:rPr>
              <a:t>www.caa.cz/predpisy/rozhodnuti-vykonneho-reditele-easa</a:t>
            </a:r>
            <a:r>
              <a:rPr lang="cs-CZ" sz="1600" dirty="0" smtClean="0"/>
              <a:t> (pracovní česká znění AMC/GM) </a:t>
            </a:r>
            <a:endParaRPr lang="cs-CZ" sz="1600" dirty="0"/>
          </a:p>
          <a:p>
            <a:pPr algn="just"/>
            <a:endParaRPr lang="cs-CZ" sz="1600"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36</a:t>
            </a:fld>
            <a:endParaRPr lang="cs-CZ" dirty="0"/>
          </a:p>
        </p:txBody>
      </p:sp>
    </p:spTree>
    <p:extLst>
      <p:ext uri="{BB962C8B-B14F-4D97-AF65-F5344CB8AC3E}">
        <p14:creationId xmlns:p14="http://schemas.microsoft.com/office/powerpoint/2010/main" val="3762597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Děkuji vám za pozornost</a:t>
            </a:r>
            <a:endParaRPr lang="cs-CZ"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37</a:t>
            </a:fld>
            <a:endParaRPr lang="cs-CZ" dirty="0"/>
          </a:p>
        </p:txBody>
      </p:sp>
      <p:pic>
        <p:nvPicPr>
          <p:cNvPr id="1031" name="Picture 7" descr="http://www.diskutuj.me/images/uploads/1/01-02-15-o0wi32j91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41730" y="1412777"/>
            <a:ext cx="4860540" cy="48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59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effectLst/>
        </p:spPr>
        <p:txBody>
          <a:bodyPr>
            <a:normAutofit/>
          </a:bodyPr>
          <a:lstStyle/>
          <a:p>
            <a:r>
              <a:rPr lang="cs-CZ" dirty="0" smtClean="0"/>
              <a:t>Klasifikace provozu letadel</a:t>
            </a:r>
            <a:br>
              <a:rPr lang="cs-CZ" dirty="0" smtClean="0"/>
            </a:br>
            <a:r>
              <a:rPr lang="cs-CZ" sz="2400" b="0" dirty="0"/>
              <a:t>(dle EU/EASA)</a:t>
            </a:r>
          </a:p>
        </p:txBody>
      </p:sp>
      <p:sp>
        <p:nvSpPr>
          <p:cNvPr id="2" name="Obdélník 1"/>
          <p:cNvSpPr/>
          <p:nvPr/>
        </p:nvSpPr>
        <p:spPr>
          <a:xfrm>
            <a:off x="1565799" y="5712509"/>
            <a:ext cx="6889722" cy="450206"/>
          </a:xfrm>
          <a:prstGeom prst="rect">
            <a:avLst/>
          </a:prstGeom>
        </p:spPr>
        <p:txBody>
          <a:bodyPr wrap="square" lIns="80091" tIns="40046" rIns="80091" bIns="40046">
            <a:spAutoFit/>
          </a:bodyPr>
          <a:lstStyle/>
          <a:p>
            <a:pPr marL="155731" indent="-155731" algn="just">
              <a:buClr>
                <a:srgbClr val="5AA2AE"/>
              </a:buClr>
            </a:pPr>
            <a:r>
              <a:rPr lang="cs-CZ" sz="1200" dirty="0">
                <a:solidFill>
                  <a:srgbClr val="002E63"/>
                </a:solidFill>
              </a:rPr>
              <a:t>* 	Provozovatel vybere provozní požadavky podle toho, jaké letadlo (složité motorové (CMPA)/jiné než složité motorové (otCMPA)) při své činnosti </a:t>
            </a:r>
            <a:r>
              <a:rPr lang="cs-CZ" sz="1200" dirty="0" smtClean="0">
                <a:solidFill>
                  <a:srgbClr val="002E63"/>
                </a:solidFill>
              </a:rPr>
              <a:t>využívá.</a:t>
            </a:r>
            <a:endParaRPr lang="cs-CZ" sz="1200" dirty="0">
              <a:solidFill>
                <a:srgbClr val="002E63"/>
              </a:solidFill>
            </a:endParaRPr>
          </a:p>
        </p:txBody>
      </p:sp>
      <p:sp>
        <p:nvSpPr>
          <p:cNvPr id="6" name="Zástupný symbol pro číslo snímku 5"/>
          <p:cNvSpPr>
            <a:spLocks noGrp="1"/>
          </p:cNvSpPr>
          <p:nvPr>
            <p:ph type="sldNum" sz="quarter" idx="12"/>
          </p:nvPr>
        </p:nvSpPr>
        <p:spPr/>
        <p:txBody>
          <a:bodyPr/>
          <a:lstStyle/>
          <a:p>
            <a:fld id="{F1E69001-73B5-451B-AA7C-C3FB08B34B11}" type="slidenum">
              <a:rPr lang="cs-CZ" smtClean="0"/>
              <a:pPr/>
              <a:t>4</a:t>
            </a:fld>
            <a:endParaRPr lang="cs-CZ" dirty="0"/>
          </a:p>
        </p:txBody>
      </p:sp>
      <p:sp>
        <p:nvSpPr>
          <p:cNvPr id="31" name="Zaoblený obdélník 30"/>
          <p:cNvSpPr/>
          <p:nvPr/>
        </p:nvSpPr>
        <p:spPr>
          <a:xfrm>
            <a:off x="3553282" y="1455772"/>
            <a:ext cx="1828764" cy="428100"/>
          </a:xfrm>
          <a:prstGeom prst="roundRect">
            <a:avLst/>
          </a:prstGeom>
          <a:solidFill>
            <a:srgbClr val="D42E12"/>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cs-CZ" sz="1200" b="1" dirty="0"/>
              <a:t>Provoz letadel</a:t>
            </a:r>
          </a:p>
        </p:txBody>
      </p:sp>
      <p:grpSp>
        <p:nvGrpSpPr>
          <p:cNvPr id="7" name="Skupina 6"/>
          <p:cNvGrpSpPr/>
          <p:nvPr/>
        </p:nvGrpSpPr>
        <p:grpSpPr>
          <a:xfrm>
            <a:off x="1342396" y="1883872"/>
            <a:ext cx="3125268" cy="891372"/>
            <a:chOff x="1342396" y="1883872"/>
            <a:chExt cx="3125268" cy="891372"/>
          </a:xfrm>
        </p:grpSpPr>
        <p:cxnSp>
          <p:nvCxnSpPr>
            <p:cNvPr id="29" name="Pravoúhlá spojnice 28"/>
            <p:cNvCxnSpPr>
              <a:stCxn id="31" idx="2"/>
              <a:endCxn id="43" idx="0"/>
            </p:cNvCxnSpPr>
            <p:nvPr/>
          </p:nvCxnSpPr>
          <p:spPr>
            <a:xfrm rot="5400000">
              <a:off x="3130586" y="1010065"/>
              <a:ext cx="463272" cy="2210885"/>
            </a:xfrm>
            <a:prstGeom prst="bentConnector3">
              <a:avLst>
                <a:gd name="adj1" fmla="val 50000"/>
              </a:avLst>
            </a:prstGeom>
            <a:ln>
              <a:solidFill>
                <a:srgbClr val="002E63"/>
              </a:solidFill>
            </a:ln>
          </p:spPr>
          <p:style>
            <a:lnRef idx="2">
              <a:schemeClr val="accent1"/>
            </a:lnRef>
            <a:fillRef idx="0">
              <a:schemeClr val="accent1"/>
            </a:fillRef>
            <a:effectRef idx="1">
              <a:schemeClr val="accent1"/>
            </a:effectRef>
            <a:fontRef idx="minor">
              <a:schemeClr val="tx1"/>
            </a:fontRef>
          </p:style>
        </p:cxnSp>
        <p:sp>
          <p:nvSpPr>
            <p:cNvPr id="43" name="Zaoblený obdélník 42"/>
            <p:cNvSpPr/>
            <p:nvPr/>
          </p:nvSpPr>
          <p:spPr>
            <a:xfrm>
              <a:off x="1342396" y="2347144"/>
              <a:ext cx="1828764" cy="428100"/>
            </a:xfrm>
            <a:prstGeom prst="roundRect">
              <a:avLst/>
            </a:prstGeom>
            <a:solidFill>
              <a:srgbClr val="002E63"/>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cs-CZ" sz="1200" b="1" dirty="0">
                  <a:solidFill>
                    <a:schemeClr val="bg1"/>
                  </a:solidFill>
                </a:rPr>
                <a:t>Obchodní</a:t>
              </a:r>
            </a:p>
          </p:txBody>
        </p:sp>
      </p:grpSp>
      <p:grpSp>
        <p:nvGrpSpPr>
          <p:cNvPr id="8" name="Skupina 7"/>
          <p:cNvGrpSpPr/>
          <p:nvPr/>
        </p:nvGrpSpPr>
        <p:grpSpPr>
          <a:xfrm>
            <a:off x="676855" y="2775243"/>
            <a:ext cx="1579924" cy="1069704"/>
            <a:chOff x="676855" y="2775243"/>
            <a:chExt cx="1579924" cy="1069704"/>
          </a:xfrm>
        </p:grpSpPr>
        <p:cxnSp>
          <p:nvCxnSpPr>
            <p:cNvPr id="46" name="Pravoúhlá spojnice 45"/>
            <p:cNvCxnSpPr>
              <a:stCxn id="43" idx="2"/>
              <a:endCxn id="47" idx="0"/>
            </p:cNvCxnSpPr>
            <p:nvPr/>
          </p:nvCxnSpPr>
          <p:spPr>
            <a:xfrm rot="5400000">
              <a:off x="1634314" y="2540062"/>
              <a:ext cx="387283" cy="857646"/>
            </a:xfrm>
            <a:prstGeom prst="bent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Zaoblený obdélník 46"/>
            <p:cNvSpPr/>
            <p:nvPr/>
          </p:nvSpPr>
          <p:spPr>
            <a:xfrm>
              <a:off x="676855" y="3162527"/>
              <a:ext cx="1444554" cy="682420"/>
            </a:xfrm>
            <a:prstGeom prst="roundRect">
              <a:avLst/>
            </a:prstGeom>
            <a:solidFill>
              <a:schemeClr val="bg1">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cs-CZ" sz="1200" b="1" dirty="0">
                  <a:solidFill>
                    <a:schemeClr val="bg1">
                      <a:lumMod val="50000"/>
                    </a:schemeClr>
                  </a:solidFill>
                </a:rPr>
                <a:t>CAT</a:t>
              </a:r>
            </a:p>
            <a:p>
              <a:pPr algn="ctr"/>
              <a:r>
                <a:rPr lang="cs-CZ" sz="1100" dirty="0">
                  <a:solidFill>
                    <a:schemeClr val="bg1">
                      <a:lumMod val="50000"/>
                    </a:schemeClr>
                  </a:solidFill>
                </a:rPr>
                <a:t>(Obchodní letecká doprava)</a:t>
              </a:r>
            </a:p>
          </p:txBody>
        </p:sp>
      </p:grpSp>
      <p:grpSp>
        <p:nvGrpSpPr>
          <p:cNvPr id="9" name="Skupina 8"/>
          <p:cNvGrpSpPr/>
          <p:nvPr/>
        </p:nvGrpSpPr>
        <p:grpSpPr>
          <a:xfrm>
            <a:off x="2256779" y="2775243"/>
            <a:ext cx="1564602" cy="1069706"/>
            <a:chOff x="2256779" y="2775243"/>
            <a:chExt cx="1564602" cy="1069706"/>
          </a:xfrm>
        </p:grpSpPr>
        <p:sp>
          <p:nvSpPr>
            <p:cNvPr id="45" name="Zaoblený obdélník 44"/>
            <p:cNvSpPr/>
            <p:nvPr/>
          </p:nvSpPr>
          <p:spPr>
            <a:xfrm>
              <a:off x="2376827" y="3162529"/>
              <a:ext cx="1444554" cy="682420"/>
            </a:xfrm>
            <a:prstGeom prst="roundRect">
              <a:avLst/>
            </a:prstGeom>
            <a:solidFill>
              <a:srgbClr val="1A75CF"/>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200" b="1" dirty="0">
                  <a:solidFill>
                    <a:schemeClr val="bg1"/>
                  </a:solidFill>
                </a:rPr>
                <a:t>SPO</a:t>
              </a:r>
            </a:p>
            <a:p>
              <a:pPr algn="ctr"/>
              <a:r>
                <a:rPr lang="cs-CZ" sz="1200" b="1" dirty="0">
                  <a:solidFill>
                    <a:schemeClr val="bg1"/>
                  </a:solidFill>
                </a:rPr>
                <a:t>(Zvláštní provoz)</a:t>
              </a:r>
            </a:p>
          </p:txBody>
        </p:sp>
        <p:cxnSp>
          <p:nvCxnSpPr>
            <p:cNvPr id="44" name="Pravoúhlá spojnice 43"/>
            <p:cNvCxnSpPr>
              <a:stCxn id="43" idx="2"/>
              <a:endCxn id="45" idx="0"/>
            </p:cNvCxnSpPr>
            <p:nvPr/>
          </p:nvCxnSpPr>
          <p:spPr>
            <a:xfrm rot="16200000" flipH="1">
              <a:off x="2484299" y="2547723"/>
              <a:ext cx="387285" cy="842326"/>
            </a:xfrm>
            <a:prstGeom prst="bentConnector3">
              <a:avLst>
                <a:gd name="adj1" fmla="val 50000"/>
              </a:avLst>
            </a:prstGeom>
            <a:ln>
              <a:solidFill>
                <a:srgbClr val="002E63"/>
              </a:solidFill>
            </a:ln>
          </p:spPr>
          <p:style>
            <a:lnRef idx="2">
              <a:schemeClr val="accent1"/>
            </a:lnRef>
            <a:fillRef idx="0">
              <a:schemeClr val="accent1"/>
            </a:fillRef>
            <a:effectRef idx="1">
              <a:schemeClr val="accent1"/>
            </a:effectRef>
            <a:fontRef idx="minor">
              <a:schemeClr val="tx1"/>
            </a:fontRef>
          </p:style>
        </p:cxnSp>
      </p:grpSp>
      <p:grpSp>
        <p:nvGrpSpPr>
          <p:cNvPr id="10" name="Skupina 9"/>
          <p:cNvGrpSpPr/>
          <p:nvPr/>
        </p:nvGrpSpPr>
        <p:grpSpPr>
          <a:xfrm>
            <a:off x="4467664" y="1883871"/>
            <a:ext cx="2991332" cy="891373"/>
            <a:chOff x="4467664" y="1883871"/>
            <a:chExt cx="2991332" cy="891373"/>
          </a:xfrm>
        </p:grpSpPr>
        <p:cxnSp>
          <p:nvCxnSpPr>
            <p:cNvPr id="30" name="Pravoúhlá spojnice 29"/>
            <p:cNvCxnSpPr>
              <a:stCxn id="31" idx="2"/>
              <a:endCxn id="34" idx="0"/>
            </p:cNvCxnSpPr>
            <p:nvPr/>
          </p:nvCxnSpPr>
          <p:spPr>
            <a:xfrm rot="16200000" flipH="1">
              <a:off x="5274503" y="1077032"/>
              <a:ext cx="463272" cy="2076950"/>
            </a:xfrm>
            <a:prstGeom prst="bentConnector3">
              <a:avLst>
                <a:gd name="adj1" fmla="val 50000"/>
              </a:avLst>
            </a:prstGeom>
            <a:ln>
              <a:solidFill>
                <a:srgbClr val="002E63"/>
              </a:solidFill>
            </a:ln>
          </p:spPr>
          <p:style>
            <a:lnRef idx="2">
              <a:schemeClr val="accent1"/>
            </a:lnRef>
            <a:fillRef idx="0">
              <a:schemeClr val="accent1"/>
            </a:fillRef>
            <a:effectRef idx="1">
              <a:schemeClr val="accent1"/>
            </a:effectRef>
            <a:fontRef idx="minor">
              <a:schemeClr val="tx1"/>
            </a:fontRef>
          </p:style>
        </p:cxnSp>
        <p:sp>
          <p:nvSpPr>
            <p:cNvPr id="34" name="Zaoblený obdélník 33"/>
            <p:cNvSpPr/>
            <p:nvPr/>
          </p:nvSpPr>
          <p:spPr>
            <a:xfrm>
              <a:off x="5630231" y="2347144"/>
              <a:ext cx="1828765" cy="428100"/>
            </a:xfrm>
            <a:prstGeom prst="roundRect">
              <a:avLst/>
            </a:prstGeom>
            <a:solidFill>
              <a:srgbClr val="002E63"/>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200" b="1" dirty="0"/>
                <a:t>Neobchodní</a:t>
              </a:r>
            </a:p>
          </p:txBody>
        </p:sp>
      </p:grpSp>
      <p:grpSp>
        <p:nvGrpSpPr>
          <p:cNvPr id="14" name="Skupina 13"/>
          <p:cNvGrpSpPr/>
          <p:nvPr/>
        </p:nvGrpSpPr>
        <p:grpSpPr>
          <a:xfrm>
            <a:off x="4670628" y="2775245"/>
            <a:ext cx="1873986" cy="2628427"/>
            <a:chOff x="4670628" y="2775245"/>
            <a:chExt cx="1873986" cy="2628427"/>
          </a:xfrm>
        </p:grpSpPr>
        <p:cxnSp>
          <p:nvCxnSpPr>
            <p:cNvPr id="37" name="Pravoúhlá spojnice 36"/>
            <p:cNvCxnSpPr>
              <a:stCxn id="39" idx="0"/>
              <a:endCxn id="34" idx="2"/>
            </p:cNvCxnSpPr>
            <p:nvPr/>
          </p:nvCxnSpPr>
          <p:spPr>
            <a:xfrm rot="5400000" flipH="1" flipV="1">
              <a:off x="5775118" y="2393033"/>
              <a:ext cx="387284" cy="1151708"/>
            </a:xfrm>
            <a:prstGeom prst="bentConnector3">
              <a:avLst>
                <a:gd name="adj1" fmla="val 50000"/>
              </a:avLst>
            </a:prstGeom>
            <a:ln>
              <a:solidFill>
                <a:srgbClr val="002E63"/>
              </a:solidFill>
            </a:ln>
          </p:spPr>
          <p:style>
            <a:lnRef idx="2">
              <a:schemeClr val="accent1"/>
            </a:lnRef>
            <a:fillRef idx="0">
              <a:schemeClr val="accent1"/>
            </a:fillRef>
            <a:effectRef idx="1">
              <a:schemeClr val="accent1"/>
            </a:effectRef>
            <a:fontRef idx="minor">
              <a:schemeClr val="tx1"/>
            </a:fontRef>
          </p:style>
        </p:cxnSp>
        <p:grpSp>
          <p:nvGrpSpPr>
            <p:cNvPr id="12" name="Skupina 11"/>
            <p:cNvGrpSpPr/>
            <p:nvPr/>
          </p:nvGrpSpPr>
          <p:grpSpPr>
            <a:xfrm>
              <a:off x="4670628" y="3162528"/>
              <a:ext cx="1447270" cy="2241144"/>
              <a:chOff x="4670628" y="3162528"/>
              <a:chExt cx="1447270" cy="2241144"/>
            </a:xfrm>
          </p:grpSpPr>
          <p:grpSp>
            <p:nvGrpSpPr>
              <p:cNvPr id="11" name="Skupina 10"/>
              <p:cNvGrpSpPr/>
              <p:nvPr/>
            </p:nvGrpSpPr>
            <p:grpSpPr>
              <a:xfrm>
                <a:off x="4670629" y="3162528"/>
                <a:ext cx="1447269" cy="2241144"/>
                <a:chOff x="4670629" y="3162528"/>
                <a:chExt cx="1447269" cy="2241144"/>
              </a:xfrm>
            </p:grpSpPr>
            <p:sp>
              <p:nvSpPr>
                <p:cNvPr id="39" name="Zaoblený obdélník 38"/>
                <p:cNvSpPr/>
                <p:nvPr/>
              </p:nvSpPr>
              <p:spPr>
                <a:xfrm>
                  <a:off x="4670629" y="3162528"/>
                  <a:ext cx="1444554" cy="682420"/>
                </a:xfrm>
                <a:prstGeom prst="roundRect">
                  <a:avLst/>
                </a:prstGeom>
                <a:solidFill>
                  <a:schemeClr val="bg1">
                    <a:lumMod val="6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200" b="1" dirty="0">
                      <a:solidFill>
                        <a:schemeClr val="bg1">
                          <a:lumMod val="50000"/>
                        </a:schemeClr>
                      </a:solidFill>
                    </a:rPr>
                    <a:t>NC</a:t>
                  </a:r>
                </a:p>
                <a:p>
                  <a:pPr algn="ctr"/>
                  <a:r>
                    <a:rPr lang="cs-CZ" sz="1100" dirty="0">
                      <a:solidFill>
                        <a:schemeClr val="bg1">
                          <a:lumMod val="50000"/>
                        </a:schemeClr>
                      </a:solidFill>
                    </a:rPr>
                    <a:t>(Neobchodní provoz jiný než SPO)</a:t>
                  </a:r>
                </a:p>
              </p:txBody>
            </p:sp>
            <p:sp>
              <p:nvSpPr>
                <p:cNvPr id="41" name="Zaoblený obdélník 40"/>
                <p:cNvSpPr/>
                <p:nvPr/>
              </p:nvSpPr>
              <p:spPr>
                <a:xfrm>
                  <a:off x="4673344" y="4721252"/>
                  <a:ext cx="1444554" cy="682420"/>
                </a:xfrm>
                <a:prstGeom prst="round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200" b="1" dirty="0">
                      <a:solidFill>
                        <a:schemeClr val="bg1">
                          <a:lumMod val="50000"/>
                        </a:schemeClr>
                      </a:solidFill>
                    </a:rPr>
                    <a:t>NCC*</a:t>
                  </a:r>
                </a:p>
                <a:p>
                  <a:pPr algn="ctr"/>
                  <a:r>
                    <a:rPr lang="cs-CZ" sz="1100" dirty="0">
                      <a:solidFill>
                        <a:schemeClr val="bg1">
                          <a:lumMod val="50000"/>
                        </a:schemeClr>
                      </a:solidFill>
                    </a:rPr>
                    <a:t>(CMPA)</a:t>
                  </a:r>
                </a:p>
              </p:txBody>
            </p:sp>
            <p:sp>
              <p:nvSpPr>
                <p:cNvPr id="42" name="Zaoblený obdélník 41"/>
                <p:cNvSpPr/>
                <p:nvPr/>
              </p:nvSpPr>
              <p:spPr>
                <a:xfrm>
                  <a:off x="4670629" y="3935814"/>
                  <a:ext cx="1444554" cy="682420"/>
                </a:xfrm>
                <a:prstGeom prst="roundRect">
                  <a:avLst/>
                </a:prstGeom>
                <a:solidFill>
                  <a:schemeClr val="bg1">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200" b="1" dirty="0">
                      <a:solidFill>
                        <a:schemeClr val="bg1">
                          <a:lumMod val="50000"/>
                        </a:schemeClr>
                      </a:solidFill>
                    </a:rPr>
                    <a:t>NCO*</a:t>
                  </a:r>
                </a:p>
                <a:p>
                  <a:pPr algn="ctr"/>
                  <a:r>
                    <a:rPr lang="cs-CZ" sz="1100" dirty="0">
                      <a:solidFill>
                        <a:schemeClr val="bg1">
                          <a:lumMod val="50000"/>
                        </a:schemeClr>
                      </a:solidFill>
                    </a:rPr>
                    <a:t>(otCMPA) </a:t>
                  </a:r>
                </a:p>
              </p:txBody>
            </p:sp>
          </p:grpSp>
          <p:cxnSp>
            <p:nvCxnSpPr>
              <p:cNvPr id="62" name="Pravoúhlá spojnice 61"/>
              <p:cNvCxnSpPr>
                <a:stCxn id="39" idx="1"/>
                <a:endCxn id="41" idx="1"/>
              </p:cNvCxnSpPr>
              <p:nvPr/>
            </p:nvCxnSpPr>
            <p:spPr>
              <a:xfrm rot="10800000" flipH="1" flipV="1">
                <a:off x="4670628" y="3503737"/>
                <a:ext cx="2715" cy="1558723"/>
              </a:xfrm>
              <a:prstGeom prst="bentConnector3">
                <a:avLst>
                  <a:gd name="adj1" fmla="val -6300031"/>
                </a:avLst>
              </a:prstGeom>
              <a:ln>
                <a:solidFill>
                  <a:srgbClr val="002E63"/>
                </a:solidFill>
              </a:ln>
            </p:spPr>
            <p:style>
              <a:lnRef idx="2">
                <a:schemeClr val="accent1"/>
              </a:lnRef>
              <a:fillRef idx="0">
                <a:schemeClr val="accent1"/>
              </a:fillRef>
              <a:effectRef idx="1">
                <a:schemeClr val="accent1"/>
              </a:effectRef>
              <a:fontRef idx="minor">
                <a:schemeClr val="tx1"/>
              </a:fontRef>
            </p:style>
          </p:cxnSp>
          <p:cxnSp>
            <p:nvCxnSpPr>
              <p:cNvPr id="63" name="Pravoúhlá spojnice 62"/>
              <p:cNvCxnSpPr>
                <a:stCxn id="39" idx="1"/>
                <a:endCxn id="42" idx="1"/>
              </p:cNvCxnSpPr>
              <p:nvPr/>
            </p:nvCxnSpPr>
            <p:spPr>
              <a:xfrm rot="10800000" flipV="1">
                <a:off x="4670629" y="3503737"/>
                <a:ext cx="10860" cy="773285"/>
              </a:xfrm>
              <a:prstGeom prst="bentConnector3">
                <a:avLst>
                  <a:gd name="adj1" fmla="val 1687496"/>
                </a:avLst>
              </a:prstGeom>
              <a:ln>
                <a:solidFill>
                  <a:srgbClr val="002E63"/>
                </a:solidFill>
              </a:ln>
            </p:spPr>
            <p:style>
              <a:lnRef idx="2">
                <a:schemeClr val="accent1"/>
              </a:lnRef>
              <a:fillRef idx="0">
                <a:schemeClr val="accent1"/>
              </a:fillRef>
              <a:effectRef idx="1">
                <a:schemeClr val="accent1"/>
              </a:effectRef>
              <a:fontRef idx="minor">
                <a:schemeClr val="tx1"/>
              </a:fontRef>
            </p:style>
          </p:cxnSp>
        </p:grpSp>
      </p:grpSp>
      <p:grpSp>
        <p:nvGrpSpPr>
          <p:cNvPr id="15" name="Skupina 14"/>
          <p:cNvGrpSpPr/>
          <p:nvPr/>
        </p:nvGrpSpPr>
        <p:grpSpPr>
          <a:xfrm>
            <a:off x="6544614" y="2775244"/>
            <a:ext cx="1910909" cy="2628428"/>
            <a:chOff x="6544614" y="2775244"/>
            <a:chExt cx="1910909" cy="2628428"/>
          </a:xfrm>
        </p:grpSpPr>
        <p:cxnSp>
          <p:nvCxnSpPr>
            <p:cNvPr id="35" name="Pravoúhlá spojnice 34"/>
            <p:cNvCxnSpPr>
              <a:stCxn id="34" idx="2"/>
              <a:endCxn id="40" idx="0"/>
            </p:cNvCxnSpPr>
            <p:nvPr/>
          </p:nvCxnSpPr>
          <p:spPr>
            <a:xfrm rot="16200000" flipH="1">
              <a:off x="6945288" y="2374570"/>
              <a:ext cx="387284" cy="1188631"/>
            </a:xfrm>
            <a:prstGeom prst="bentConnector3">
              <a:avLst>
                <a:gd name="adj1" fmla="val 50000"/>
              </a:avLst>
            </a:prstGeom>
            <a:ln>
              <a:solidFill>
                <a:srgbClr val="002E63"/>
              </a:solidFill>
            </a:ln>
          </p:spPr>
          <p:style>
            <a:lnRef idx="2">
              <a:schemeClr val="accent1"/>
            </a:lnRef>
            <a:fillRef idx="0">
              <a:schemeClr val="accent1"/>
            </a:fillRef>
            <a:effectRef idx="1">
              <a:schemeClr val="accent1"/>
            </a:effectRef>
            <a:fontRef idx="minor">
              <a:schemeClr val="tx1"/>
            </a:fontRef>
          </p:style>
        </p:cxnSp>
        <p:grpSp>
          <p:nvGrpSpPr>
            <p:cNvPr id="13" name="Skupina 12"/>
            <p:cNvGrpSpPr/>
            <p:nvPr/>
          </p:nvGrpSpPr>
          <p:grpSpPr>
            <a:xfrm>
              <a:off x="7010967" y="3162528"/>
              <a:ext cx="1444556" cy="2241144"/>
              <a:chOff x="7010967" y="3162528"/>
              <a:chExt cx="1444556" cy="2241144"/>
            </a:xfrm>
          </p:grpSpPr>
          <p:sp>
            <p:nvSpPr>
              <p:cNvPr id="40" name="Zaoblený obdélník 39"/>
              <p:cNvSpPr/>
              <p:nvPr/>
            </p:nvSpPr>
            <p:spPr>
              <a:xfrm>
                <a:off x="7010968" y="3162528"/>
                <a:ext cx="1444554" cy="682420"/>
              </a:xfrm>
              <a:prstGeom prst="roundRect">
                <a:avLst/>
              </a:prstGeom>
              <a:solidFill>
                <a:srgbClr val="1A75CF"/>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200" b="1" dirty="0">
                    <a:solidFill>
                      <a:schemeClr val="bg1"/>
                    </a:solidFill>
                  </a:rPr>
                  <a:t>SPO</a:t>
                </a:r>
              </a:p>
              <a:p>
                <a:pPr algn="ctr"/>
                <a:r>
                  <a:rPr lang="cs-CZ" sz="1200" b="1" dirty="0">
                    <a:solidFill>
                      <a:schemeClr val="bg1"/>
                    </a:solidFill>
                  </a:rPr>
                  <a:t>(Zvláštní provoz)</a:t>
                </a:r>
              </a:p>
            </p:txBody>
          </p:sp>
          <p:sp>
            <p:nvSpPr>
              <p:cNvPr id="25" name="Zaoblený obdélník 24"/>
              <p:cNvSpPr/>
              <p:nvPr/>
            </p:nvSpPr>
            <p:spPr>
              <a:xfrm>
                <a:off x="7010969" y="3941890"/>
                <a:ext cx="1444554" cy="682420"/>
              </a:xfrm>
              <a:prstGeom prst="roundRect">
                <a:avLst/>
              </a:prstGeom>
              <a:solidFill>
                <a:schemeClr val="accent1">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200" b="1" dirty="0">
                    <a:solidFill>
                      <a:srgbClr val="1A75CF"/>
                    </a:solidFill>
                  </a:rPr>
                  <a:t>SPO</a:t>
                </a:r>
              </a:p>
              <a:p>
                <a:pPr algn="ctr"/>
                <a:r>
                  <a:rPr lang="cs-CZ" sz="1100" dirty="0">
                    <a:solidFill>
                      <a:srgbClr val="1A75CF"/>
                    </a:solidFill>
                  </a:rPr>
                  <a:t>(CMPA)</a:t>
                </a:r>
              </a:p>
            </p:txBody>
          </p:sp>
          <p:sp>
            <p:nvSpPr>
              <p:cNvPr id="26" name="Zaoblený obdélník 25"/>
              <p:cNvSpPr/>
              <p:nvPr/>
            </p:nvSpPr>
            <p:spPr>
              <a:xfrm>
                <a:off x="7010969" y="4721252"/>
                <a:ext cx="1444554" cy="682420"/>
              </a:xfrm>
              <a:prstGeom prst="roundRect">
                <a:avLst/>
              </a:prstGeom>
              <a:solidFill>
                <a:schemeClr val="accent1">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cs-CZ" sz="1200" b="1" dirty="0">
                    <a:solidFill>
                      <a:srgbClr val="1A75CF"/>
                    </a:solidFill>
                  </a:rPr>
                  <a:t>SPO</a:t>
                </a:r>
              </a:p>
              <a:p>
                <a:pPr algn="ctr"/>
                <a:r>
                  <a:rPr lang="cs-CZ" sz="1100" dirty="0">
                    <a:solidFill>
                      <a:srgbClr val="1A75CF"/>
                    </a:solidFill>
                  </a:rPr>
                  <a:t>(otCMPA) </a:t>
                </a:r>
              </a:p>
            </p:txBody>
          </p:sp>
          <p:cxnSp>
            <p:nvCxnSpPr>
              <p:cNvPr id="96" name="Pravoúhlá spojnice 95"/>
              <p:cNvCxnSpPr>
                <a:stCxn id="40" idx="1"/>
                <a:endCxn id="25" idx="1"/>
              </p:cNvCxnSpPr>
              <p:nvPr/>
            </p:nvCxnSpPr>
            <p:spPr>
              <a:xfrm rot="10800000" flipH="1" flipV="1">
                <a:off x="7010967" y="3503738"/>
                <a:ext cx="1" cy="779361"/>
              </a:xfrm>
              <a:prstGeom prst="bentConnector3">
                <a:avLst>
                  <a:gd name="adj1" fmla="val -22860000000"/>
                </a:avLst>
              </a:prstGeom>
              <a:ln>
                <a:solidFill>
                  <a:srgbClr val="002E63"/>
                </a:solidFill>
              </a:ln>
            </p:spPr>
            <p:style>
              <a:lnRef idx="2">
                <a:schemeClr val="accent1"/>
              </a:lnRef>
              <a:fillRef idx="0">
                <a:schemeClr val="accent1"/>
              </a:fillRef>
              <a:effectRef idx="1">
                <a:schemeClr val="accent1"/>
              </a:effectRef>
              <a:fontRef idx="minor">
                <a:schemeClr val="tx1"/>
              </a:fontRef>
            </p:style>
          </p:cxnSp>
          <p:cxnSp>
            <p:nvCxnSpPr>
              <p:cNvPr id="99" name="Pravoúhlá spojnice 98"/>
              <p:cNvCxnSpPr>
                <a:stCxn id="40" idx="1"/>
                <a:endCxn id="26" idx="1"/>
              </p:cNvCxnSpPr>
              <p:nvPr/>
            </p:nvCxnSpPr>
            <p:spPr>
              <a:xfrm rot="10800000" flipH="1" flipV="1">
                <a:off x="7010967" y="3503737"/>
                <a:ext cx="1" cy="1558723"/>
              </a:xfrm>
              <a:prstGeom prst="bentConnector3">
                <a:avLst>
                  <a:gd name="adj1" fmla="val -22860000000"/>
                </a:avLst>
              </a:prstGeom>
              <a:ln>
                <a:solidFill>
                  <a:srgbClr val="002E63"/>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262255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pojmy 1</a:t>
            </a:r>
            <a:br>
              <a:rPr lang="cs-CZ" dirty="0" smtClean="0"/>
            </a:br>
            <a:r>
              <a:rPr lang="cs-CZ" sz="2400" b="0" dirty="0" smtClean="0"/>
              <a:t>(složité </a:t>
            </a:r>
            <a:r>
              <a:rPr lang="cs-CZ" sz="2400" b="0" dirty="0"/>
              <a:t>motorové letadlo)</a:t>
            </a:r>
          </a:p>
        </p:txBody>
      </p:sp>
      <p:sp>
        <p:nvSpPr>
          <p:cNvPr id="5" name="Zástupný symbol pro obsah 4"/>
          <p:cNvSpPr>
            <a:spLocks noGrp="1"/>
          </p:cNvSpPr>
          <p:nvPr>
            <p:ph idx="1"/>
          </p:nvPr>
        </p:nvSpPr>
        <p:spPr>
          <a:xfrm>
            <a:off x="457200" y="1484785"/>
            <a:ext cx="8229600" cy="4525963"/>
          </a:xfrm>
        </p:spPr>
        <p:txBody>
          <a:bodyPr/>
          <a:lstStyle/>
          <a:p>
            <a:pPr algn="just">
              <a:buFont typeface="Wingdings" panose="05000000000000000000" pitchFamily="2" charset="2"/>
              <a:buChar char="Ø"/>
            </a:pPr>
            <a:r>
              <a:rPr lang="cs-CZ" b="1" dirty="0" smtClean="0"/>
              <a:t>letoun:</a:t>
            </a:r>
          </a:p>
          <a:p>
            <a:pPr lvl="1" algn="just">
              <a:buFont typeface="Arial" panose="020B0604020202020204" pitchFamily="34" charset="0"/>
              <a:buChar char="•"/>
            </a:pPr>
            <a:r>
              <a:rPr lang="cs-CZ" dirty="0" smtClean="0"/>
              <a:t>s maximální certifikovanou vzletovou hmotností vyšší než 5 700 kg nebo</a:t>
            </a:r>
          </a:p>
          <a:p>
            <a:pPr lvl="1" algn="just">
              <a:buFont typeface="Arial" panose="020B0604020202020204" pitchFamily="34" charset="0"/>
              <a:buChar char="•"/>
            </a:pPr>
            <a:r>
              <a:rPr lang="cs-CZ" dirty="0" smtClean="0"/>
              <a:t>s osvědčením pro maximální počet sedadel pro cestující vyšší než 19 nebo</a:t>
            </a:r>
          </a:p>
          <a:p>
            <a:pPr lvl="1" algn="just">
              <a:buFont typeface="Arial" panose="020B0604020202020204" pitchFamily="34" charset="0"/>
              <a:buChar char="•"/>
            </a:pPr>
            <a:r>
              <a:rPr lang="cs-CZ" dirty="0" smtClean="0"/>
              <a:t>s osvědčením pro provoz s posádkou složenou nejméně ze 2 pilotů nebo</a:t>
            </a:r>
          </a:p>
          <a:p>
            <a:pPr lvl="1" algn="just">
              <a:buFont typeface="Arial" panose="020B0604020202020204" pitchFamily="34" charset="0"/>
              <a:buChar char="•"/>
            </a:pPr>
            <a:r>
              <a:rPr lang="cs-CZ" dirty="0" smtClean="0"/>
              <a:t>vybavené proudovým motorem či proudovými motory nebo více než jedním turbovrtulovým motorem nebo</a:t>
            </a:r>
          </a:p>
          <a:p>
            <a:pPr algn="just">
              <a:buFont typeface="Wingdings" panose="05000000000000000000" pitchFamily="2" charset="2"/>
              <a:buChar char="Ø"/>
            </a:pPr>
            <a:r>
              <a:rPr lang="cs-CZ" b="1" dirty="0" smtClean="0"/>
              <a:t>vrtulník s osvědčením:</a:t>
            </a:r>
          </a:p>
          <a:p>
            <a:pPr lvl="1" algn="just">
              <a:buFont typeface="Arial" panose="020B0604020202020204" pitchFamily="34" charset="0"/>
              <a:buChar char="•"/>
            </a:pPr>
            <a:r>
              <a:rPr lang="cs-CZ" dirty="0" smtClean="0"/>
              <a:t>pro maximální vzletovou hmotnost vyšší než 3 175 kg nebo</a:t>
            </a:r>
          </a:p>
          <a:p>
            <a:pPr lvl="1" algn="just">
              <a:buFont typeface="Arial" panose="020B0604020202020204" pitchFamily="34" charset="0"/>
              <a:buChar char="•"/>
            </a:pPr>
            <a:r>
              <a:rPr lang="cs-CZ" dirty="0" smtClean="0"/>
              <a:t>pro maximální počet sedadel pro cestující vyšší než 9 nebo</a:t>
            </a:r>
          </a:p>
          <a:p>
            <a:pPr lvl="1" algn="just">
              <a:buFont typeface="Arial" panose="020B0604020202020204" pitchFamily="34" charset="0"/>
              <a:buChar char="•"/>
            </a:pPr>
            <a:r>
              <a:rPr lang="cs-CZ" dirty="0" smtClean="0"/>
              <a:t>pro provoz s posádkou složenou nejméně ze 2 pilotů nebo</a:t>
            </a:r>
          </a:p>
          <a:p>
            <a:pPr algn="just">
              <a:buFont typeface="Wingdings" panose="05000000000000000000" pitchFamily="2" charset="2"/>
              <a:buChar char="Ø"/>
            </a:pPr>
            <a:r>
              <a:rPr lang="cs-CZ" b="1" dirty="0" smtClean="0"/>
              <a:t>letadlo se sklopným rotorem</a:t>
            </a:r>
          </a:p>
          <a:p>
            <a:pPr marL="0" indent="0">
              <a:buNone/>
              <a:tabLst>
                <a:tab pos="358775" algn="l"/>
              </a:tabLst>
            </a:pPr>
            <a:r>
              <a:rPr lang="cs-CZ" sz="1200" dirty="0" smtClean="0"/>
              <a:t>	[nařízení (EU) č. 216/2008 (základní nařízení)]</a:t>
            </a:r>
            <a:endParaRPr lang="cs-CZ" sz="1200" dirty="0"/>
          </a:p>
          <a:p>
            <a:pPr algn="just">
              <a:buBlip>
                <a:blip r:embed="rId2"/>
              </a:buBlip>
            </a:pPr>
            <a:endParaRPr lang="cs-CZ" b="1" dirty="0" smtClean="0"/>
          </a:p>
          <a:p>
            <a:pPr marL="0" indent="0" algn="just">
              <a:buNone/>
            </a:pPr>
            <a:endParaRPr lang="cs-CZ"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5</a:t>
            </a:fld>
            <a:endParaRPr lang="cs-CZ" dirty="0"/>
          </a:p>
        </p:txBody>
      </p:sp>
      <p:pic>
        <p:nvPicPr>
          <p:cNvPr id="3074" name="Picture 2" descr="BA609 0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0460" y="5013176"/>
            <a:ext cx="2768966"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16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57200" y="1412776"/>
            <a:ext cx="8229600" cy="4525963"/>
          </a:xfrm>
        </p:spPr>
        <p:txBody>
          <a:bodyPr>
            <a:normAutofit/>
          </a:bodyPr>
          <a:lstStyle/>
          <a:p>
            <a:pPr algn="just"/>
            <a:r>
              <a:rPr lang="cs-CZ" sz="1600" b="1" dirty="0"/>
              <a:t>zvláštní provoz </a:t>
            </a:r>
            <a:r>
              <a:rPr lang="cs-CZ" sz="1600" dirty="0"/>
              <a:t>-</a:t>
            </a:r>
            <a:r>
              <a:rPr lang="cs-CZ" sz="1600" b="1" dirty="0"/>
              <a:t> </a:t>
            </a:r>
            <a:r>
              <a:rPr lang="cs-CZ" sz="1600" dirty="0"/>
              <a:t>jakýkoliv provoz </a:t>
            </a:r>
            <a:r>
              <a:rPr lang="cs-CZ" sz="1600" u="sng" dirty="0"/>
              <a:t>mimo obchodní leteckou dopravu</a:t>
            </a:r>
            <a:r>
              <a:rPr lang="cs-CZ" sz="1600" dirty="0"/>
              <a:t>, kdy je letadlo použito pro zvláštní činnost, jako je zemědělství, výstavba, snímkování, průzkum, pozorování a hlídkování a letecká reklama</a:t>
            </a:r>
            <a:r>
              <a:rPr lang="cs-CZ" sz="1600" dirty="0" smtClean="0"/>
              <a:t>;</a:t>
            </a:r>
          </a:p>
          <a:p>
            <a:pPr marL="361950" lvl="0" indent="0">
              <a:buNone/>
            </a:pPr>
            <a:r>
              <a:rPr lang="cs-CZ" sz="1100" dirty="0"/>
              <a:t>[nařízení (EU) č. 965/2012]</a:t>
            </a:r>
          </a:p>
          <a:p>
            <a:pPr algn="just">
              <a:spcBef>
                <a:spcPts val="1200"/>
              </a:spcBef>
            </a:pPr>
            <a:r>
              <a:rPr lang="cs-CZ" sz="1600" b="1" dirty="0" smtClean="0"/>
              <a:t>obchodní provoz </a:t>
            </a:r>
            <a:r>
              <a:rPr lang="cs-CZ" sz="1600" dirty="0" smtClean="0"/>
              <a:t>- jakýkoliv </a:t>
            </a:r>
            <a:r>
              <a:rPr lang="cs-CZ" sz="1600" dirty="0"/>
              <a:t>provoz letadla za úplatu nebo </a:t>
            </a:r>
            <a:r>
              <a:rPr lang="cs-CZ" sz="1600" dirty="0" smtClean="0"/>
              <a:t>jinou protihodnotu</a:t>
            </a:r>
            <a:r>
              <a:rPr lang="cs-CZ" sz="1600" dirty="0"/>
              <a:t>, jenž je přístupný veřejnosti, nebo pokud není </a:t>
            </a:r>
            <a:r>
              <a:rPr lang="cs-CZ" sz="1600" dirty="0" smtClean="0"/>
              <a:t>přístupný veřejnosti</a:t>
            </a:r>
            <a:r>
              <a:rPr lang="cs-CZ" sz="1600" dirty="0"/>
              <a:t>, jenž je prováděn na základě smlouvy mezi </a:t>
            </a:r>
            <a:r>
              <a:rPr lang="cs-CZ" sz="1600" dirty="0" smtClean="0"/>
              <a:t>provozovatelem a </a:t>
            </a:r>
            <a:r>
              <a:rPr lang="cs-CZ" sz="1600" dirty="0"/>
              <a:t>zákazníkem, přičemž zákazník nemá nad provozovatelem kontrolu; </a:t>
            </a:r>
            <a:endParaRPr lang="cs-CZ" sz="1600" dirty="0" smtClean="0"/>
          </a:p>
          <a:p>
            <a:pPr marL="361950" indent="0">
              <a:buNone/>
            </a:pPr>
            <a:r>
              <a:rPr lang="cs-CZ" sz="1100" dirty="0" smtClean="0"/>
              <a:t>[</a:t>
            </a:r>
            <a:r>
              <a:rPr lang="cs-CZ" sz="1100" dirty="0"/>
              <a:t>nařízení (</a:t>
            </a:r>
            <a:r>
              <a:rPr lang="cs-CZ" sz="1100" dirty="0" smtClean="0"/>
              <a:t>ES) </a:t>
            </a:r>
            <a:r>
              <a:rPr lang="cs-CZ" sz="1100" dirty="0"/>
              <a:t>č. </a:t>
            </a:r>
            <a:r>
              <a:rPr lang="cs-CZ" sz="1100" dirty="0" smtClean="0"/>
              <a:t>216/2008 (základní </a:t>
            </a:r>
            <a:r>
              <a:rPr lang="cs-CZ" sz="1100" dirty="0"/>
              <a:t>nařízení</a:t>
            </a:r>
            <a:r>
              <a:rPr lang="cs-CZ" sz="1100" dirty="0" smtClean="0"/>
              <a:t>)]</a:t>
            </a:r>
          </a:p>
          <a:p>
            <a:pPr algn="just">
              <a:spcBef>
                <a:spcPts val="1200"/>
              </a:spcBef>
            </a:pPr>
            <a:r>
              <a:rPr lang="cs-CZ" sz="1600" b="1" dirty="0" smtClean="0"/>
              <a:t>letouny </a:t>
            </a:r>
            <a:r>
              <a:rPr lang="cs-CZ" sz="1600" b="1" dirty="0"/>
              <a:t>třídy výkonnosti B </a:t>
            </a:r>
            <a:r>
              <a:rPr lang="cs-CZ" sz="1600" dirty="0"/>
              <a:t>– letouny poháněné vrtulovými motory s maximální provozní konfigurací sedadel pro cestující devět nebo méně a maximální vzletovou hmotností 5 700 kg nebo </a:t>
            </a:r>
            <a:r>
              <a:rPr lang="cs-CZ" sz="1600" dirty="0" smtClean="0"/>
              <a:t>méně;</a:t>
            </a:r>
          </a:p>
          <a:p>
            <a:pPr marL="361950" lvl="0" indent="0">
              <a:buNone/>
            </a:pPr>
            <a:r>
              <a:rPr lang="cs-CZ" sz="1100" dirty="0"/>
              <a:t>[nařízení (EU) č. </a:t>
            </a:r>
            <a:r>
              <a:rPr lang="cs-CZ" sz="1100" dirty="0" smtClean="0"/>
              <a:t>965/2012]</a:t>
            </a:r>
            <a:endParaRPr lang="cs-CZ" sz="1100" dirty="0"/>
          </a:p>
          <a:p>
            <a:pPr algn="just">
              <a:spcBef>
                <a:spcPts val="1200"/>
              </a:spcBef>
            </a:pPr>
            <a:r>
              <a:rPr lang="cs-CZ" sz="1600" b="1" dirty="0" smtClean="0"/>
              <a:t>lety </a:t>
            </a:r>
            <a:r>
              <a:rPr lang="cs-CZ" sz="1600" b="1" dirty="0"/>
              <a:t>A-A</a:t>
            </a:r>
            <a:r>
              <a:rPr lang="cs-CZ" sz="1600" dirty="0"/>
              <a:t> – lety v obchodní letecké dopravě (CAT), které začínají a končí na tomtéž letišti / provozním </a:t>
            </a:r>
            <a:r>
              <a:rPr lang="cs-CZ" sz="1600" dirty="0" smtClean="0"/>
              <a:t>místě.</a:t>
            </a:r>
          </a:p>
          <a:p>
            <a:pPr marL="361950" lvl="0" indent="0">
              <a:buNone/>
            </a:pPr>
            <a:r>
              <a:rPr lang="cs-CZ" sz="1100" dirty="0"/>
              <a:t>[nařízení (EU) č</a:t>
            </a:r>
            <a:r>
              <a:rPr lang="cs-CZ" sz="1100" dirty="0" smtClean="0"/>
              <a:t>. 965/2012]</a:t>
            </a:r>
          </a:p>
          <a:p>
            <a:pPr marL="361950" lvl="0" indent="0">
              <a:buNone/>
            </a:pPr>
            <a:endParaRPr lang="cs-CZ" sz="1100" dirty="0"/>
          </a:p>
          <a:p>
            <a:pPr marL="361950" lvl="0" indent="0">
              <a:buNone/>
            </a:pPr>
            <a:endParaRPr lang="cs-CZ" sz="1100" dirty="0"/>
          </a:p>
          <a:p>
            <a:pPr marL="0" indent="0" algn="just">
              <a:buNone/>
            </a:pPr>
            <a:endParaRPr lang="cs-CZ" sz="1800" dirty="0" smtClean="0"/>
          </a:p>
          <a:p>
            <a:pPr marL="0" indent="0" algn="just">
              <a:buNone/>
            </a:pPr>
            <a:endParaRPr lang="cs-CZ" sz="1800" dirty="0"/>
          </a:p>
        </p:txBody>
      </p:sp>
      <p:sp>
        <p:nvSpPr>
          <p:cNvPr id="2" name="Nadpis 1"/>
          <p:cNvSpPr>
            <a:spLocks noGrp="1"/>
          </p:cNvSpPr>
          <p:nvPr>
            <p:ph type="title"/>
          </p:nvPr>
        </p:nvSpPr>
        <p:spPr/>
        <p:txBody>
          <a:bodyPr/>
          <a:lstStyle/>
          <a:p>
            <a:r>
              <a:rPr lang="cs-CZ" dirty="0" smtClean="0"/>
              <a:t>Základní pojmy 2</a:t>
            </a:r>
            <a:endParaRPr lang="cs-CZ" sz="2400" b="0"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6</a:t>
            </a:fld>
            <a:endParaRPr lang="cs-CZ" dirty="0"/>
          </a:p>
        </p:txBody>
      </p:sp>
      <p:grpSp>
        <p:nvGrpSpPr>
          <p:cNvPr id="10" name="Skupina 9"/>
          <p:cNvGrpSpPr/>
          <p:nvPr/>
        </p:nvGrpSpPr>
        <p:grpSpPr>
          <a:xfrm>
            <a:off x="2730143" y="5495404"/>
            <a:ext cx="5904215" cy="1362596"/>
            <a:chOff x="2730143" y="5495404"/>
            <a:chExt cx="5904215" cy="1362596"/>
          </a:xfrm>
        </p:grpSpPr>
        <p:pic>
          <p:nvPicPr>
            <p:cNvPr id="2052" name="Picture 4" descr="Výsledek obrázku pro aerobatic fligh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2730143" y="5495404"/>
              <a:ext cx="2044950" cy="1362596"/>
            </a:xfrm>
            <a:prstGeom prst="snip1Rect">
              <a:avLst>
                <a:gd name="adj" fmla="val 36038"/>
              </a:avLst>
            </a:prstGeom>
            <a:noFill/>
            <a:extLst>
              <a:ext uri="{909E8E84-426E-40DD-AFC4-6F175D3DCCD1}">
                <a14:hiddenFill xmlns:a14="http://schemas.microsoft.com/office/drawing/2010/main">
                  <a:solidFill>
                    <a:srgbClr val="FFFFFF"/>
                  </a:solidFill>
                </a14:hiddenFill>
              </a:ext>
            </a:extLst>
          </p:spPr>
        </p:pic>
        <p:pic>
          <p:nvPicPr>
            <p:cNvPr id="2054" name="Picture 6" descr="Výsledek obrázku pro human external helicopter operation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75093" y="5495404"/>
              <a:ext cx="2043894" cy="136259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ýsledek obrázku pro agriculture fligh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18988" y="5495404"/>
              <a:ext cx="1815370" cy="13625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7233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57200" y="1412776"/>
            <a:ext cx="8229600" cy="4525963"/>
          </a:xfrm>
        </p:spPr>
        <p:txBody>
          <a:bodyPr>
            <a:normAutofit/>
          </a:bodyPr>
          <a:lstStyle/>
          <a:p>
            <a:pPr marL="361950" lvl="0" indent="0">
              <a:buNone/>
            </a:pPr>
            <a:endParaRPr lang="cs-CZ" sz="1100" dirty="0" smtClean="0"/>
          </a:p>
          <a:p>
            <a:pPr lvl="0" algn="just"/>
            <a:r>
              <a:rPr lang="cs-CZ" b="1" dirty="0" smtClean="0"/>
              <a:t>specializovaný odborník </a:t>
            </a:r>
            <a:r>
              <a:rPr lang="cs-CZ" dirty="0" smtClean="0"/>
              <a:t>- osoba </a:t>
            </a:r>
            <a:r>
              <a:rPr lang="cs-CZ" dirty="0"/>
              <a:t>(případně vystupující jako podnik), jež byla pověřena provozovatelem nebo třetí stranou a která plní úkoly na zemi přímo související se specializovaným úkolem nebo plní specializované úkoly na palubě nebo z letadla.</a:t>
            </a:r>
          </a:p>
          <a:p>
            <a:pPr marL="361950" lvl="0" indent="0">
              <a:buNone/>
            </a:pPr>
            <a:r>
              <a:rPr lang="cs-CZ" sz="1100" dirty="0" smtClean="0"/>
              <a:t>[nařízení (EU) č. 965/2012]</a:t>
            </a:r>
          </a:p>
          <a:p>
            <a:pPr marL="361950" lvl="0" indent="0">
              <a:buNone/>
            </a:pPr>
            <a:endParaRPr lang="cs-CZ" sz="1100" dirty="0"/>
          </a:p>
          <a:p>
            <a:pPr marL="0" indent="0" algn="just">
              <a:buNone/>
            </a:pPr>
            <a:endParaRPr lang="cs-CZ" sz="1800" dirty="0" smtClean="0"/>
          </a:p>
          <a:p>
            <a:pPr algn="just"/>
            <a:r>
              <a:rPr lang="cs-CZ" sz="1800" dirty="0" smtClean="0"/>
              <a:t>Odpovědnosti specializovaných odborníků jsou stanoveny v bodě </a:t>
            </a:r>
            <a:r>
              <a:rPr lang="cs-CZ" sz="1800" b="1" dirty="0" smtClean="0"/>
              <a:t>SPO.GEN.106, příp. NCO.SPEC.120</a:t>
            </a:r>
            <a:r>
              <a:rPr lang="cs-CZ" sz="1800" dirty="0" smtClean="0"/>
              <a:t>.</a:t>
            </a:r>
            <a:endParaRPr lang="cs-CZ" sz="1800" dirty="0"/>
          </a:p>
          <a:p>
            <a:pPr marL="0" indent="0" algn="just">
              <a:buNone/>
            </a:pPr>
            <a:endParaRPr lang="cs-CZ" sz="1800" dirty="0"/>
          </a:p>
        </p:txBody>
      </p:sp>
      <p:sp>
        <p:nvSpPr>
          <p:cNvPr id="2" name="Nadpis 1"/>
          <p:cNvSpPr>
            <a:spLocks noGrp="1"/>
          </p:cNvSpPr>
          <p:nvPr>
            <p:ph type="title"/>
          </p:nvPr>
        </p:nvSpPr>
        <p:spPr/>
        <p:txBody>
          <a:bodyPr/>
          <a:lstStyle/>
          <a:p>
            <a:r>
              <a:rPr lang="cs-CZ" dirty="0" smtClean="0"/>
              <a:t>Základní pojmy 3</a:t>
            </a:r>
            <a:br>
              <a:rPr lang="cs-CZ" dirty="0" smtClean="0"/>
            </a:br>
            <a:r>
              <a:rPr lang="cs-CZ" sz="2400" b="0" dirty="0" smtClean="0"/>
              <a:t>(specializovaný odborník)</a:t>
            </a:r>
            <a:endParaRPr lang="cs-CZ" sz="2400" b="0"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7</a:t>
            </a:fld>
            <a:endParaRPr lang="cs-CZ" dirty="0"/>
          </a:p>
        </p:txBody>
      </p:sp>
      <p:grpSp>
        <p:nvGrpSpPr>
          <p:cNvPr id="6" name="Skupina 5"/>
          <p:cNvGrpSpPr>
            <a:grpSpLocks noChangeAspect="1"/>
          </p:cNvGrpSpPr>
          <p:nvPr/>
        </p:nvGrpSpPr>
        <p:grpSpPr>
          <a:xfrm>
            <a:off x="644970" y="4581128"/>
            <a:ext cx="7826251" cy="1333920"/>
            <a:chOff x="-882887" y="5085184"/>
            <a:chExt cx="9316965" cy="1588000"/>
          </a:xfrm>
        </p:grpSpPr>
        <p:grpSp>
          <p:nvGrpSpPr>
            <p:cNvPr id="3" name="Skupina 2"/>
            <p:cNvGrpSpPr/>
            <p:nvPr/>
          </p:nvGrpSpPr>
          <p:grpSpPr>
            <a:xfrm>
              <a:off x="2035487" y="5085184"/>
              <a:ext cx="6398591" cy="1588000"/>
              <a:chOff x="2035487" y="5085184"/>
              <a:chExt cx="6398591" cy="1588000"/>
            </a:xfrm>
          </p:grpSpPr>
          <p:pic>
            <p:nvPicPr>
              <p:cNvPr id="4098" name="Picture 2" descr="Výsledek obrázku pro helicopter hoist servic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35487" y="5085184"/>
                <a:ext cx="2058244" cy="158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ouvisející obráze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82284" y="5085184"/>
                <a:ext cx="2824371" cy="1588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ýsledek obrázku pro parachut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2279" y="5085184"/>
                <a:ext cx="1341799" cy="15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4106" name="Picture 10" descr="Výsledek obrázku pro shooting from helicopt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2887" y="5085184"/>
              <a:ext cx="2823111" cy="158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7436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6998" y="188640"/>
            <a:ext cx="8219256" cy="985142"/>
          </a:xfrm>
        </p:spPr>
        <p:txBody>
          <a:bodyPr>
            <a:normAutofit/>
          </a:bodyPr>
          <a:lstStyle/>
          <a:p>
            <a:r>
              <a:rPr lang="cs-CZ" sz="2400" dirty="0" smtClean="0"/>
              <a:t>Použitelnost pravidel EU, osvědčování a přechodová období</a:t>
            </a:r>
            <a:br>
              <a:rPr lang="cs-CZ" sz="2400" dirty="0" smtClean="0"/>
            </a:br>
            <a:r>
              <a:rPr lang="cs-CZ" sz="2400" b="0" dirty="0" smtClean="0"/>
              <a:t>(zvláštní (ne)obchodní provoz a lety A-A)</a:t>
            </a:r>
            <a:endParaRPr lang="cs-CZ" sz="2400" b="0"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8</a:t>
            </a:fld>
            <a:endParaRPr lang="cs-CZ" dirty="0"/>
          </a:p>
        </p:txBody>
      </p:sp>
      <p:sp>
        <p:nvSpPr>
          <p:cNvPr id="6" name="Zaoblený obdélník 5"/>
          <p:cNvSpPr/>
          <p:nvPr/>
        </p:nvSpPr>
        <p:spPr>
          <a:xfrm>
            <a:off x="217386" y="2064677"/>
            <a:ext cx="8793137" cy="116645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r>
              <a:rPr lang="cs-CZ" sz="1600" b="1" dirty="0" smtClean="0">
                <a:solidFill>
                  <a:schemeClr val="accent6">
                    <a:lumMod val="75000"/>
                  </a:schemeClr>
                </a:solidFill>
              </a:rPr>
              <a:t>Kategorie A/C</a:t>
            </a:r>
            <a:endParaRPr lang="cs-CZ" sz="1600" b="1" dirty="0">
              <a:solidFill>
                <a:schemeClr val="accent6">
                  <a:lumMod val="75000"/>
                </a:schemeClr>
              </a:solidFill>
            </a:endParaRPr>
          </a:p>
        </p:txBody>
      </p:sp>
      <p:sp>
        <p:nvSpPr>
          <p:cNvPr id="7" name="Zaoblený obdélník 6"/>
          <p:cNvSpPr/>
          <p:nvPr/>
        </p:nvSpPr>
        <p:spPr>
          <a:xfrm>
            <a:off x="217386" y="3294121"/>
            <a:ext cx="8793137" cy="72008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r>
              <a:rPr lang="cs-CZ" sz="1600" b="1" dirty="0" smtClean="0">
                <a:solidFill>
                  <a:schemeClr val="accent3">
                    <a:lumMod val="50000"/>
                  </a:schemeClr>
                </a:solidFill>
              </a:rPr>
              <a:t>Použitelné</a:t>
            </a:r>
          </a:p>
          <a:p>
            <a:r>
              <a:rPr lang="cs-CZ" sz="1600" b="1" dirty="0" smtClean="0">
                <a:solidFill>
                  <a:schemeClr val="accent3">
                    <a:lumMod val="50000"/>
                  </a:schemeClr>
                </a:solidFill>
              </a:rPr>
              <a:t>požadavky </a:t>
            </a:r>
            <a:r>
              <a:rPr lang="cs-CZ" sz="1600" b="1" baseline="30000" dirty="0" smtClean="0">
                <a:solidFill>
                  <a:schemeClr val="accent3">
                    <a:lumMod val="50000"/>
                  </a:schemeClr>
                </a:solidFill>
              </a:rPr>
              <a:t>1</a:t>
            </a:r>
            <a:endParaRPr lang="cs-CZ" sz="1600" b="1" baseline="30000" dirty="0">
              <a:solidFill>
                <a:schemeClr val="accent3">
                  <a:lumMod val="50000"/>
                </a:schemeClr>
              </a:solidFill>
            </a:endParaRPr>
          </a:p>
        </p:txBody>
      </p:sp>
      <p:sp>
        <p:nvSpPr>
          <p:cNvPr id="8" name="Zaoblený obdélník 7"/>
          <p:cNvSpPr/>
          <p:nvPr/>
        </p:nvSpPr>
        <p:spPr>
          <a:xfrm>
            <a:off x="219149" y="4078761"/>
            <a:ext cx="8793137" cy="720080"/>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r>
              <a:rPr lang="cs-CZ" sz="1600" b="1" dirty="0" smtClean="0">
                <a:solidFill>
                  <a:schemeClr val="accent4">
                    <a:lumMod val="75000"/>
                  </a:schemeClr>
                </a:solidFill>
              </a:rPr>
              <a:t>Způsob </a:t>
            </a:r>
          </a:p>
          <a:p>
            <a:r>
              <a:rPr lang="cs-CZ" sz="1600" b="1" dirty="0" smtClean="0">
                <a:solidFill>
                  <a:schemeClr val="accent4">
                    <a:lumMod val="75000"/>
                  </a:schemeClr>
                </a:solidFill>
              </a:rPr>
              <a:t>osvědčení</a:t>
            </a:r>
            <a:endParaRPr lang="cs-CZ" sz="1600" b="1" dirty="0">
              <a:solidFill>
                <a:schemeClr val="accent4">
                  <a:lumMod val="75000"/>
                </a:schemeClr>
              </a:solidFill>
            </a:endParaRPr>
          </a:p>
        </p:txBody>
      </p:sp>
      <p:sp>
        <p:nvSpPr>
          <p:cNvPr id="9" name="Zaoblený obdélník 8"/>
          <p:cNvSpPr/>
          <p:nvPr/>
        </p:nvSpPr>
        <p:spPr>
          <a:xfrm>
            <a:off x="219149" y="4853357"/>
            <a:ext cx="8793137" cy="72008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cs-CZ" sz="1600" b="1" dirty="0" smtClean="0">
                <a:solidFill>
                  <a:srgbClr val="C00000"/>
                </a:solidFill>
              </a:rPr>
              <a:t>Použitelnost</a:t>
            </a:r>
          </a:p>
          <a:p>
            <a:r>
              <a:rPr lang="cs-CZ" sz="1600" b="1" dirty="0">
                <a:solidFill>
                  <a:srgbClr val="C00000"/>
                </a:solidFill>
              </a:rPr>
              <a:t>v</a:t>
            </a:r>
            <a:r>
              <a:rPr lang="cs-CZ" sz="1600" b="1" dirty="0" smtClean="0">
                <a:solidFill>
                  <a:srgbClr val="C00000"/>
                </a:solidFill>
              </a:rPr>
              <a:t> ČR od</a:t>
            </a:r>
            <a:endParaRPr lang="cs-CZ" sz="1600" b="1" dirty="0">
              <a:solidFill>
                <a:srgbClr val="C00000"/>
              </a:solidFill>
            </a:endParaRPr>
          </a:p>
        </p:txBody>
      </p:sp>
      <p:sp>
        <p:nvSpPr>
          <p:cNvPr id="5" name="Zaoblený obdélník 4"/>
          <p:cNvSpPr/>
          <p:nvPr/>
        </p:nvSpPr>
        <p:spPr>
          <a:xfrm>
            <a:off x="219149" y="1286911"/>
            <a:ext cx="8771278" cy="72008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cs-CZ" sz="1600" b="1" dirty="0" smtClean="0">
                <a:solidFill>
                  <a:srgbClr val="002E63"/>
                </a:solidFill>
              </a:rPr>
              <a:t>Druh provozu</a:t>
            </a:r>
            <a:endParaRPr lang="cs-CZ" sz="1600" b="1" dirty="0">
              <a:solidFill>
                <a:srgbClr val="002E63"/>
              </a:solidFill>
            </a:endParaRPr>
          </a:p>
        </p:txBody>
      </p:sp>
      <p:sp>
        <p:nvSpPr>
          <p:cNvPr id="11" name="Zaoblený obdélník 10"/>
          <p:cNvSpPr/>
          <p:nvPr/>
        </p:nvSpPr>
        <p:spPr>
          <a:xfrm>
            <a:off x="1894014" y="1349683"/>
            <a:ext cx="2160000"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200" b="1" dirty="0" smtClean="0">
                <a:solidFill>
                  <a:schemeClr val="bg1"/>
                </a:solidFill>
              </a:rPr>
              <a:t>Zvláštní obchodní provoz</a:t>
            </a:r>
            <a:endParaRPr lang="cs-CZ" sz="1200" b="1" dirty="0">
              <a:solidFill>
                <a:schemeClr val="bg1"/>
              </a:solidFill>
            </a:endParaRPr>
          </a:p>
        </p:txBody>
      </p:sp>
      <p:sp>
        <p:nvSpPr>
          <p:cNvPr id="13" name="Zaoblený obdélník 12"/>
          <p:cNvSpPr/>
          <p:nvPr/>
        </p:nvSpPr>
        <p:spPr>
          <a:xfrm>
            <a:off x="4342286" y="1349683"/>
            <a:ext cx="2160000"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200" b="1" dirty="0" smtClean="0">
                <a:solidFill>
                  <a:schemeClr val="bg1"/>
                </a:solidFill>
              </a:rPr>
              <a:t>Zvláštní </a:t>
            </a:r>
            <a:r>
              <a:rPr lang="cs-CZ" sz="1200" b="1" u="sng" dirty="0" smtClean="0">
                <a:solidFill>
                  <a:schemeClr val="bg1"/>
                </a:solidFill>
              </a:rPr>
              <a:t>ne</a:t>
            </a:r>
            <a:r>
              <a:rPr lang="cs-CZ" sz="1200" b="1" dirty="0" smtClean="0">
                <a:solidFill>
                  <a:schemeClr val="bg1"/>
                </a:solidFill>
              </a:rPr>
              <a:t>obchodní provoz</a:t>
            </a:r>
            <a:endParaRPr lang="cs-CZ" sz="1200" b="1" dirty="0">
              <a:solidFill>
                <a:schemeClr val="bg1"/>
              </a:solidFill>
            </a:endParaRPr>
          </a:p>
        </p:txBody>
      </p:sp>
      <p:sp>
        <p:nvSpPr>
          <p:cNvPr id="18" name="Zaoblený obdélník 17"/>
          <p:cNvSpPr/>
          <p:nvPr/>
        </p:nvSpPr>
        <p:spPr>
          <a:xfrm>
            <a:off x="4362382" y="2105681"/>
            <a:ext cx="990000" cy="1044202"/>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1200" b="1" dirty="0" smtClean="0">
                <a:solidFill>
                  <a:schemeClr val="bg1"/>
                </a:solidFill>
              </a:rPr>
              <a:t>CMPA</a:t>
            </a:r>
          </a:p>
          <a:p>
            <a:pPr algn="ctr"/>
            <a:r>
              <a:rPr lang="cs-CZ" sz="1200" dirty="0" smtClean="0">
                <a:solidFill>
                  <a:schemeClr val="bg1"/>
                </a:solidFill>
              </a:rPr>
              <a:t>Letouny</a:t>
            </a:r>
          </a:p>
          <a:p>
            <a:pPr algn="ctr"/>
            <a:r>
              <a:rPr lang="cs-CZ" sz="1200" dirty="0" smtClean="0">
                <a:solidFill>
                  <a:schemeClr val="bg1"/>
                </a:solidFill>
              </a:rPr>
              <a:t>Vrtulníky</a:t>
            </a:r>
            <a:endParaRPr lang="cs-CZ" sz="1200" dirty="0">
              <a:solidFill>
                <a:schemeClr val="bg1"/>
              </a:solidFill>
            </a:endParaRPr>
          </a:p>
        </p:txBody>
      </p:sp>
      <p:sp>
        <p:nvSpPr>
          <p:cNvPr id="19" name="Zaoblený obdélník 18"/>
          <p:cNvSpPr/>
          <p:nvPr/>
        </p:nvSpPr>
        <p:spPr>
          <a:xfrm>
            <a:off x="5531476" y="2105681"/>
            <a:ext cx="990000" cy="1044202"/>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1200" b="1" dirty="0" smtClean="0">
                <a:solidFill>
                  <a:schemeClr val="bg1"/>
                </a:solidFill>
              </a:rPr>
              <a:t>otCMPA</a:t>
            </a:r>
          </a:p>
          <a:p>
            <a:pPr algn="ctr"/>
            <a:r>
              <a:rPr lang="cs-CZ" sz="1200" dirty="0">
                <a:solidFill>
                  <a:schemeClr val="bg1"/>
                </a:solidFill>
              </a:rPr>
              <a:t>Letouny</a:t>
            </a:r>
          </a:p>
          <a:p>
            <a:pPr algn="ctr"/>
            <a:r>
              <a:rPr lang="cs-CZ" sz="1200" dirty="0" smtClean="0">
                <a:solidFill>
                  <a:schemeClr val="bg1"/>
                </a:solidFill>
              </a:rPr>
              <a:t>Vrtulníky</a:t>
            </a:r>
            <a:endParaRPr lang="cs-CZ" sz="1200" dirty="0">
              <a:solidFill>
                <a:schemeClr val="bg1"/>
              </a:solidFill>
            </a:endParaRPr>
          </a:p>
        </p:txBody>
      </p:sp>
      <p:sp>
        <p:nvSpPr>
          <p:cNvPr id="22" name="Zaoblený obdélník 21"/>
          <p:cNvSpPr/>
          <p:nvPr/>
        </p:nvSpPr>
        <p:spPr>
          <a:xfrm>
            <a:off x="1914110" y="2105681"/>
            <a:ext cx="2160000" cy="1044202"/>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1200" b="1" dirty="0" smtClean="0">
                <a:solidFill>
                  <a:schemeClr val="bg1"/>
                </a:solidFill>
              </a:rPr>
              <a:t>CMPA</a:t>
            </a:r>
          </a:p>
          <a:p>
            <a:pPr algn="ctr"/>
            <a:r>
              <a:rPr lang="cs-CZ" sz="1200" b="1" dirty="0" smtClean="0">
                <a:solidFill>
                  <a:schemeClr val="bg1"/>
                </a:solidFill>
              </a:rPr>
              <a:t>otCMPA</a:t>
            </a:r>
          </a:p>
          <a:p>
            <a:pPr algn="ctr"/>
            <a:r>
              <a:rPr lang="cs-CZ" sz="1200" dirty="0" smtClean="0">
                <a:solidFill>
                  <a:schemeClr val="bg1"/>
                </a:solidFill>
              </a:rPr>
              <a:t>Letouny, Vrtulníky</a:t>
            </a:r>
          </a:p>
        </p:txBody>
      </p:sp>
      <p:grpSp>
        <p:nvGrpSpPr>
          <p:cNvPr id="27" name="Skupina 26"/>
          <p:cNvGrpSpPr/>
          <p:nvPr/>
        </p:nvGrpSpPr>
        <p:grpSpPr>
          <a:xfrm>
            <a:off x="4362382" y="3356925"/>
            <a:ext cx="2159094" cy="576000"/>
            <a:chOff x="1845882" y="2331363"/>
            <a:chExt cx="2159094" cy="576064"/>
          </a:xfrm>
        </p:grpSpPr>
        <p:sp>
          <p:nvSpPr>
            <p:cNvPr id="28" name="Zaoblený obdélník 27"/>
            <p:cNvSpPr/>
            <p:nvPr/>
          </p:nvSpPr>
          <p:spPr>
            <a:xfrm>
              <a:off x="1845882" y="2331363"/>
              <a:ext cx="990000" cy="576064"/>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1200" b="1" dirty="0" smtClean="0">
                  <a:solidFill>
                    <a:schemeClr val="bg1"/>
                  </a:solidFill>
                </a:rPr>
                <a:t>Část-ORO</a:t>
              </a:r>
            </a:p>
            <a:p>
              <a:pPr algn="ctr"/>
              <a:r>
                <a:rPr lang="cs-CZ" sz="1200" b="1" dirty="0" smtClean="0">
                  <a:solidFill>
                    <a:schemeClr val="bg1"/>
                  </a:solidFill>
                </a:rPr>
                <a:t>Část-SPO</a:t>
              </a:r>
              <a:endParaRPr lang="cs-CZ" sz="1200" b="1" dirty="0">
                <a:solidFill>
                  <a:schemeClr val="bg1"/>
                </a:solidFill>
              </a:endParaRPr>
            </a:p>
          </p:txBody>
        </p:sp>
        <p:sp>
          <p:nvSpPr>
            <p:cNvPr id="29" name="Zaoblený obdélník 28"/>
            <p:cNvSpPr/>
            <p:nvPr/>
          </p:nvSpPr>
          <p:spPr>
            <a:xfrm>
              <a:off x="3014976" y="2331363"/>
              <a:ext cx="990000" cy="576064"/>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1200" b="1" dirty="0" smtClean="0">
                  <a:solidFill>
                    <a:schemeClr val="bg1"/>
                  </a:solidFill>
                </a:rPr>
                <a:t>Část-NCO</a:t>
              </a:r>
              <a:endParaRPr lang="cs-CZ" sz="1200" b="1" dirty="0">
                <a:solidFill>
                  <a:schemeClr val="bg1"/>
                </a:solidFill>
              </a:endParaRPr>
            </a:p>
          </p:txBody>
        </p:sp>
      </p:grpSp>
      <p:sp>
        <p:nvSpPr>
          <p:cNvPr id="30" name="Zaoblený obdélník 29"/>
          <p:cNvSpPr/>
          <p:nvPr/>
        </p:nvSpPr>
        <p:spPr>
          <a:xfrm>
            <a:off x="1914110" y="3356925"/>
            <a:ext cx="2139904" cy="576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1200" b="1" dirty="0" smtClean="0">
                <a:solidFill>
                  <a:schemeClr val="bg1"/>
                </a:solidFill>
              </a:rPr>
              <a:t>Část-ORO</a:t>
            </a:r>
          </a:p>
          <a:p>
            <a:pPr algn="ctr"/>
            <a:r>
              <a:rPr lang="cs-CZ" sz="1200" b="1" dirty="0" smtClean="0">
                <a:solidFill>
                  <a:schemeClr val="bg1"/>
                </a:solidFill>
              </a:rPr>
              <a:t>Část-SPO</a:t>
            </a:r>
            <a:endParaRPr lang="cs-CZ" sz="1200" b="1" dirty="0">
              <a:solidFill>
                <a:schemeClr val="bg1"/>
              </a:solidFill>
            </a:endParaRPr>
          </a:p>
        </p:txBody>
      </p:sp>
      <p:sp>
        <p:nvSpPr>
          <p:cNvPr id="36" name="Zaoblený obdélník 35"/>
          <p:cNvSpPr/>
          <p:nvPr/>
        </p:nvSpPr>
        <p:spPr>
          <a:xfrm>
            <a:off x="4362382" y="4135636"/>
            <a:ext cx="990000" cy="5760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cs-CZ" sz="1200" b="1" dirty="0" smtClean="0">
                <a:solidFill>
                  <a:schemeClr val="bg1"/>
                </a:solidFill>
              </a:rPr>
              <a:t>Prohlášení</a:t>
            </a:r>
            <a:endParaRPr lang="cs-CZ" sz="1200" b="1" dirty="0">
              <a:solidFill>
                <a:schemeClr val="bg1"/>
              </a:solidFill>
            </a:endParaRPr>
          </a:p>
        </p:txBody>
      </p:sp>
      <p:sp>
        <p:nvSpPr>
          <p:cNvPr id="35" name="Zaoblený obdélník 34"/>
          <p:cNvSpPr/>
          <p:nvPr/>
        </p:nvSpPr>
        <p:spPr>
          <a:xfrm>
            <a:off x="1914110" y="4135636"/>
            <a:ext cx="2139904" cy="5760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cs-CZ" sz="1200" b="1" dirty="0" smtClean="0">
                <a:solidFill>
                  <a:schemeClr val="bg1"/>
                </a:solidFill>
              </a:rPr>
              <a:t>Prohlášení</a:t>
            </a:r>
          </a:p>
          <a:p>
            <a:pPr algn="ctr"/>
            <a:r>
              <a:rPr lang="cs-CZ" sz="1200" dirty="0" smtClean="0">
                <a:solidFill>
                  <a:schemeClr val="bg1"/>
                </a:solidFill>
              </a:rPr>
              <a:t>nebo</a:t>
            </a:r>
          </a:p>
          <a:p>
            <a:pPr algn="ctr"/>
            <a:r>
              <a:rPr lang="cs-CZ" sz="1200" b="1" dirty="0" smtClean="0">
                <a:solidFill>
                  <a:schemeClr val="bg1"/>
                </a:solidFill>
              </a:rPr>
              <a:t>Povolení - vysoce rizikový SPO</a:t>
            </a:r>
            <a:endParaRPr lang="cs-CZ" sz="1200" b="1" dirty="0">
              <a:solidFill>
                <a:schemeClr val="bg1"/>
              </a:solidFill>
            </a:endParaRPr>
          </a:p>
        </p:txBody>
      </p:sp>
      <p:cxnSp>
        <p:nvCxnSpPr>
          <p:cNvPr id="49" name="Přímá spojnice 48"/>
          <p:cNvCxnSpPr/>
          <p:nvPr/>
        </p:nvCxnSpPr>
        <p:spPr>
          <a:xfrm>
            <a:off x="1825513" y="1286911"/>
            <a:ext cx="0" cy="4286526"/>
          </a:xfrm>
          <a:prstGeom prst="line">
            <a:avLst/>
          </a:prstGeom>
          <a:ln w="38100">
            <a:solidFill>
              <a:srgbClr val="1A75CF"/>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4193422" y="1261689"/>
            <a:ext cx="0" cy="4286526"/>
          </a:xfrm>
          <a:prstGeom prst="line">
            <a:avLst/>
          </a:prstGeom>
          <a:ln w="38100">
            <a:solidFill>
              <a:srgbClr val="1A75CF"/>
            </a:solidFill>
          </a:ln>
        </p:spPr>
        <p:style>
          <a:lnRef idx="1">
            <a:schemeClr val="accent1"/>
          </a:lnRef>
          <a:fillRef idx="0">
            <a:schemeClr val="accent1"/>
          </a:fillRef>
          <a:effectRef idx="0">
            <a:schemeClr val="accent1"/>
          </a:effectRef>
          <a:fontRef idx="minor">
            <a:schemeClr val="tx1"/>
          </a:fontRef>
        </p:style>
      </p:cxnSp>
      <p:sp>
        <p:nvSpPr>
          <p:cNvPr id="52" name="Obdélník 51"/>
          <p:cNvSpPr/>
          <p:nvPr/>
        </p:nvSpPr>
        <p:spPr>
          <a:xfrm>
            <a:off x="4114024" y="5733256"/>
            <a:ext cx="4942230" cy="527193"/>
          </a:xfrm>
          <a:prstGeom prst="rect">
            <a:avLst/>
          </a:prstGeom>
        </p:spPr>
        <p:txBody>
          <a:bodyPr wrap="square" lIns="80133" tIns="40067" rIns="80133" bIns="40067">
            <a:spAutoFit/>
          </a:bodyPr>
          <a:lstStyle/>
          <a:p>
            <a:pPr algn="just">
              <a:buClr>
                <a:srgbClr val="5AA2AE"/>
              </a:buClr>
            </a:pPr>
            <a:r>
              <a:rPr lang="cs-CZ" sz="1200" b="1" dirty="0" smtClean="0">
                <a:solidFill>
                  <a:srgbClr val="002E63"/>
                </a:solidFill>
              </a:rPr>
              <a:t>CMPA</a:t>
            </a:r>
            <a:r>
              <a:rPr lang="cs-CZ" sz="1200" dirty="0" smtClean="0">
                <a:solidFill>
                  <a:srgbClr val="002E63"/>
                </a:solidFill>
              </a:rPr>
              <a:t> = složité motorové letadlo; </a:t>
            </a:r>
            <a:r>
              <a:rPr lang="cs-CZ" sz="1200" b="1" dirty="0" smtClean="0">
                <a:solidFill>
                  <a:srgbClr val="002E63"/>
                </a:solidFill>
              </a:rPr>
              <a:t>otCMPA</a:t>
            </a:r>
            <a:r>
              <a:rPr lang="cs-CZ" sz="1200" dirty="0" smtClean="0">
                <a:solidFill>
                  <a:srgbClr val="002E63"/>
                </a:solidFill>
              </a:rPr>
              <a:t> = jiné </a:t>
            </a:r>
            <a:r>
              <a:rPr lang="cs-CZ" sz="1200" dirty="0">
                <a:solidFill>
                  <a:srgbClr val="002E63"/>
                </a:solidFill>
              </a:rPr>
              <a:t>než složité </a:t>
            </a:r>
            <a:r>
              <a:rPr lang="cs-CZ" sz="1200" dirty="0" smtClean="0">
                <a:solidFill>
                  <a:srgbClr val="002E63"/>
                </a:solidFill>
              </a:rPr>
              <a:t>motorové letadlo</a:t>
            </a:r>
          </a:p>
          <a:p>
            <a:pPr algn="just">
              <a:spcBef>
                <a:spcPts val="600"/>
              </a:spcBef>
              <a:buClr>
                <a:srgbClr val="5AA2AE"/>
              </a:buClr>
            </a:pPr>
            <a:r>
              <a:rPr lang="cs-CZ" sz="1400" b="1" baseline="30000" dirty="0" smtClean="0">
                <a:solidFill>
                  <a:srgbClr val="002E63"/>
                </a:solidFill>
              </a:rPr>
              <a:t>1</a:t>
            </a:r>
            <a:r>
              <a:rPr lang="cs-CZ" sz="1200" dirty="0" smtClean="0">
                <a:solidFill>
                  <a:srgbClr val="002E63"/>
                </a:solidFill>
              </a:rPr>
              <a:t> Část-Definice, Část-ARO, Část-SPA </a:t>
            </a:r>
          </a:p>
        </p:txBody>
      </p:sp>
      <p:sp>
        <p:nvSpPr>
          <p:cNvPr id="48" name="Zaoblený obdélník 47"/>
          <p:cNvSpPr/>
          <p:nvPr/>
        </p:nvSpPr>
        <p:spPr>
          <a:xfrm>
            <a:off x="6756243" y="1348509"/>
            <a:ext cx="2160000"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200" b="1" dirty="0" smtClean="0">
                <a:solidFill>
                  <a:schemeClr val="bg1"/>
                </a:solidFill>
              </a:rPr>
              <a:t>Lety A-A (CAT)</a:t>
            </a:r>
            <a:endParaRPr lang="cs-CZ" sz="1200" b="1" dirty="0">
              <a:solidFill>
                <a:schemeClr val="bg1"/>
              </a:solidFill>
            </a:endParaRPr>
          </a:p>
        </p:txBody>
      </p:sp>
      <p:sp>
        <p:nvSpPr>
          <p:cNvPr id="53" name="Zaoblený obdélník 52"/>
          <p:cNvSpPr/>
          <p:nvPr/>
        </p:nvSpPr>
        <p:spPr>
          <a:xfrm>
            <a:off x="6776339" y="2104507"/>
            <a:ext cx="2160000" cy="1044202"/>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1200" b="1" dirty="0" smtClean="0">
                <a:solidFill>
                  <a:schemeClr val="bg1"/>
                </a:solidFill>
              </a:rPr>
              <a:t>Letouny třídy výkonnosti B</a:t>
            </a:r>
          </a:p>
          <a:p>
            <a:pPr algn="ctr"/>
            <a:r>
              <a:rPr lang="cs-CZ" sz="1200" b="1" dirty="0" smtClean="0">
                <a:solidFill>
                  <a:schemeClr val="bg1"/>
                </a:solidFill>
              </a:rPr>
              <a:t>Nesložité vrtulníky</a:t>
            </a:r>
            <a:r>
              <a:rPr lang="cs-CZ" sz="1200" dirty="0" smtClean="0">
                <a:solidFill>
                  <a:schemeClr val="bg1"/>
                </a:solidFill>
              </a:rPr>
              <a:t> </a:t>
            </a:r>
            <a:endParaRPr lang="cs-CZ" sz="1200" dirty="0">
              <a:solidFill>
                <a:schemeClr val="bg1"/>
              </a:solidFill>
            </a:endParaRPr>
          </a:p>
        </p:txBody>
      </p:sp>
      <p:sp>
        <p:nvSpPr>
          <p:cNvPr id="54" name="Zaoblený obdélník 53"/>
          <p:cNvSpPr/>
          <p:nvPr/>
        </p:nvSpPr>
        <p:spPr>
          <a:xfrm>
            <a:off x="6776339" y="3355751"/>
            <a:ext cx="2139904" cy="576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1200" b="1" dirty="0" smtClean="0">
                <a:solidFill>
                  <a:schemeClr val="bg1"/>
                </a:solidFill>
              </a:rPr>
              <a:t>Část-ORO</a:t>
            </a:r>
          </a:p>
          <a:p>
            <a:pPr algn="ctr"/>
            <a:r>
              <a:rPr lang="cs-CZ" sz="1200" b="1" dirty="0" smtClean="0">
                <a:solidFill>
                  <a:schemeClr val="bg1"/>
                </a:solidFill>
              </a:rPr>
              <a:t>Část-CAT</a:t>
            </a:r>
            <a:endParaRPr lang="cs-CZ" sz="1200" b="1" dirty="0">
              <a:solidFill>
                <a:schemeClr val="bg1"/>
              </a:solidFill>
            </a:endParaRPr>
          </a:p>
        </p:txBody>
      </p:sp>
      <p:sp>
        <p:nvSpPr>
          <p:cNvPr id="55" name="Zaoblený obdélník 54"/>
          <p:cNvSpPr/>
          <p:nvPr/>
        </p:nvSpPr>
        <p:spPr>
          <a:xfrm>
            <a:off x="6776339" y="4134462"/>
            <a:ext cx="2139904" cy="5760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cs-CZ" sz="1200" b="1" dirty="0" smtClean="0">
                <a:solidFill>
                  <a:schemeClr val="bg1"/>
                </a:solidFill>
              </a:rPr>
              <a:t>AOC</a:t>
            </a:r>
            <a:endParaRPr lang="cs-CZ" sz="1200" b="1" dirty="0">
              <a:solidFill>
                <a:schemeClr val="bg1"/>
              </a:solidFill>
            </a:endParaRPr>
          </a:p>
        </p:txBody>
      </p:sp>
      <p:cxnSp>
        <p:nvCxnSpPr>
          <p:cNvPr id="57" name="Přímá spojnice 56"/>
          <p:cNvCxnSpPr/>
          <p:nvPr/>
        </p:nvCxnSpPr>
        <p:spPr>
          <a:xfrm>
            <a:off x="6632323" y="1276501"/>
            <a:ext cx="0" cy="4286526"/>
          </a:xfrm>
          <a:prstGeom prst="line">
            <a:avLst/>
          </a:prstGeom>
          <a:ln w="38100">
            <a:solidFill>
              <a:srgbClr val="1A75CF"/>
            </a:solidFill>
          </a:ln>
        </p:spPr>
        <p:style>
          <a:lnRef idx="1">
            <a:schemeClr val="accent1"/>
          </a:lnRef>
          <a:fillRef idx="0">
            <a:schemeClr val="accent1"/>
          </a:fillRef>
          <a:effectRef idx="0">
            <a:schemeClr val="accent1"/>
          </a:effectRef>
          <a:fontRef idx="minor">
            <a:schemeClr val="tx1"/>
          </a:fontRef>
        </p:style>
      </p:cxnSp>
      <p:sp>
        <p:nvSpPr>
          <p:cNvPr id="43" name="Zaoblený obdélník 42"/>
          <p:cNvSpPr/>
          <p:nvPr/>
        </p:nvSpPr>
        <p:spPr>
          <a:xfrm>
            <a:off x="1914109" y="4916161"/>
            <a:ext cx="7002133" cy="5760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cs-CZ" sz="1200" b="1" dirty="0" smtClean="0">
                <a:solidFill>
                  <a:schemeClr val="bg1"/>
                </a:solidFill>
              </a:rPr>
              <a:t>21. 4. 2017</a:t>
            </a:r>
            <a:endParaRPr lang="cs-CZ" sz="1200" b="1" dirty="0">
              <a:solidFill>
                <a:schemeClr val="bg1"/>
              </a:solidFill>
            </a:endParaRPr>
          </a:p>
        </p:txBody>
      </p:sp>
      <p:sp>
        <p:nvSpPr>
          <p:cNvPr id="31" name="Zaoblený obdélník 30"/>
          <p:cNvSpPr/>
          <p:nvPr/>
        </p:nvSpPr>
        <p:spPr>
          <a:xfrm>
            <a:off x="5532212" y="4135636"/>
            <a:ext cx="990000" cy="576000"/>
          </a:xfrm>
          <a:prstGeom prst="roundRect">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200" b="1" dirty="0" smtClean="0">
                <a:solidFill>
                  <a:schemeClr val="bg1"/>
                </a:solidFill>
              </a:rPr>
              <a:t>Nevyžaduje se</a:t>
            </a:r>
            <a:endParaRPr lang="cs-CZ" sz="1200" b="1" dirty="0">
              <a:solidFill>
                <a:schemeClr val="bg1"/>
              </a:solidFill>
            </a:endParaRPr>
          </a:p>
        </p:txBody>
      </p:sp>
    </p:spTree>
    <p:extLst>
      <p:ext uri="{BB962C8B-B14F-4D97-AF65-F5344CB8AC3E}">
        <p14:creationId xmlns:p14="http://schemas.microsoft.com/office/powerpoint/2010/main" val="2964885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Odchylky dle bodu SPO.GEN.005(c)</a:t>
            </a:r>
            <a:endParaRPr lang="cs-CZ" dirty="0"/>
          </a:p>
        </p:txBody>
      </p:sp>
      <p:sp>
        <p:nvSpPr>
          <p:cNvPr id="4" name="Zástupný symbol pro číslo snímku 3"/>
          <p:cNvSpPr>
            <a:spLocks noGrp="1"/>
          </p:cNvSpPr>
          <p:nvPr>
            <p:ph type="sldNum" sz="quarter" idx="12"/>
          </p:nvPr>
        </p:nvSpPr>
        <p:spPr/>
        <p:txBody>
          <a:bodyPr/>
          <a:lstStyle/>
          <a:p>
            <a:fld id="{F1E69001-73B5-451B-AA7C-C3FB08B34B11}" type="slidenum">
              <a:rPr lang="cs-CZ" smtClean="0"/>
              <a:pPr/>
              <a:t>9</a:t>
            </a:fld>
            <a:endParaRPr lang="cs-CZ"/>
          </a:p>
        </p:txBody>
      </p:sp>
      <p:sp>
        <p:nvSpPr>
          <p:cNvPr id="5" name="Zaoblený obdélník 4"/>
          <p:cNvSpPr/>
          <p:nvPr/>
        </p:nvSpPr>
        <p:spPr>
          <a:xfrm>
            <a:off x="170912" y="2320617"/>
            <a:ext cx="8793137" cy="846095"/>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r>
              <a:rPr lang="cs-CZ" sz="1600" b="1" dirty="0" smtClean="0">
                <a:solidFill>
                  <a:schemeClr val="accent6">
                    <a:lumMod val="75000"/>
                  </a:schemeClr>
                </a:solidFill>
              </a:rPr>
              <a:t>Kategorie A/C</a:t>
            </a:r>
            <a:endParaRPr lang="cs-CZ" sz="1600" b="1" dirty="0">
              <a:solidFill>
                <a:schemeClr val="accent6">
                  <a:lumMod val="75000"/>
                </a:schemeClr>
              </a:solidFill>
            </a:endParaRPr>
          </a:p>
        </p:txBody>
      </p:sp>
      <p:sp>
        <p:nvSpPr>
          <p:cNvPr id="6" name="Zaoblený obdélník 5"/>
          <p:cNvSpPr/>
          <p:nvPr/>
        </p:nvSpPr>
        <p:spPr>
          <a:xfrm>
            <a:off x="170912" y="3234088"/>
            <a:ext cx="8793137" cy="121885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r>
              <a:rPr lang="cs-CZ" sz="1600" b="1" dirty="0" smtClean="0">
                <a:solidFill>
                  <a:schemeClr val="accent3">
                    <a:lumMod val="50000"/>
                  </a:schemeClr>
                </a:solidFill>
              </a:rPr>
              <a:t>Použitelné</a:t>
            </a:r>
          </a:p>
          <a:p>
            <a:r>
              <a:rPr lang="cs-CZ" sz="1600" b="1" dirty="0" smtClean="0">
                <a:solidFill>
                  <a:schemeClr val="accent3">
                    <a:lumMod val="50000"/>
                  </a:schemeClr>
                </a:solidFill>
              </a:rPr>
              <a:t>požadavky</a:t>
            </a:r>
            <a:endParaRPr lang="cs-CZ" sz="1600" b="1" baseline="30000" dirty="0">
              <a:solidFill>
                <a:schemeClr val="accent3">
                  <a:lumMod val="50000"/>
                </a:schemeClr>
              </a:solidFill>
            </a:endParaRPr>
          </a:p>
        </p:txBody>
      </p:sp>
      <p:sp>
        <p:nvSpPr>
          <p:cNvPr id="7" name="Zaoblený obdélník 6"/>
          <p:cNvSpPr/>
          <p:nvPr/>
        </p:nvSpPr>
        <p:spPr>
          <a:xfrm>
            <a:off x="172675" y="4509120"/>
            <a:ext cx="8793137" cy="545660"/>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r>
              <a:rPr lang="cs-CZ" sz="1600" b="1" dirty="0" smtClean="0">
                <a:solidFill>
                  <a:schemeClr val="accent4">
                    <a:lumMod val="75000"/>
                  </a:schemeClr>
                </a:solidFill>
              </a:rPr>
              <a:t>Způsob </a:t>
            </a:r>
          </a:p>
          <a:p>
            <a:r>
              <a:rPr lang="cs-CZ" sz="1600" b="1" dirty="0" smtClean="0">
                <a:solidFill>
                  <a:schemeClr val="accent4">
                    <a:lumMod val="75000"/>
                  </a:schemeClr>
                </a:solidFill>
              </a:rPr>
              <a:t>osvědčení</a:t>
            </a:r>
            <a:endParaRPr lang="cs-CZ" sz="1600" b="1" dirty="0">
              <a:solidFill>
                <a:schemeClr val="accent4">
                  <a:lumMod val="75000"/>
                </a:schemeClr>
              </a:solidFill>
            </a:endParaRPr>
          </a:p>
        </p:txBody>
      </p:sp>
      <p:sp>
        <p:nvSpPr>
          <p:cNvPr id="8" name="Zaoblený obdélník 7"/>
          <p:cNvSpPr/>
          <p:nvPr/>
        </p:nvSpPr>
        <p:spPr>
          <a:xfrm>
            <a:off x="172675" y="5109297"/>
            <a:ext cx="8793137" cy="72008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r>
              <a:rPr lang="cs-CZ" sz="1600" b="1" dirty="0" smtClean="0">
                <a:solidFill>
                  <a:srgbClr val="C00000"/>
                </a:solidFill>
              </a:rPr>
              <a:t>Použitelnost</a:t>
            </a:r>
          </a:p>
          <a:p>
            <a:r>
              <a:rPr lang="cs-CZ" sz="1600" b="1" dirty="0">
                <a:solidFill>
                  <a:srgbClr val="C00000"/>
                </a:solidFill>
              </a:rPr>
              <a:t>v</a:t>
            </a:r>
            <a:r>
              <a:rPr lang="cs-CZ" sz="1600" b="1" dirty="0" smtClean="0">
                <a:solidFill>
                  <a:srgbClr val="C00000"/>
                </a:solidFill>
              </a:rPr>
              <a:t> ČR od</a:t>
            </a:r>
            <a:endParaRPr lang="cs-CZ" sz="1600" b="1" dirty="0">
              <a:solidFill>
                <a:srgbClr val="C00000"/>
              </a:solidFill>
            </a:endParaRPr>
          </a:p>
        </p:txBody>
      </p:sp>
      <p:sp>
        <p:nvSpPr>
          <p:cNvPr id="9" name="Zaoblený obdélník 8"/>
          <p:cNvSpPr/>
          <p:nvPr/>
        </p:nvSpPr>
        <p:spPr>
          <a:xfrm>
            <a:off x="172675" y="1542851"/>
            <a:ext cx="8771278" cy="72008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cs-CZ" sz="1600" b="1" dirty="0" smtClean="0">
                <a:solidFill>
                  <a:srgbClr val="002E63"/>
                </a:solidFill>
              </a:rPr>
              <a:t>Druh provozu</a:t>
            </a:r>
            <a:endParaRPr lang="cs-CZ" sz="1600" b="1" dirty="0">
              <a:solidFill>
                <a:srgbClr val="002E63"/>
              </a:solidFill>
            </a:endParaRPr>
          </a:p>
        </p:txBody>
      </p:sp>
      <p:sp>
        <p:nvSpPr>
          <p:cNvPr id="10" name="Zaoblený obdélník 9"/>
          <p:cNvSpPr/>
          <p:nvPr/>
        </p:nvSpPr>
        <p:spPr>
          <a:xfrm>
            <a:off x="1847540" y="1605623"/>
            <a:ext cx="3420000"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200" b="1" dirty="0" smtClean="0">
                <a:solidFill>
                  <a:schemeClr val="bg1"/>
                </a:solidFill>
              </a:rPr>
              <a:t>Soutěžní lety</a:t>
            </a:r>
          </a:p>
          <a:p>
            <a:pPr algn="ctr"/>
            <a:r>
              <a:rPr lang="cs-CZ" sz="1200" b="1" dirty="0" smtClean="0">
                <a:solidFill>
                  <a:schemeClr val="bg1"/>
                </a:solidFill>
              </a:rPr>
              <a:t>Letecká veřejná vystoupení</a:t>
            </a:r>
            <a:endParaRPr lang="cs-CZ" sz="1200" b="1" dirty="0">
              <a:solidFill>
                <a:schemeClr val="bg1"/>
              </a:solidFill>
            </a:endParaRPr>
          </a:p>
        </p:txBody>
      </p:sp>
      <p:sp>
        <p:nvSpPr>
          <p:cNvPr id="11" name="Zaoblený obdélník 10"/>
          <p:cNvSpPr/>
          <p:nvPr/>
        </p:nvSpPr>
        <p:spPr>
          <a:xfrm>
            <a:off x="5449768" y="1605623"/>
            <a:ext cx="3420000"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200" b="1" dirty="0" smtClean="0">
                <a:solidFill>
                  <a:schemeClr val="bg1"/>
                </a:solidFill>
              </a:rPr>
              <a:t>Výsadkové lety, vlečení kluzáků </a:t>
            </a:r>
          </a:p>
          <a:p>
            <a:pPr algn="ctr"/>
            <a:r>
              <a:rPr lang="cs-CZ" sz="1200" b="1" dirty="0" smtClean="0">
                <a:solidFill>
                  <a:schemeClr val="bg1"/>
                </a:solidFill>
              </a:rPr>
              <a:t>akrobatické lety</a:t>
            </a:r>
            <a:endParaRPr lang="cs-CZ" sz="1200" b="1" dirty="0">
              <a:solidFill>
                <a:schemeClr val="bg1"/>
              </a:solidFill>
            </a:endParaRPr>
          </a:p>
        </p:txBody>
      </p:sp>
      <p:sp>
        <p:nvSpPr>
          <p:cNvPr id="14" name="Zaoblený obdélník 13"/>
          <p:cNvSpPr/>
          <p:nvPr/>
        </p:nvSpPr>
        <p:spPr>
          <a:xfrm>
            <a:off x="1847540" y="2389994"/>
            <a:ext cx="3420000" cy="6840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1600" b="1" dirty="0" smtClean="0">
                <a:solidFill>
                  <a:schemeClr val="bg1"/>
                </a:solidFill>
              </a:rPr>
              <a:t>!!! otCMPA !!!</a:t>
            </a:r>
          </a:p>
          <a:p>
            <a:pPr algn="ctr"/>
            <a:r>
              <a:rPr lang="cs-CZ" sz="1200" dirty="0" smtClean="0">
                <a:solidFill>
                  <a:schemeClr val="bg1"/>
                </a:solidFill>
              </a:rPr>
              <a:t>Letouny, Vrtulníky</a:t>
            </a:r>
          </a:p>
        </p:txBody>
      </p:sp>
      <p:cxnSp>
        <p:nvCxnSpPr>
          <p:cNvPr id="21" name="Přímá spojnice 20"/>
          <p:cNvCxnSpPr/>
          <p:nvPr/>
        </p:nvCxnSpPr>
        <p:spPr>
          <a:xfrm>
            <a:off x="1779039" y="1542851"/>
            <a:ext cx="0" cy="4286526"/>
          </a:xfrm>
          <a:prstGeom prst="line">
            <a:avLst/>
          </a:prstGeom>
          <a:ln w="38100">
            <a:solidFill>
              <a:srgbClr val="1A75CF"/>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a:off x="5350195" y="1546968"/>
            <a:ext cx="0" cy="4286526"/>
          </a:xfrm>
          <a:prstGeom prst="line">
            <a:avLst/>
          </a:prstGeom>
          <a:ln w="38100">
            <a:solidFill>
              <a:srgbClr val="1A75CF"/>
            </a:solidFill>
          </a:ln>
        </p:spPr>
        <p:style>
          <a:lnRef idx="1">
            <a:schemeClr val="accent1"/>
          </a:lnRef>
          <a:fillRef idx="0">
            <a:schemeClr val="accent1"/>
          </a:fillRef>
          <a:effectRef idx="0">
            <a:schemeClr val="accent1"/>
          </a:effectRef>
          <a:fontRef idx="minor">
            <a:schemeClr val="tx1"/>
          </a:fontRef>
        </p:style>
      </p:cxnSp>
      <p:sp>
        <p:nvSpPr>
          <p:cNvPr id="25" name="Zaoblený obdélník 24"/>
          <p:cNvSpPr/>
          <p:nvPr/>
        </p:nvSpPr>
        <p:spPr>
          <a:xfrm>
            <a:off x="1867636" y="3284984"/>
            <a:ext cx="7002133" cy="1106041"/>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cs-CZ" sz="1200" b="1" dirty="0" smtClean="0">
                <a:solidFill>
                  <a:schemeClr val="bg1"/>
                </a:solidFill>
              </a:rPr>
              <a:t>Část-NCO</a:t>
            </a:r>
            <a:endParaRPr lang="cs-CZ" sz="1200" b="1" dirty="0">
              <a:solidFill>
                <a:schemeClr val="bg1"/>
              </a:solidFill>
            </a:endParaRPr>
          </a:p>
        </p:txBody>
      </p:sp>
      <p:sp>
        <p:nvSpPr>
          <p:cNvPr id="28" name="Zaoblený obdélník 27"/>
          <p:cNvSpPr/>
          <p:nvPr/>
        </p:nvSpPr>
        <p:spPr>
          <a:xfrm>
            <a:off x="1867635" y="5172101"/>
            <a:ext cx="7002133" cy="5760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cs-CZ" sz="1200" b="1" dirty="0" smtClean="0">
                <a:solidFill>
                  <a:schemeClr val="bg1"/>
                </a:solidFill>
              </a:rPr>
              <a:t>21. 4. 2017</a:t>
            </a:r>
            <a:endParaRPr lang="cs-CZ" sz="1200" b="1" dirty="0">
              <a:solidFill>
                <a:schemeClr val="bg1"/>
              </a:solidFill>
            </a:endParaRPr>
          </a:p>
        </p:txBody>
      </p:sp>
      <p:sp>
        <p:nvSpPr>
          <p:cNvPr id="29" name="Zaoblený obdélník 28"/>
          <p:cNvSpPr/>
          <p:nvPr/>
        </p:nvSpPr>
        <p:spPr>
          <a:xfrm>
            <a:off x="5449769" y="2389994"/>
            <a:ext cx="3420000" cy="684000"/>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1600" b="1" dirty="0" smtClean="0">
                <a:solidFill>
                  <a:schemeClr val="bg1"/>
                </a:solidFill>
              </a:rPr>
              <a:t>!!! otCMPA !!!</a:t>
            </a:r>
          </a:p>
          <a:p>
            <a:pPr algn="ctr"/>
            <a:r>
              <a:rPr lang="cs-CZ" sz="1200" dirty="0" smtClean="0">
                <a:solidFill>
                  <a:schemeClr val="bg1"/>
                </a:solidFill>
              </a:rPr>
              <a:t>Letouny, Vrtulníky</a:t>
            </a:r>
          </a:p>
        </p:txBody>
      </p:sp>
      <p:sp>
        <p:nvSpPr>
          <p:cNvPr id="30" name="Zaoblený obdélník 29"/>
          <p:cNvSpPr/>
          <p:nvPr/>
        </p:nvSpPr>
        <p:spPr>
          <a:xfrm>
            <a:off x="1867636" y="4571999"/>
            <a:ext cx="3399904" cy="410741"/>
          </a:xfrm>
          <a:prstGeom prst="roundRect">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200" b="1" dirty="0" smtClean="0">
                <a:solidFill>
                  <a:schemeClr val="bg1"/>
                </a:solidFill>
              </a:rPr>
              <a:t>Nevyžaduje se</a:t>
            </a:r>
            <a:endParaRPr lang="cs-CZ" sz="1200" b="1" dirty="0">
              <a:solidFill>
                <a:schemeClr val="bg1"/>
              </a:solidFill>
            </a:endParaRPr>
          </a:p>
        </p:txBody>
      </p:sp>
      <p:sp>
        <p:nvSpPr>
          <p:cNvPr id="31" name="Zaoblený obdélník 30"/>
          <p:cNvSpPr/>
          <p:nvPr/>
        </p:nvSpPr>
        <p:spPr>
          <a:xfrm>
            <a:off x="5469864" y="4571999"/>
            <a:ext cx="3399904" cy="410742"/>
          </a:xfrm>
          <a:prstGeom prst="roundRect">
            <a:avLst/>
          </a:prstGeom>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1200" b="1" dirty="0" smtClean="0">
                <a:solidFill>
                  <a:schemeClr val="bg1"/>
                </a:solidFill>
              </a:rPr>
              <a:t>Nevyžaduje se</a:t>
            </a:r>
            <a:endParaRPr lang="cs-CZ" sz="1200" b="1" dirty="0">
              <a:solidFill>
                <a:schemeClr val="bg1"/>
              </a:solidFill>
            </a:endParaRPr>
          </a:p>
        </p:txBody>
      </p:sp>
      <p:sp>
        <p:nvSpPr>
          <p:cNvPr id="32" name="Zaoblený obdélník 31"/>
          <p:cNvSpPr/>
          <p:nvPr/>
        </p:nvSpPr>
        <p:spPr>
          <a:xfrm>
            <a:off x="1944295" y="3339965"/>
            <a:ext cx="2987745" cy="984383"/>
          </a:xfrm>
          <a:prstGeom prst="roundRect">
            <a:avLst>
              <a:gd name="adj" fmla="val 14248"/>
            </a:avLst>
          </a:prstGeom>
          <a:no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900" dirty="0">
                <a:solidFill>
                  <a:schemeClr val="bg1"/>
                </a:solidFill>
              </a:rPr>
              <a:t>Odměna nebo jiná protihodnota za tyto lety odpovídá </a:t>
            </a:r>
            <a:r>
              <a:rPr lang="cs-CZ" sz="900" dirty="0" smtClean="0">
                <a:solidFill>
                  <a:schemeClr val="bg1"/>
                </a:solidFill>
              </a:rPr>
              <a:t>pouze: výši </a:t>
            </a:r>
            <a:r>
              <a:rPr lang="cs-CZ" sz="900" dirty="0">
                <a:solidFill>
                  <a:schemeClr val="bg1"/>
                </a:solidFill>
              </a:rPr>
              <a:t>náhrady přímých </a:t>
            </a:r>
            <a:r>
              <a:rPr lang="cs-CZ" sz="900" dirty="0" smtClean="0">
                <a:solidFill>
                  <a:schemeClr val="bg1"/>
                </a:solidFill>
              </a:rPr>
              <a:t>nákladů; výši </a:t>
            </a:r>
            <a:r>
              <a:rPr lang="cs-CZ" sz="900" dirty="0">
                <a:solidFill>
                  <a:schemeClr val="bg1"/>
                </a:solidFill>
              </a:rPr>
              <a:t>náhrady přiměřeného příspěvku na úhradu ročních nákladů; </a:t>
            </a:r>
            <a:r>
              <a:rPr lang="cs-CZ" sz="900" dirty="0" smtClean="0">
                <a:solidFill>
                  <a:schemeClr val="bg1"/>
                </a:solidFill>
              </a:rPr>
              <a:t>a ceně</a:t>
            </a:r>
            <a:r>
              <a:rPr lang="cs-CZ" sz="900" dirty="0">
                <a:solidFill>
                  <a:schemeClr val="bg1"/>
                </a:solidFill>
              </a:rPr>
              <a:t>, jejíž hodnota nepřevyšuje částku stanovenou příslušným úřadem.</a:t>
            </a:r>
          </a:p>
        </p:txBody>
      </p:sp>
      <p:sp>
        <p:nvSpPr>
          <p:cNvPr id="33" name="Zaoblený obdélník 32"/>
          <p:cNvSpPr/>
          <p:nvPr/>
        </p:nvSpPr>
        <p:spPr>
          <a:xfrm>
            <a:off x="5821672" y="3328936"/>
            <a:ext cx="2987745" cy="995413"/>
          </a:xfrm>
          <a:prstGeom prst="roundRect">
            <a:avLst>
              <a:gd name="adj" fmla="val 10447"/>
            </a:avLst>
          </a:prstGeom>
          <a:noFill/>
          <a:ln>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cs-CZ" sz="900" dirty="0" smtClean="0">
                <a:solidFill>
                  <a:schemeClr val="bg1"/>
                </a:solidFill>
              </a:rPr>
              <a:t>Lety </a:t>
            </a:r>
            <a:r>
              <a:rPr lang="cs-CZ" sz="900" dirty="0">
                <a:solidFill>
                  <a:schemeClr val="bg1"/>
                </a:solidFill>
              </a:rPr>
              <a:t>prováděné </a:t>
            </a:r>
            <a:r>
              <a:rPr lang="cs-CZ" sz="900" dirty="0" smtClean="0">
                <a:solidFill>
                  <a:schemeClr val="bg1"/>
                </a:solidFill>
              </a:rPr>
              <a:t>buď ATO, </a:t>
            </a:r>
            <a:r>
              <a:rPr lang="cs-CZ" sz="900" dirty="0">
                <a:solidFill>
                  <a:schemeClr val="bg1"/>
                </a:solidFill>
              </a:rPr>
              <a:t>nebo organizací vytvořenou za účelem propagace sportovního či rekreačního </a:t>
            </a:r>
            <a:r>
              <a:rPr lang="cs-CZ" sz="900" dirty="0" smtClean="0">
                <a:solidFill>
                  <a:schemeClr val="bg1"/>
                </a:solidFill>
              </a:rPr>
              <a:t>létání; organizace </a:t>
            </a:r>
            <a:r>
              <a:rPr lang="cs-CZ" sz="900" dirty="0">
                <a:solidFill>
                  <a:schemeClr val="bg1"/>
                </a:solidFill>
              </a:rPr>
              <a:t>letadlo provozuje </a:t>
            </a:r>
            <a:r>
              <a:rPr lang="cs-CZ" sz="900" dirty="0" smtClean="0">
                <a:solidFill>
                  <a:schemeClr val="bg1"/>
                </a:solidFill>
              </a:rPr>
              <a:t>na základě </a:t>
            </a:r>
            <a:r>
              <a:rPr lang="cs-CZ" sz="900" dirty="0">
                <a:solidFill>
                  <a:schemeClr val="bg1"/>
                </a:solidFill>
              </a:rPr>
              <a:t>vlastnictví nebo nájmu/pronájmu bez </a:t>
            </a:r>
            <a:r>
              <a:rPr lang="cs-CZ" sz="900" dirty="0" smtClean="0">
                <a:solidFill>
                  <a:schemeClr val="bg1"/>
                </a:solidFill>
              </a:rPr>
              <a:t>posádky; let nevytváří zisk </a:t>
            </a:r>
            <a:r>
              <a:rPr lang="cs-CZ" sz="900" dirty="0">
                <a:solidFill>
                  <a:schemeClr val="bg1"/>
                </a:solidFill>
              </a:rPr>
              <a:t>vyplácený mimo </a:t>
            </a:r>
            <a:r>
              <a:rPr lang="cs-CZ" sz="900" dirty="0" smtClean="0">
                <a:solidFill>
                  <a:schemeClr val="bg1"/>
                </a:solidFill>
              </a:rPr>
              <a:t>organizaci; </a:t>
            </a:r>
            <a:r>
              <a:rPr lang="cs-CZ" sz="900" dirty="0">
                <a:solidFill>
                  <a:schemeClr val="bg1"/>
                </a:solidFill>
              </a:rPr>
              <a:t>a </a:t>
            </a:r>
            <a:r>
              <a:rPr lang="cs-CZ" sz="900" dirty="0" smtClean="0">
                <a:solidFill>
                  <a:schemeClr val="bg1"/>
                </a:solidFill>
              </a:rPr>
              <a:t>lety</a:t>
            </a:r>
            <a:r>
              <a:rPr lang="cs-CZ" sz="900" dirty="0">
                <a:solidFill>
                  <a:schemeClr val="bg1"/>
                </a:solidFill>
              </a:rPr>
              <a:t>, </a:t>
            </a:r>
            <a:r>
              <a:rPr lang="cs-CZ" sz="900" dirty="0" smtClean="0">
                <a:solidFill>
                  <a:schemeClr val="bg1"/>
                </a:solidFill>
              </a:rPr>
              <a:t>kterých se </a:t>
            </a:r>
            <a:r>
              <a:rPr lang="cs-CZ" sz="900" dirty="0">
                <a:solidFill>
                  <a:schemeClr val="bg1"/>
                </a:solidFill>
              </a:rPr>
              <a:t>účastní osoby, </a:t>
            </a:r>
            <a:r>
              <a:rPr lang="cs-CZ" sz="900" dirty="0" smtClean="0">
                <a:solidFill>
                  <a:schemeClr val="bg1"/>
                </a:solidFill>
              </a:rPr>
              <a:t>jež nejsou </a:t>
            </a:r>
            <a:r>
              <a:rPr lang="cs-CZ" sz="900" dirty="0">
                <a:solidFill>
                  <a:schemeClr val="bg1"/>
                </a:solidFill>
              </a:rPr>
              <a:t>členy organizace, představují pouze okrajovou činnost organizace.</a:t>
            </a:r>
          </a:p>
        </p:txBody>
      </p:sp>
    </p:spTree>
    <p:extLst>
      <p:ext uri="{BB962C8B-B14F-4D97-AF65-F5344CB8AC3E}">
        <p14:creationId xmlns:p14="http://schemas.microsoft.com/office/powerpoint/2010/main" val="346866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TotalTime>
  <Words>2940</Words>
  <Application>Microsoft Office PowerPoint</Application>
  <PresentationFormat>Předvádění na obrazovce (4:3)</PresentationFormat>
  <Paragraphs>562</Paragraphs>
  <Slides>37</Slides>
  <Notes>0</Notes>
  <HiddenSlides>0</HiddenSlides>
  <MMClips>0</MMClips>
  <ScaleCrop>false</ScaleCrop>
  <HeadingPairs>
    <vt:vector size="4" baseType="variant">
      <vt:variant>
        <vt:lpstr>Motiv</vt:lpstr>
      </vt:variant>
      <vt:variant>
        <vt:i4>2</vt:i4>
      </vt:variant>
      <vt:variant>
        <vt:lpstr>Nadpisy snímků</vt:lpstr>
      </vt:variant>
      <vt:variant>
        <vt:i4>37</vt:i4>
      </vt:variant>
    </vt:vector>
  </HeadingPairs>
  <TitlesOfParts>
    <vt:vector size="39" baseType="lpstr">
      <vt:lpstr>1_Motiv systému Office</vt:lpstr>
      <vt:lpstr>2_Motiv systému Office</vt:lpstr>
      <vt:lpstr>Prezentace aplikace PowerPoint</vt:lpstr>
      <vt:lpstr>Přehled (nových) přechodových období</vt:lpstr>
      <vt:lpstr>Vazba národní legislativy a pravidel EU (letadla spadající pod požadavky EU) </vt:lpstr>
      <vt:lpstr>Klasifikace provozu letadel (dle EU/EASA)</vt:lpstr>
      <vt:lpstr>Základní pojmy 1 (složité motorové letadlo)</vt:lpstr>
      <vt:lpstr>Základní pojmy 2</vt:lpstr>
      <vt:lpstr>Základní pojmy 3 (specializovaný odborník)</vt:lpstr>
      <vt:lpstr>Použitelnost pravidel EU, osvědčování a přechodová období (zvláštní (ne)obchodní provoz a lety A-A)</vt:lpstr>
      <vt:lpstr>Odchylky dle bodu SPO.GEN.005(c)</vt:lpstr>
      <vt:lpstr>Oblast působnosti pravidel EU (dle klasifikace provozu)</vt:lpstr>
      <vt:lpstr>Co je považováno za zvláštní provoz? (Kritéria dle AMC 1 SPO.GEN.005)</vt:lpstr>
      <vt:lpstr>Co je považováno za zvláštní provoz? (Seznam SPO dle GM 1 SPO.GEN.005)</vt:lpstr>
      <vt:lpstr>Zvláštní neobchodní provoz dle Části-NCO (Hlava E – Zvláštní požadavky)</vt:lpstr>
      <vt:lpstr>Osvědčování provozovatelů dle EU Prohlášení</vt:lpstr>
      <vt:lpstr>Kdo podává prohlášení?</vt:lpstr>
      <vt:lpstr>Systém EU osvědčování provozovatelů</vt:lpstr>
      <vt:lpstr>Informace poskytované ÚCL a povinnosti provozovatele</vt:lpstr>
      <vt:lpstr>Osvědčování provozovatelů dle EU Povolení k vysoce rizikovému zvláštnímu obchodnímu provozu</vt:lpstr>
      <vt:lpstr>Systém EU osvědčování provozovatelů (vysoce rizikový zvláštní obchodní provoz)</vt:lpstr>
      <vt:lpstr>Kdy podat žádost o povolení?</vt:lpstr>
      <vt:lpstr>Informace poskytované ÚCL</vt:lpstr>
      <vt:lpstr>Změny povolení</vt:lpstr>
      <vt:lpstr>Systémy řízení  Zvláštní oprávnění (Část-SPA) </vt:lpstr>
      <vt:lpstr>Systém řízení (ORO.GEN.200)</vt:lpstr>
      <vt:lpstr>Systém řízení (složitá nebo nesložitá organizace?)</vt:lpstr>
      <vt:lpstr>Zvláštní oprávnění (Část-SPA) (zvláštní provoz)</vt:lpstr>
      <vt:lpstr>Příručky, Deníky a Záznamy </vt:lpstr>
      <vt:lpstr>Příručky, deníky a záznamy - všeobecně</vt:lpstr>
      <vt:lpstr>Standardní provozní postupy (SOP) (všeobecně)</vt:lpstr>
      <vt:lpstr>Provádění soutěžních letů, leteckých veřejných vystoupení a akrobatických letů</vt:lpstr>
      <vt:lpstr>Základní pojmy</vt:lpstr>
      <vt:lpstr>Použitelné požadavky nařízení (EU) č. 965/2012 (letecké veřejné vystoupení / soutěžní let)</vt:lpstr>
      <vt:lpstr>Použitelné požadavky nařízení (EU) č. 965/2012 (akrobatické lety)</vt:lpstr>
      <vt:lpstr>Podmínky dle bodu SPO.GEN.005(c)(1)(2) (vysvětlení některých pojmů)</vt:lpstr>
      <vt:lpstr>Přechodová opatření</vt:lpstr>
      <vt:lpstr>Odkazy</vt:lpstr>
      <vt:lpstr>Děkuji vám za pozornost</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Šikýř Jan</dc:creator>
  <cp:lastModifiedBy>Šikýř Jan</cp:lastModifiedBy>
  <cp:revision>100</cp:revision>
  <dcterms:created xsi:type="dcterms:W3CDTF">2016-10-26T12:29:24Z</dcterms:created>
  <dcterms:modified xsi:type="dcterms:W3CDTF">2017-02-10T09:59:29Z</dcterms:modified>
</cp:coreProperties>
</file>