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9" r:id="rId3"/>
    <p:sldId id="302" r:id="rId4"/>
    <p:sldId id="260" r:id="rId5"/>
    <p:sldId id="264" r:id="rId6"/>
    <p:sldId id="266" r:id="rId7"/>
    <p:sldId id="311" r:id="rId8"/>
    <p:sldId id="303" r:id="rId9"/>
    <p:sldId id="283" r:id="rId10"/>
    <p:sldId id="286" r:id="rId11"/>
    <p:sldId id="305" r:id="rId12"/>
    <p:sldId id="307" r:id="rId13"/>
    <p:sldId id="309" r:id="rId14"/>
    <p:sldId id="312" r:id="rId15"/>
    <p:sldId id="310" r:id="rId16"/>
    <p:sldId id="289" r:id="rId17"/>
    <p:sldId id="308" r:id="rId18"/>
    <p:sldId id="304" r:id="rId19"/>
    <p:sldId id="313" r:id="rId20"/>
    <p:sldId id="259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FFFFFF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3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8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47000-9069-496A-BF53-83EFE74DE952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C5CB810C-737F-4A55-A386-DB157F742915}">
      <dgm:prSet phldrT="[Text]"/>
      <dgm:spPr/>
      <dgm:t>
        <a:bodyPr/>
        <a:lstStyle/>
        <a:p>
          <a:r>
            <a:rPr lang="cs-CZ" dirty="0" smtClean="0"/>
            <a:t>Středisko AIM</a:t>
          </a:r>
          <a:endParaRPr lang="cs-CZ" dirty="0"/>
        </a:p>
      </dgm:t>
    </dgm:pt>
    <dgm:pt modelId="{C35112C4-B10D-45E2-AE14-605661378B2B}" type="parTrans" cxnId="{7A841276-307A-47F7-AC1A-D0F7D3EC436E}">
      <dgm:prSet/>
      <dgm:spPr/>
      <dgm:t>
        <a:bodyPr/>
        <a:lstStyle/>
        <a:p>
          <a:endParaRPr lang="cs-CZ"/>
        </a:p>
      </dgm:t>
    </dgm:pt>
    <dgm:pt modelId="{20D43297-BB03-4A16-B939-28AFF572AA2D}" type="sibTrans" cxnId="{7A841276-307A-47F7-AC1A-D0F7D3EC436E}">
      <dgm:prSet/>
      <dgm:spPr/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L. Čuřík</a:t>
          </a:r>
          <a:endParaRPr lang="cs-CZ" dirty="0">
            <a:solidFill>
              <a:schemeClr val="bg1"/>
            </a:solidFill>
          </a:endParaRPr>
        </a:p>
      </dgm:t>
    </dgm:pt>
    <dgm:pt modelId="{AC3640BC-DD21-4D98-9F09-808F9FEDB023}" type="asst">
      <dgm:prSet phldrT="[Text]"/>
      <dgm:spPr/>
      <dgm:t>
        <a:bodyPr/>
        <a:lstStyle/>
        <a:p>
          <a:r>
            <a:rPr lang="cs-CZ" dirty="0" smtClean="0"/>
            <a:t>Administrativně správní referát</a:t>
          </a:r>
          <a:endParaRPr lang="cs-CZ" dirty="0"/>
        </a:p>
      </dgm:t>
    </dgm:pt>
    <dgm:pt modelId="{1A21CEDD-51EF-4623-BE60-A7BF8D5A572C}" type="parTrans" cxnId="{8D635C2B-6A62-4CEC-AC61-481BE58ADFBF}">
      <dgm:prSet/>
      <dgm:spPr/>
      <dgm:t>
        <a:bodyPr/>
        <a:lstStyle/>
        <a:p>
          <a:endParaRPr lang="cs-CZ"/>
        </a:p>
      </dgm:t>
    </dgm:pt>
    <dgm:pt modelId="{9B9851A8-DB9F-4216-B710-321F768125A1}" type="sibTrans" cxnId="{8D635C2B-6A62-4CEC-AC61-481BE58ADFBF}">
      <dgm:prSet/>
      <dgm:spPr>
        <a:solidFill>
          <a:srgbClr val="00205B">
            <a:alpha val="90000"/>
          </a:srgbClr>
        </a:solidFill>
        <a:ln>
          <a:solidFill>
            <a:srgbClr val="00205B"/>
          </a:solidFill>
        </a:ln>
      </dgm:spPr>
      <dgm:t>
        <a:bodyPr/>
        <a:lstStyle/>
        <a:p>
          <a:endParaRPr lang="cs-CZ"/>
        </a:p>
      </dgm:t>
    </dgm:pt>
    <dgm:pt modelId="{C84571CE-3C0A-4BD8-8F38-5820B2012869}">
      <dgm:prSet phldrT="[Text]"/>
      <dgm:spPr/>
      <dgm:t>
        <a:bodyPr/>
        <a:lstStyle/>
        <a:p>
          <a:r>
            <a:rPr lang="cs-CZ" dirty="0" smtClean="0"/>
            <a:t>Mezinárodní kancelář NOTAM</a:t>
          </a:r>
          <a:endParaRPr lang="cs-CZ" dirty="0"/>
        </a:p>
      </dgm:t>
    </dgm:pt>
    <dgm:pt modelId="{571264EB-99FB-46BE-A902-9435E5B1AFFB}" type="parTrans" cxnId="{1DEAE5CE-8816-46DB-97B3-2F67C7DD8B13}">
      <dgm:prSet/>
      <dgm:spPr/>
      <dgm:t>
        <a:bodyPr/>
        <a:lstStyle/>
        <a:p>
          <a:endParaRPr lang="cs-CZ"/>
        </a:p>
      </dgm:t>
    </dgm:pt>
    <dgm:pt modelId="{D13F086B-A2E8-4F88-827A-6BC027C1B8D4}" type="sibTrans" cxnId="{1DEAE5CE-8816-46DB-97B3-2F67C7DD8B13}">
      <dgm:prSet/>
      <dgm:spPr/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M. Pufr</a:t>
          </a:r>
          <a:endParaRPr lang="cs-CZ" dirty="0">
            <a:solidFill>
              <a:schemeClr val="bg1"/>
            </a:solidFill>
          </a:endParaRPr>
        </a:p>
      </dgm:t>
    </dgm:pt>
    <dgm:pt modelId="{3BDED49F-502D-41E5-975F-1F199D71EDBE}">
      <dgm:prSet phldrT="[Text]"/>
      <dgm:spPr/>
      <dgm:t>
        <a:bodyPr/>
        <a:lstStyle/>
        <a:p>
          <a:r>
            <a:rPr lang="cs-CZ" dirty="0" smtClean="0"/>
            <a:t>Oddělení produktů AIM</a:t>
          </a:r>
          <a:endParaRPr lang="cs-CZ" dirty="0"/>
        </a:p>
      </dgm:t>
    </dgm:pt>
    <dgm:pt modelId="{50BC5C86-CA59-4392-BF6A-04C8FCBE37D8}" type="parTrans" cxnId="{0E4A93C9-FF72-4787-9D8F-5827DFDE3EFA}">
      <dgm:prSet/>
      <dgm:spPr/>
      <dgm:t>
        <a:bodyPr/>
        <a:lstStyle/>
        <a:p>
          <a:endParaRPr lang="cs-CZ"/>
        </a:p>
      </dgm:t>
    </dgm:pt>
    <dgm:pt modelId="{B608EA3E-500D-4F08-9CCE-E3118C145622}" type="sibTrans" cxnId="{0E4A93C9-FF72-4787-9D8F-5827DFDE3EFA}">
      <dgm:prSet/>
      <dgm:spPr/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V. Beneš</a:t>
          </a:r>
          <a:endParaRPr lang="cs-CZ" dirty="0">
            <a:solidFill>
              <a:schemeClr val="bg1"/>
            </a:solidFill>
          </a:endParaRPr>
        </a:p>
      </dgm:t>
    </dgm:pt>
    <dgm:pt modelId="{08D9AC04-585B-4341-98E4-4BE2F29C9539}" type="pres">
      <dgm:prSet presAssocID="{94147000-9069-496A-BF53-83EFE74DE9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52B2EA3B-77EF-41D8-A861-907C420058CB}" type="pres">
      <dgm:prSet presAssocID="{C5CB810C-737F-4A55-A386-DB157F742915}" presName="hierRoot1" presStyleCnt="0">
        <dgm:presLayoutVars>
          <dgm:hierBranch val="init"/>
        </dgm:presLayoutVars>
      </dgm:prSet>
      <dgm:spPr/>
    </dgm:pt>
    <dgm:pt modelId="{093FD1F7-49F5-4BF6-BE42-5040AEA7A1E6}" type="pres">
      <dgm:prSet presAssocID="{C5CB810C-737F-4A55-A386-DB157F742915}" presName="rootComposite1" presStyleCnt="0"/>
      <dgm:spPr/>
    </dgm:pt>
    <dgm:pt modelId="{178E897D-9DAA-49A0-B4C6-F2389650D940}" type="pres">
      <dgm:prSet presAssocID="{C5CB810C-737F-4A55-A386-DB157F742915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cs-CZ"/>
        </a:p>
      </dgm:t>
    </dgm:pt>
    <dgm:pt modelId="{0D5E9F1A-7BBD-4641-8202-497D3E68C75D}" type="pres">
      <dgm:prSet presAssocID="{C5CB810C-737F-4A55-A386-DB157F742915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6900FEF9-F764-4D92-B862-B3ADCCE2FE8B}" type="pres">
      <dgm:prSet presAssocID="{C5CB810C-737F-4A55-A386-DB157F742915}" presName="rootConnector1" presStyleLbl="node1" presStyleIdx="0" presStyleCnt="2"/>
      <dgm:spPr/>
      <dgm:t>
        <a:bodyPr/>
        <a:lstStyle/>
        <a:p>
          <a:endParaRPr lang="cs-CZ"/>
        </a:p>
      </dgm:t>
    </dgm:pt>
    <dgm:pt modelId="{BEDEAF97-1127-45F5-A4C4-E9D915806DAE}" type="pres">
      <dgm:prSet presAssocID="{C5CB810C-737F-4A55-A386-DB157F742915}" presName="hierChild2" presStyleCnt="0"/>
      <dgm:spPr/>
    </dgm:pt>
    <dgm:pt modelId="{2F938D34-993C-4375-AF45-9A1304B2E327}" type="pres">
      <dgm:prSet presAssocID="{571264EB-99FB-46BE-A902-9435E5B1AFFB}" presName="Name37" presStyleLbl="parChTrans1D2" presStyleIdx="0" presStyleCnt="3"/>
      <dgm:spPr/>
      <dgm:t>
        <a:bodyPr/>
        <a:lstStyle/>
        <a:p>
          <a:endParaRPr lang="cs-CZ"/>
        </a:p>
      </dgm:t>
    </dgm:pt>
    <dgm:pt modelId="{E0BCEDB5-3063-4D48-8A9D-0FCA86E26623}" type="pres">
      <dgm:prSet presAssocID="{C84571CE-3C0A-4BD8-8F38-5820B2012869}" presName="hierRoot2" presStyleCnt="0">
        <dgm:presLayoutVars>
          <dgm:hierBranch val="init"/>
        </dgm:presLayoutVars>
      </dgm:prSet>
      <dgm:spPr/>
    </dgm:pt>
    <dgm:pt modelId="{24BDD24D-C065-48BE-BF83-4A32CB4ED044}" type="pres">
      <dgm:prSet presAssocID="{C84571CE-3C0A-4BD8-8F38-5820B2012869}" presName="rootComposite" presStyleCnt="0"/>
      <dgm:spPr/>
    </dgm:pt>
    <dgm:pt modelId="{09D7A6BE-E406-4E12-AF28-A5256AF31EDD}" type="pres">
      <dgm:prSet presAssocID="{C84571CE-3C0A-4BD8-8F38-5820B2012869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cs-CZ"/>
        </a:p>
      </dgm:t>
    </dgm:pt>
    <dgm:pt modelId="{346BD0BD-0D95-4EBB-AD0A-2D01EB37502A}" type="pres">
      <dgm:prSet presAssocID="{C84571CE-3C0A-4BD8-8F38-5820B2012869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36ED83EE-1CF1-4806-88CB-F136FE7E13D3}" type="pres">
      <dgm:prSet presAssocID="{C84571CE-3C0A-4BD8-8F38-5820B2012869}" presName="rootConnector" presStyleLbl="node2" presStyleIdx="0" presStyleCnt="0"/>
      <dgm:spPr/>
      <dgm:t>
        <a:bodyPr/>
        <a:lstStyle/>
        <a:p>
          <a:endParaRPr lang="cs-CZ"/>
        </a:p>
      </dgm:t>
    </dgm:pt>
    <dgm:pt modelId="{C0931DD8-4DCE-46F5-98FB-F399B453C1C6}" type="pres">
      <dgm:prSet presAssocID="{C84571CE-3C0A-4BD8-8F38-5820B2012869}" presName="hierChild4" presStyleCnt="0"/>
      <dgm:spPr/>
    </dgm:pt>
    <dgm:pt modelId="{39F5D8A8-5BD6-43A9-A659-36A83758FC08}" type="pres">
      <dgm:prSet presAssocID="{C84571CE-3C0A-4BD8-8F38-5820B2012869}" presName="hierChild5" presStyleCnt="0"/>
      <dgm:spPr/>
    </dgm:pt>
    <dgm:pt modelId="{819CB116-EDF6-4C33-9601-84F022756DEE}" type="pres">
      <dgm:prSet presAssocID="{50BC5C86-CA59-4392-BF6A-04C8FCBE37D8}" presName="Name37" presStyleLbl="parChTrans1D2" presStyleIdx="1" presStyleCnt="3"/>
      <dgm:spPr/>
      <dgm:t>
        <a:bodyPr/>
        <a:lstStyle/>
        <a:p>
          <a:endParaRPr lang="cs-CZ"/>
        </a:p>
      </dgm:t>
    </dgm:pt>
    <dgm:pt modelId="{17FBACD9-7678-403B-8093-8CAB58FDC467}" type="pres">
      <dgm:prSet presAssocID="{3BDED49F-502D-41E5-975F-1F199D71EDBE}" presName="hierRoot2" presStyleCnt="0">
        <dgm:presLayoutVars>
          <dgm:hierBranch val="init"/>
        </dgm:presLayoutVars>
      </dgm:prSet>
      <dgm:spPr/>
    </dgm:pt>
    <dgm:pt modelId="{1EEE4BAB-6016-4CB0-B340-0BCBA9112A46}" type="pres">
      <dgm:prSet presAssocID="{3BDED49F-502D-41E5-975F-1F199D71EDBE}" presName="rootComposite" presStyleCnt="0"/>
      <dgm:spPr/>
    </dgm:pt>
    <dgm:pt modelId="{BB860451-0932-4014-919E-3D1C98ECC44C}" type="pres">
      <dgm:prSet presAssocID="{3BDED49F-502D-41E5-975F-1F199D71EDBE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cs-CZ"/>
        </a:p>
      </dgm:t>
    </dgm:pt>
    <dgm:pt modelId="{8F47D7C7-2D44-49FA-8FC8-699CBCF70537}" type="pres">
      <dgm:prSet presAssocID="{3BDED49F-502D-41E5-975F-1F199D71EDBE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526196DF-0A7D-428B-896E-6DA03FC9E96D}" type="pres">
      <dgm:prSet presAssocID="{3BDED49F-502D-41E5-975F-1F199D71EDBE}" presName="rootConnector" presStyleLbl="node2" presStyleIdx="0" presStyleCnt="0"/>
      <dgm:spPr/>
      <dgm:t>
        <a:bodyPr/>
        <a:lstStyle/>
        <a:p>
          <a:endParaRPr lang="cs-CZ"/>
        </a:p>
      </dgm:t>
    </dgm:pt>
    <dgm:pt modelId="{5A75E14F-ACC5-42AB-9EF5-E39E479FB7BC}" type="pres">
      <dgm:prSet presAssocID="{3BDED49F-502D-41E5-975F-1F199D71EDBE}" presName="hierChild4" presStyleCnt="0"/>
      <dgm:spPr/>
    </dgm:pt>
    <dgm:pt modelId="{58E63C3C-608E-45E6-AE9E-74FA01DA64C7}" type="pres">
      <dgm:prSet presAssocID="{3BDED49F-502D-41E5-975F-1F199D71EDBE}" presName="hierChild5" presStyleCnt="0"/>
      <dgm:spPr/>
    </dgm:pt>
    <dgm:pt modelId="{52E54770-F98C-4D63-97C9-68970EEC7A9C}" type="pres">
      <dgm:prSet presAssocID="{C5CB810C-737F-4A55-A386-DB157F742915}" presName="hierChild3" presStyleCnt="0"/>
      <dgm:spPr/>
    </dgm:pt>
    <dgm:pt modelId="{CA7D60E0-445D-4A10-8C8A-8C4BFEE83BD7}" type="pres">
      <dgm:prSet presAssocID="{1A21CEDD-51EF-4623-BE60-A7BF8D5A572C}" presName="Name96" presStyleLbl="parChTrans1D2" presStyleIdx="2" presStyleCnt="3"/>
      <dgm:spPr/>
      <dgm:t>
        <a:bodyPr/>
        <a:lstStyle/>
        <a:p>
          <a:endParaRPr lang="cs-CZ"/>
        </a:p>
      </dgm:t>
    </dgm:pt>
    <dgm:pt modelId="{5DAEFC58-7841-42C6-86FB-23808D2AB070}" type="pres">
      <dgm:prSet presAssocID="{AC3640BC-DD21-4D98-9F09-808F9FEDB023}" presName="hierRoot3" presStyleCnt="0">
        <dgm:presLayoutVars>
          <dgm:hierBranch val="init"/>
        </dgm:presLayoutVars>
      </dgm:prSet>
      <dgm:spPr/>
    </dgm:pt>
    <dgm:pt modelId="{51962B25-67B1-4362-828A-9EEC2F4C7E8F}" type="pres">
      <dgm:prSet presAssocID="{AC3640BC-DD21-4D98-9F09-808F9FEDB023}" presName="rootComposite3" presStyleCnt="0"/>
      <dgm:spPr/>
    </dgm:pt>
    <dgm:pt modelId="{CD0F970D-E916-42AE-95A2-396B53058E6B}" type="pres">
      <dgm:prSet presAssocID="{AC3640BC-DD21-4D98-9F09-808F9FEDB02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686F141-4EAF-4D41-9420-EE2B513F42C4}" type="pres">
      <dgm:prSet presAssocID="{AC3640BC-DD21-4D98-9F09-808F9FEDB023}" presName="titleText3" presStyleLbl="fgAcc2" presStyleIdx="0" presStyleCnt="1" custFlipVert="1" custFlipHor="1" custScaleX="4352" custScaleY="52290" custLinFactNeighborX="731" custLinFactNeighborY="-15255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76A1690F-753E-49B8-81D8-7C11AC5B178B}" type="pres">
      <dgm:prSet presAssocID="{AC3640BC-DD21-4D98-9F09-808F9FEDB023}" presName="rootConnector3" presStyleLbl="asst1" presStyleIdx="0" presStyleCnt="1"/>
      <dgm:spPr/>
      <dgm:t>
        <a:bodyPr/>
        <a:lstStyle/>
        <a:p>
          <a:endParaRPr lang="cs-CZ"/>
        </a:p>
      </dgm:t>
    </dgm:pt>
    <dgm:pt modelId="{C83D05BE-EA24-4906-8F44-ABD813FCACB5}" type="pres">
      <dgm:prSet presAssocID="{AC3640BC-DD21-4D98-9F09-808F9FEDB023}" presName="hierChild6" presStyleCnt="0"/>
      <dgm:spPr/>
    </dgm:pt>
    <dgm:pt modelId="{3303F014-85BA-40EC-8C17-15CD8E9DA792}" type="pres">
      <dgm:prSet presAssocID="{AC3640BC-DD21-4D98-9F09-808F9FEDB023}" presName="hierChild7" presStyleCnt="0"/>
      <dgm:spPr/>
    </dgm:pt>
  </dgm:ptLst>
  <dgm:cxnLst>
    <dgm:cxn modelId="{3066ADC0-BDCD-4E1D-BED2-3FDF257E5D60}" type="presOf" srcId="{C5CB810C-737F-4A55-A386-DB157F742915}" destId="{178E897D-9DAA-49A0-B4C6-F2389650D940}" srcOrd="0" destOrd="0" presId="urn:microsoft.com/office/officeart/2008/layout/NameandTitleOrganizationalChart"/>
    <dgm:cxn modelId="{5F4B5DD2-87FE-4C84-9FC3-4B91686B3A28}" type="presOf" srcId="{C84571CE-3C0A-4BD8-8F38-5820B2012869}" destId="{36ED83EE-1CF1-4806-88CB-F136FE7E13D3}" srcOrd="1" destOrd="0" presId="urn:microsoft.com/office/officeart/2008/layout/NameandTitleOrganizationalChart"/>
    <dgm:cxn modelId="{1D1F82F1-3597-457C-BFB3-2004FFC38D94}" type="presOf" srcId="{C84571CE-3C0A-4BD8-8F38-5820B2012869}" destId="{09D7A6BE-E406-4E12-AF28-A5256AF31EDD}" srcOrd="0" destOrd="0" presId="urn:microsoft.com/office/officeart/2008/layout/NameandTitleOrganizationalChart"/>
    <dgm:cxn modelId="{1DEAE5CE-8816-46DB-97B3-2F67C7DD8B13}" srcId="{C5CB810C-737F-4A55-A386-DB157F742915}" destId="{C84571CE-3C0A-4BD8-8F38-5820B2012869}" srcOrd="1" destOrd="0" parTransId="{571264EB-99FB-46BE-A902-9435E5B1AFFB}" sibTransId="{D13F086B-A2E8-4F88-827A-6BC027C1B8D4}"/>
    <dgm:cxn modelId="{513E1F2F-BFF1-4804-B859-2FC32D84AAE0}" type="presOf" srcId="{3BDED49F-502D-41E5-975F-1F199D71EDBE}" destId="{526196DF-0A7D-428B-896E-6DA03FC9E96D}" srcOrd="1" destOrd="0" presId="urn:microsoft.com/office/officeart/2008/layout/NameandTitleOrganizationalChart"/>
    <dgm:cxn modelId="{C1A8C43E-C203-4E64-A3AD-1A0666A5462A}" type="presOf" srcId="{C5CB810C-737F-4A55-A386-DB157F742915}" destId="{6900FEF9-F764-4D92-B862-B3ADCCE2FE8B}" srcOrd="1" destOrd="0" presId="urn:microsoft.com/office/officeart/2008/layout/NameandTitleOrganizationalChart"/>
    <dgm:cxn modelId="{0E4A93C9-FF72-4787-9D8F-5827DFDE3EFA}" srcId="{C5CB810C-737F-4A55-A386-DB157F742915}" destId="{3BDED49F-502D-41E5-975F-1F199D71EDBE}" srcOrd="2" destOrd="0" parTransId="{50BC5C86-CA59-4392-BF6A-04C8FCBE37D8}" sibTransId="{B608EA3E-500D-4F08-9CCE-E3118C145622}"/>
    <dgm:cxn modelId="{67E7901C-2DB8-40AA-A757-DE858FABF1B2}" type="presOf" srcId="{50BC5C86-CA59-4392-BF6A-04C8FCBE37D8}" destId="{819CB116-EDF6-4C33-9601-84F022756DEE}" srcOrd="0" destOrd="0" presId="urn:microsoft.com/office/officeart/2008/layout/NameandTitleOrganizationalChart"/>
    <dgm:cxn modelId="{94F0C3A9-973A-4E9D-86D7-60979FA1BF69}" type="presOf" srcId="{94147000-9069-496A-BF53-83EFE74DE952}" destId="{08D9AC04-585B-4341-98E4-4BE2F29C9539}" srcOrd="0" destOrd="0" presId="urn:microsoft.com/office/officeart/2008/layout/NameandTitleOrganizationalChart"/>
    <dgm:cxn modelId="{D1B96390-C074-444B-8BD2-7354C07E88E0}" type="presOf" srcId="{D13F086B-A2E8-4F88-827A-6BC027C1B8D4}" destId="{346BD0BD-0D95-4EBB-AD0A-2D01EB37502A}" srcOrd="0" destOrd="0" presId="urn:microsoft.com/office/officeart/2008/layout/NameandTitleOrganizationalChart"/>
    <dgm:cxn modelId="{C00C786D-AFA2-4D28-B08D-92AF36F87D70}" type="presOf" srcId="{571264EB-99FB-46BE-A902-9435E5B1AFFB}" destId="{2F938D34-993C-4375-AF45-9A1304B2E327}" srcOrd="0" destOrd="0" presId="urn:microsoft.com/office/officeart/2008/layout/NameandTitleOrganizationalChart"/>
    <dgm:cxn modelId="{964845E5-DF71-4817-9E26-A0AC33278325}" type="presOf" srcId="{9B9851A8-DB9F-4216-B710-321F768125A1}" destId="{C686F141-4EAF-4D41-9420-EE2B513F42C4}" srcOrd="0" destOrd="0" presId="urn:microsoft.com/office/officeart/2008/layout/NameandTitleOrganizationalChart"/>
    <dgm:cxn modelId="{C47D3A4F-F1DC-4F97-BEE2-8AFCA297330E}" type="presOf" srcId="{20D43297-BB03-4A16-B939-28AFF572AA2D}" destId="{0D5E9F1A-7BBD-4641-8202-497D3E68C75D}" srcOrd="0" destOrd="0" presId="urn:microsoft.com/office/officeart/2008/layout/NameandTitleOrganizationalChart"/>
    <dgm:cxn modelId="{A66ED2E6-EFF4-49E0-84F5-725BAB3C97AD}" type="presOf" srcId="{3BDED49F-502D-41E5-975F-1F199D71EDBE}" destId="{BB860451-0932-4014-919E-3D1C98ECC44C}" srcOrd="0" destOrd="0" presId="urn:microsoft.com/office/officeart/2008/layout/NameandTitleOrganizationalChart"/>
    <dgm:cxn modelId="{8D635C2B-6A62-4CEC-AC61-481BE58ADFBF}" srcId="{C5CB810C-737F-4A55-A386-DB157F742915}" destId="{AC3640BC-DD21-4D98-9F09-808F9FEDB023}" srcOrd="0" destOrd="0" parTransId="{1A21CEDD-51EF-4623-BE60-A7BF8D5A572C}" sibTransId="{9B9851A8-DB9F-4216-B710-321F768125A1}"/>
    <dgm:cxn modelId="{47A54A44-73E9-4100-9E18-2717B573BFCE}" type="presOf" srcId="{B608EA3E-500D-4F08-9CCE-E3118C145622}" destId="{8F47D7C7-2D44-49FA-8FC8-699CBCF70537}" srcOrd="0" destOrd="0" presId="urn:microsoft.com/office/officeart/2008/layout/NameandTitleOrganizationalChart"/>
    <dgm:cxn modelId="{7A841276-307A-47F7-AC1A-D0F7D3EC436E}" srcId="{94147000-9069-496A-BF53-83EFE74DE952}" destId="{C5CB810C-737F-4A55-A386-DB157F742915}" srcOrd="0" destOrd="0" parTransId="{C35112C4-B10D-45E2-AE14-605661378B2B}" sibTransId="{20D43297-BB03-4A16-B939-28AFF572AA2D}"/>
    <dgm:cxn modelId="{4DC1B8F0-D1F6-449B-B796-DAC5615321BE}" type="presOf" srcId="{1A21CEDD-51EF-4623-BE60-A7BF8D5A572C}" destId="{CA7D60E0-445D-4A10-8C8A-8C4BFEE83BD7}" srcOrd="0" destOrd="0" presId="urn:microsoft.com/office/officeart/2008/layout/NameandTitleOrganizationalChart"/>
    <dgm:cxn modelId="{972B22DF-A7E1-477C-9E92-6AB45DB3CF9F}" type="presOf" srcId="{AC3640BC-DD21-4D98-9F09-808F9FEDB023}" destId="{CD0F970D-E916-42AE-95A2-396B53058E6B}" srcOrd="0" destOrd="0" presId="urn:microsoft.com/office/officeart/2008/layout/NameandTitleOrganizationalChart"/>
    <dgm:cxn modelId="{9EA4E1BE-AF18-4751-95C7-A1486D17B2BD}" type="presOf" srcId="{AC3640BC-DD21-4D98-9F09-808F9FEDB023}" destId="{76A1690F-753E-49B8-81D8-7C11AC5B178B}" srcOrd="1" destOrd="0" presId="urn:microsoft.com/office/officeart/2008/layout/NameandTitleOrganizationalChart"/>
    <dgm:cxn modelId="{2C10F4B8-5990-433A-AA82-FF7578E6D216}" type="presParOf" srcId="{08D9AC04-585B-4341-98E4-4BE2F29C9539}" destId="{52B2EA3B-77EF-41D8-A861-907C420058CB}" srcOrd="0" destOrd="0" presId="urn:microsoft.com/office/officeart/2008/layout/NameandTitleOrganizationalChart"/>
    <dgm:cxn modelId="{C454FCA1-E8ED-49E4-AFE8-83DE83CCCE02}" type="presParOf" srcId="{52B2EA3B-77EF-41D8-A861-907C420058CB}" destId="{093FD1F7-49F5-4BF6-BE42-5040AEA7A1E6}" srcOrd="0" destOrd="0" presId="urn:microsoft.com/office/officeart/2008/layout/NameandTitleOrganizationalChart"/>
    <dgm:cxn modelId="{317FCEDF-05BB-4305-8E9D-17526909A663}" type="presParOf" srcId="{093FD1F7-49F5-4BF6-BE42-5040AEA7A1E6}" destId="{178E897D-9DAA-49A0-B4C6-F2389650D940}" srcOrd="0" destOrd="0" presId="urn:microsoft.com/office/officeart/2008/layout/NameandTitleOrganizationalChart"/>
    <dgm:cxn modelId="{7E735404-9629-426A-91CA-87A8963629CF}" type="presParOf" srcId="{093FD1F7-49F5-4BF6-BE42-5040AEA7A1E6}" destId="{0D5E9F1A-7BBD-4641-8202-497D3E68C75D}" srcOrd="1" destOrd="0" presId="urn:microsoft.com/office/officeart/2008/layout/NameandTitleOrganizationalChart"/>
    <dgm:cxn modelId="{3BE9474E-4D8F-49AD-83CF-C5B9EB80C737}" type="presParOf" srcId="{093FD1F7-49F5-4BF6-BE42-5040AEA7A1E6}" destId="{6900FEF9-F764-4D92-B862-B3ADCCE2FE8B}" srcOrd="2" destOrd="0" presId="urn:microsoft.com/office/officeart/2008/layout/NameandTitleOrganizationalChart"/>
    <dgm:cxn modelId="{3264EA71-C0FB-4C53-BBD2-C2A49AAE6C77}" type="presParOf" srcId="{52B2EA3B-77EF-41D8-A861-907C420058CB}" destId="{BEDEAF97-1127-45F5-A4C4-E9D915806DAE}" srcOrd="1" destOrd="0" presId="urn:microsoft.com/office/officeart/2008/layout/NameandTitleOrganizationalChart"/>
    <dgm:cxn modelId="{C0763D33-79C1-4B1C-BEB2-FF45D966DDBC}" type="presParOf" srcId="{BEDEAF97-1127-45F5-A4C4-E9D915806DAE}" destId="{2F938D34-993C-4375-AF45-9A1304B2E327}" srcOrd="0" destOrd="0" presId="urn:microsoft.com/office/officeart/2008/layout/NameandTitleOrganizationalChart"/>
    <dgm:cxn modelId="{CBF6C7DA-BFFA-434E-9F94-C74B1E0A9214}" type="presParOf" srcId="{BEDEAF97-1127-45F5-A4C4-E9D915806DAE}" destId="{E0BCEDB5-3063-4D48-8A9D-0FCA86E26623}" srcOrd="1" destOrd="0" presId="urn:microsoft.com/office/officeart/2008/layout/NameandTitleOrganizationalChart"/>
    <dgm:cxn modelId="{9AC81A3A-AD61-4FC4-8FD3-E07FC508F2CC}" type="presParOf" srcId="{E0BCEDB5-3063-4D48-8A9D-0FCA86E26623}" destId="{24BDD24D-C065-48BE-BF83-4A32CB4ED044}" srcOrd="0" destOrd="0" presId="urn:microsoft.com/office/officeart/2008/layout/NameandTitleOrganizationalChart"/>
    <dgm:cxn modelId="{DE349ED2-F657-4077-9BA8-06F1AF7FFC76}" type="presParOf" srcId="{24BDD24D-C065-48BE-BF83-4A32CB4ED044}" destId="{09D7A6BE-E406-4E12-AF28-A5256AF31EDD}" srcOrd="0" destOrd="0" presId="urn:microsoft.com/office/officeart/2008/layout/NameandTitleOrganizationalChart"/>
    <dgm:cxn modelId="{A28A3B8C-18B3-4EE2-8030-3F195805ED9F}" type="presParOf" srcId="{24BDD24D-C065-48BE-BF83-4A32CB4ED044}" destId="{346BD0BD-0D95-4EBB-AD0A-2D01EB37502A}" srcOrd="1" destOrd="0" presId="urn:microsoft.com/office/officeart/2008/layout/NameandTitleOrganizationalChart"/>
    <dgm:cxn modelId="{E8E7D1AB-D039-4D03-942A-585CC36E5A9C}" type="presParOf" srcId="{24BDD24D-C065-48BE-BF83-4A32CB4ED044}" destId="{36ED83EE-1CF1-4806-88CB-F136FE7E13D3}" srcOrd="2" destOrd="0" presId="urn:microsoft.com/office/officeart/2008/layout/NameandTitleOrganizationalChart"/>
    <dgm:cxn modelId="{0C38743C-5A57-4208-9999-92B0CB7B2028}" type="presParOf" srcId="{E0BCEDB5-3063-4D48-8A9D-0FCA86E26623}" destId="{C0931DD8-4DCE-46F5-98FB-F399B453C1C6}" srcOrd="1" destOrd="0" presId="urn:microsoft.com/office/officeart/2008/layout/NameandTitleOrganizationalChart"/>
    <dgm:cxn modelId="{66D57F79-FE97-46FA-BA03-3AB3B6818259}" type="presParOf" srcId="{E0BCEDB5-3063-4D48-8A9D-0FCA86E26623}" destId="{39F5D8A8-5BD6-43A9-A659-36A83758FC08}" srcOrd="2" destOrd="0" presId="urn:microsoft.com/office/officeart/2008/layout/NameandTitleOrganizationalChart"/>
    <dgm:cxn modelId="{6FBE69AC-C22B-44B0-9677-4CDD6D01EEA6}" type="presParOf" srcId="{BEDEAF97-1127-45F5-A4C4-E9D915806DAE}" destId="{819CB116-EDF6-4C33-9601-84F022756DEE}" srcOrd="2" destOrd="0" presId="urn:microsoft.com/office/officeart/2008/layout/NameandTitleOrganizationalChart"/>
    <dgm:cxn modelId="{DE739D2D-51EA-4C98-88AE-BF9B92318A26}" type="presParOf" srcId="{BEDEAF97-1127-45F5-A4C4-E9D915806DAE}" destId="{17FBACD9-7678-403B-8093-8CAB58FDC467}" srcOrd="3" destOrd="0" presId="urn:microsoft.com/office/officeart/2008/layout/NameandTitleOrganizationalChart"/>
    <dgm:cxn modelId="{7E8651A0-1D55-4784-9F52-40844797D29F}" type="presParOf" srcId="{17FBACD9-7678-403B-8093-8CAB58FDC467}" destId="{1EEE4BAB-6016-4CB0-B340-0BCBA9112A46}" srcOrd="0" destOrd="0" presId="urn:microsoft.com/office/officeart/2008/layout/NameandTitleOrganizationalChart"/>
    <dgm:cxn modelId="{D4A5A41B-5DC0-497A-8EC5-984CFA007B67}" type="presParOf" srcId="{1EEE4BAB-6016-4CB0-B340-0BCBA9112A46}" destId="{BB860451-0932-4014-919E-3D1C98ECC44C}" srcOrd="0" destOrd="0" presId="urn:microsoft.com/office/officeart/2008/layout/NameandTitleOrganizationalChart"/>
    <dgm:cxn modelId="{34DF3192-DB47-4A30-9ED7-EBA95BF6BCD8}" type="presParOf" srcId="{1EEE4BAB-6016-4CB0-B340-0BCBA9112A46}" destId="{8F47D7C7-2D44-49FA-8FC8-699CBCF70537}" srcOrd="1" destOrd="0" presId="urn:microsoft.com/office/officeart/2008/layout/NameandTitleOrganizationalChart"/>
    <dgm:cxn modelId="{2A833103-6474-467B-B3A9-EDDFDE3038D0}" type="presParOf" srcId="{1EEE4BAB-6016-4CB0-B340-0BCBA9112A46}" destId="{526196DF-0A7D-428B-896E-6DA03FC9E96D}" srcOrd="2" destOrd="0" presId="urn:microsoft.com/office/officeart/2008/layout/NameandTitleOrganizationalChart"/>
    <dgm:cxn modelId="{0E229C7E-AE2E-4EBC-8FD0-2DFD3FD53032}" type="presParOf" srcId="{17FBACD9-7678-403B-8093-8CAB58FDC467}" destId="{5A75E14F-ACC5-42AB-9EF5-E39E479FB7BC}" srcOrd="1" destOrd="0" presId="urn:microsoft.com/office/officeart/2008/layout/NameandTitleOrganizationalChart"/>
    <dgm:cxn modelId="{B9847064-A188-4923-9DA2-CA7BCC30DC07}" type="presParOf" srcId="{17FBACD9-7678-403B-8093-8CAB58FDC467}" destId="{58E63C3C-608E-45E6-AE9E-74FA01DA64C7}" srcOrd="2" destOrd="0" presId="urn:microsoft.com/office/officeart/2008/layout/NameandTitleOrganizationalChart"/>
    <dgm:cxn modelId="{91D8371A-CD9C-403B-9ED7-56DAFA14B651}" type="presParOf" srcId="{52B2EA3B-77EF-41D8-A861-907C420058CB}" destId="{52E54770-F98C-4D63-97C9-68970EEC7A9C}" srcOrd="2" destOrd="0" presId="urn:microsoft.com/office/officeart/2008/layout/NameandTitleOrganizationalChart"/>
    <dgm:cxn modelId="{49B4FF73-A947-4F9B-BB7C-8E162A358520}" type="presParOf" srcId="{52E54770-F98C-4D63-97C9-68970EEC7A9C}" destId="{CA7D60E0-445D-4A10-8C8A-8C4BFEE83BD7}" srcOrd="0" destOrd="0" presId="urn:microsoft.com/office/officeart/2008/layout/NameandTitleOrganizationalChart"/>
    <dgm:cxn modelId="{A8AE316D-6334-4873-82B2-EDE19AD4FC29}" type="presParOf" srcId="{52E54770-F98C-4D63-97C9-68970EEC7A9C}" destId="{5DAEFC58-7841-42C6-86FB-23808D2AB070}" srcOrd="1" destOrd="0" presId="urn:microsoft.com/office/officeart/2008/layout/NameandTitleOrganizationalChart"/>
    <dgm:cxn modelId="{49672F7C-724B-46EF-A9DA-B0EA7F5C98E0}" type="presParOf" srcId="{5DAEFC58-7841-42C6-86FB-23808D2AB070}" destId="{51962B25-67B1-4362-828A-9EEC2F4C7E8F}" srcOrd="0" destOrd="0" presId="urn:microsoft.com/office/officeart/2008/layout/NameandTitleOrganizationalChart"/>
    <dgm:cxn modelId="{40A41C37-5CE8-4297-B4E8-4F990F8B0692}" type="presParOf" srcId="{51962B25-67B1-4362-828A-9EEC2F4C7E8F}" destId="{CD0F970D-E916-42AE-95A2-396B53058E6B}" srcOrd="0" destOrd="0" presId="urn:microsoft.com/office/officeart/2008/layout/NameandTitleOrganizationalChart"/>
    <dgm:cxn modelId="{9E9F111C-E29C-4EDA-9C3E-47E1915BC177}" type="presParOf" srcId="{51962B25-67B1-4362-828A-9EEC2F4C7E8F}" destId="{C686F141-4EAF-4D41-9420-EE2B513F42C4}" srcOrd="1" destOrd="0" presId="urn:microsoft.com/office/officeart/2008/layout/NameandTitleOrganizationalChart"/>
    <dgm:cxn modelId="{7DCF0065-C81C-4EDF-AB2D-E8E1870CFAE5}" type="presParOf" srcId="{51962B25-67B1-4362-828A-9EEC2F4C7E8F}" destId="{76A1690F-753E-49B8-81D8-7C11AC5B178B}" srcOrd="2" destOrd="0" presId="urn:microsoft.com/office/officeart/2008/layout/NameandTitleOrganizationalChart"/>
    <dgm:cxn modelId="{43A9DFC7-D7F9-4FC9-84BA-02D5AAC825C7}" type="presParOf" srcId="{5DAEFC58-7841-42C6-86FB-23808D2AB070}" destId="{C83D05BE-EA24-4906-8F44-ABD813FCACB5}" srcOrd="1" destOrd="0" presId="urn:microsoft.com/office/officeart/2008/layout/NameandTitleOrganizationalChart"/>
    <dgm:cxn modelId="{083153CB-F6E5-4F7E-9BF7-C48E5FA113A3}" type="presParOf" srcId="{5DAEFC58-7841-42C6-86FB-23808D2AB070}" destId="{3303F014-85BA-40EC-8C17-15CD8E9DA79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220A46-F1E5-489B-92A2-841934303770}" type="datetimeFigureOut">
              <a:rPr lang="cs-CZ"/>
              <a:pPr>
                <a:defRPr/>
              </a:pPr>
              <a:t>15.01.2021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3FECD8-9E99-494C-BE36-6116E6D6F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04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940" y="268923"/>
            <a:ext cx="6858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1940" y="1768317"/>
            <a:ext cx="6858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9DCA9E-1358-4F01-BCB1-0ECABC53521B}" type="datetimeFigureOut">
              <a:rPr lang="cs-CZ"/>
              <a:pPr>
                <a:defRPr/>
              </a:pPr>
              <a:t>15.01.2021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9A3DC7-7D9F-4359-99EA-6694FEB497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37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32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0145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9356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58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3417887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4114800" y="1597025"/>
            <a:ext cx="2833688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04813" y="4505325"/>
            <a:ext cx="3417887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4114801" y="5135563"/>
            <a:ext cx="2833688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8081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5939426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6353127" y="1597025"/>
            <a:ext cx="2544688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0256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90513" y="257175"/>
            <a:ext cx="86074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299622" y="447675"/>
            <a:ext cx="8598192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4444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27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7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90513" y="793750"/>
            <a:ext cx="86074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90513" y="2039938"/>
            <a:ext cx="8607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1028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91440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8515350" y="311150"/>
            <a:ext cx="3825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 smtClean="0">
              <a:solidFill>
                <a:srgbClr val="5A5A5A"/>
              </a:solidFill>
            </a:endParaRPr>
          </a:p>
        </p:txBody>
      </p:sp>
      <p:sp>
        <p:nvSpPr>
          <p:cNvPr id="1030" name="TextovéPole 12"/>
          <p:cNvSpPr txBox="1">
            <a:spLocks noChangeArrowheads="1"/>
          </p:cNvSpPr>
          <p:nvPr/>
        </p:nvSpPr>
        <p:spPr bwMode="auto">
          <a:xfrm>
            <a:off x="8515350" y="311150"/>
            <a:ext cx="581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79271D1-4194-4090-A343-88AF75FACECE}" type="slidenum">
              <a:rPr lang="cs-CZ" sz="1000" smtClean="0">
                <a:solidFill>
                  <a:srgbClr val="5A5A5A"/>
                </a:solidFill>
              </a:rPr>
              <a:pPr>
                <a:defRPr/>
              </a:pPr>
              <a:t>‹#›</a:t>
            </a:fld>
            <a:endParaRPr lang="cs-CZ" sz="1000" smtClean="0">
              <a:solidFill>
                <a:srgbClr val="5A5A5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2" r:id="rId3"/>
    <p:sldLayoutId id="2147483673" r:id="rId4"/>
    <p:sldLayoutId id="2147483674" r:id="rId5"/>
    <p:sldLayoutId id="2147483678" r:id="rId6"/>
    <p:sldLayoutId id="2147483675" r:id="rId7"/>
    <p:sldLayoutId id="214748367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mailto:aisview@ans.cz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letejtezodpovedne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curik@ans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mailto:benesv@ans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rder.rlp.cz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im.rlp.cz/en/fraczech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463" y="503238"/>
            <a:ext cx="6858000" cy="1376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Seminář GA 2021</a:t>
            </a:r>
            <a:br>
              <a:rPr lang="cs-CZ" sz="32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398463" y="1479851"/>
            <a:ext cx="6858000" cy="1655762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Informace AIM</a:t>
            </a:r>
          </a:p>
          <a:p>
            <a:pPr eaLnBrk="1" hangingPunct="1"/>
            <a:r>
              <a:rPr lang="cs-CZ" altLang="cs-CZ" dirty="0" smtClean="0"/>
              <a:t>15. 1. 2021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Lukáš Čuřík</a:t>
            </a:r>
          </a:p>
          <a:p>
            <a:pPr eaLnBrk="1" hangingPunct="1"/>
            <a:r>
              <a:rPr lang="cs-CZ" altLang="cs-CZ" dirty="0" smtClean="0"/>
              <a:t>vedoucí střediska AIM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2386" y="195563"/>
            <a:ext cx="8607425" cy="672585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AisView/</a:t>
            </a:r>
            <a:r>
              <a:rPr lang="cs-CZ" altLang="cs-CZ" dirty="0" err="1" smtClean="0">
                <a:latin typeface="Arial" charset="0"/>
                <a:cs typeface="Arial" charset="0"/>
              </a:rPr>
              <a:t>DronView</a:t>
            </a:r>
            <a:r>
              <a:rPr lang="cs-CZ" altLang="cs-CZ" dirty="0" smtClean="0">
                <a:latin typeface="Arial" charset="0"/>
                <a:cs typeface="Arial" charset="0"/>
              </a:rPr>
              <a:t>											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199896" y="1005017"/>
            <a:ext cx="8607425" cy="53710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chemeClr val="tx1"/>
                </a:solidFill>
              </a:rPr>
              <a:t>nový </a:t>
            </a:r>
            <a:r>
              <a:rPr lang="cs-CZ" altLang="cs-CZ" sz="3200" dirty="0" err="1" smtClean="0">
                <a:solidFill>
                  <a:schemeClr val="tx1"/>
                </a:solidFill>
              </a:rPr>
              <a:t>release</a:t>
            </a:r>
            <a:r>
              <a:rPr lang="cs-CZ" altLang="cs-CZ" sz="3200" dirty="0" smtClean="0">
                <a:solidFill>
                  <a:schemeClr val="tx1"/>
                </a:solidFill>
              </a:rPr>
              <a:t> 3.8 </a:t>
            </a:r>
            <a:r>
              <a:rPr lang="cs-CZ" altLang="cs-CZ" sz="3200" dirty="0">
                <a:solidFill>
                  <a:schemeClr val="tx1"/>
                </a:solidFill>
              </a:rPr>
              <a:t>nasazen </a:t>
            </a:r>
            <a:r>
              <a:rPr lang="cs-CZ" altLang="cs-CZ" sz="3200" b="1" dirty="0">
                <a:solidFill>
                  <a:srgbClr val="FF0000"/>
                </a:solidFill>
              </a:rPr>
              <a:t>4. 1. 2021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chemeClr val="tx1"/>
                </a:solidFill>
              </a:rPr>
              <a:t>bez zásadních změn pro uživatele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chemeClr val="tx1"/>
                </a:solidFill>
              </a:rPr>
              <a:t>optimalizace systému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3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altLang="cs-CZ" sz="32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3100" dirty="0" smtClean="0">
                <a:solidFill>
                  <a:schemeClr val="tx1"/>
                </a:solidFill>
              </a:rPr>
              <a:t>zrychlení načítání mapy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3100" dirty="0" smtClean="0">
                <a:solidFill>
                  <a:schemeClr val="tx1"/>
                </a:solidFill>
              </a:rPr>
              <a:t>zrychlení zadávání podkladů a náhledu mapy</a:t>
            </a:r>
          </a:p>
          <a:p>
            <a:pPr marL="0" indent="0">
              <a:buNone/>
            </a:pPr>
            <a:r>
              <a:rPr lang="cs-CZ" altLang="cs-CZ" dirty="0" smtClean="0"/>
              <a:t> </a:t>
            </a:r>
          </a:p>
        </p:txBody>
      </p:sp>
      <p:sp>
        <p:nvSpPr>
          <p:cNvPr id="2" name="Šipka doprava 1"/>
          <p:cNvSpPr/>
          <p:nvPr/>
        </p:nvSpPr>
        <p:spPr>
          <a:xfrm rot="5400000">
            <a:off x="1825907" y="3013362"/>
            <a:ext cx="806954" cy="295275"/>
          </a:xfrm>
          <a:prstGeom prst="rightArrow">
            <a:avLst/>
          </a:prstGeom>
          <a:solidFill>
            <a:srgbClr val="00205B"/>
          </a:solidFill>
          <a:ln>
            <a:solidFill>
              <a:srgbClr val="002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58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2386" y="195563"/>
            <a:ext cx="8607425" cy="672585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Podklady v AisView										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199896" y="1005017"/>
            <a:ext cx="8607425" cy="53710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nový </a:t>
            </a:r>
            <a:r>
              <a:rPr lang="cs-CZ" altLang="cs-CZ" dirty="0">
                <a:solidFill>
                  <a:schemeClr val="tx1"/>
                </a:solidFill>
              </a:rPr>
              <a:t>formulář pro zadávání podkladů pro zprávy SNOWTAM dle </a:t>
            </a:r>
            <a:r>
              <a:rPr lang="cs-CZ" altLang="cs-CZ" dirty="0" smtClean="0">
                <a:solidFill>
                  <a:schemeClr val="tx1"/>
                </a:solidFill>
              </a:rPr>
              <a:t>platné legislativy</a:t>
            </a:r>
          </a:p>
          <a:p>
            <a:pPr marL="0" indent="0">
              <a:buNone/>
            </a:pPr>
            <a:endParaRPr lang="cs-CZ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7" y="1679375"/>
            <a:ext cx="7323832" cy="4022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 rot="19797931">
            <a:off x="1049076" y="3146619"/>
            <a:ext cx="603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Aplikováno </a:t>
            </a:r>
            <a:r>
              <a:rPr lang="cs-CZ" altLang="cs-CZ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až od 12. 8. 2021!</a:t>
            </a:r>
          </a:p>
        </p:txBody>
      </p:sp>
    </p:spTree>
    <p:extLst>
      <p:ext uri="{BB962C8B-B14F-4D97-AF65-F5344CB8AC3E}">
        <p14:creationId xmlns:p14="http://schemas.microsoft.com/office/powerpoint/2010/main" val="165130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2386" y="195563"/>
            <a:ext cx="8607425" cy="672585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Mapa AisView											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199896" y="868148"/>
            <a:ext cx="8607425" cy="53710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Trať/Vertikální profil/Popisky zapnout/vypnout</a:t>
            </a:r>
          </a:p>
          <a:p>
            <a:pPr marL="0" indent="0">
              <a:buNone/>
            </a:pPr>
            <a:endParaRPr lang="cs-CZ" alt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3" y="1286238"/>
            <a:ext cx="8984417" cy="4323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428368" y="4729578"/>
            <a:ext cx="378940" cy="67503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2" y="1286238"/>
            <a:ext cx="8984417" cy="4323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577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2386" y="195563"/>
            <a:ext cx="8607425" cy="672585"/>
          </a:xfrm>
        </p:spPr>
        <p:txBody>
          <a:bodyPr/>
          <a:lstStyle/>
          <a:p>
            <a:pPr eaLnBrk="1" hangingPunct="1"/>
            <a:r>
              <a:rPr lang="cs-CZ" altLang="cs-CZ" dirty="0" err="1" smtClean="0">
                <a:latin typeface="Arial" charset="0"/>
                <a:cs typeface="Arial" charset="0"/>
              </a:rPr>
              <a:t>DronView</a:t>
            </a:r>
            <a:r>
              <a:rPr lang="cs-CZ" altLang="cs-CZ" dirty="0" smtClean="0">
                <a:latin typeface="Arial" charset="0"/>
                <a:cs typeface="Arial" charset="0"/>
              </a:rPr>
              <a:t>								(1)						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199896" y="1013254"/>
            <a:ext cx="8607425" cy="53710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zapracování nové legislativy platné od 31. 12.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přidání výšky letu </a:t>
            </a:r>
            <a:r>
              <a:rPr lang="en-US" altLang="cs-CZ" dirty="0" smtClean="0">
                <a:solidFill>
                  <a:schemeClr val="tx1"/>
                </a:solidFill>
              </a:rPr>
              <a:t>&lt; </a:t>
            </a:r>
            <a:r>
              <a:rPr lang="cs-CZ" altLang="cs-CZ" dirty="0" smtClean="0">
                <a:solidFill>
                  <a:schemeClr val="tx1"/>
                </a:solidFill>
              </a:rPr>
              <a:t>120 m (default)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podmínky provozu UAS v </a:t>
            </a:r>
            <a:r>
              <a:rPr lang="cs-CZ" altLang="cs-CZ" dirty="0" err="1" smtClean="0">
                <a:solidFill>
                  <a:schemeClr val="tx1"/>
                </a:solidFill>
              </a:rPr>
              <a:t>tooltipech</a:t>
            </a:r>
            <a:endParaRPr lang="cs-CZ" altLang="cs-CZ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nové objekty (PGZ, PG, heliporty, SLZ plochy)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26315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2386" y="195563"/>
            <a:ext cx="8607425" cy="672585"/>
          </a:xfrm>
        </p:spPr>
        <p:txBody>
          <a:bodyPr/>
          <a:lstStyle/>
          <a:p>
            <a:pPr eaLnBrk="1" hangingPunct="1"/>
            <a:r>
              <a:rPr lang="cs-CZ" altLang="cs-CZ" dirty="0" err="1" smtClean="0">
                <a:latin typeface="Arial" charset="0"/>
                <a:cs typeface="Arial" charset="0"/>
              </a:rPr>
              <a:t>DronView</a:t>
            </a:r>
            <a:r>
              <a:rPr lang="cs-CZ" altLang="cs-CZ" dirty="0" smtClean="0">
                <a:latin typeface="Arial" charset="0"/>
                <a:cs typeface="Arial" charset="0"/>
              </a:rPr>
              <a:t>								(2)						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77" y="1065318"/>
            <a:ext cx="8833041" cy="4289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Ovál 3"/>
          <p:cNvSpPr/>
          <p:nvPr/>
        </p:nvSpPr>
        <p:spPr>
          <a:xfrm flipH="1" flipV="1">
            <a:off x="107092" y="868148"/>
            <a:ext cx="922639" cy="14704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 rot="16200000" flipH="1" flipV="1">
            <a:off x="7620296" y="2555467"/>
            <a:ext cx="1152481" cy="16321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3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2386" y="195563"/>
            <a:ext cx="8607425" cy="672585"/>
          </a:xfrm>
        </p:spPr>
        <p:txBody>
          <a:bodyPr/>
          <a:lstStyle/>
          <a:p>
            <a:pPr eaLnBrk="1" hangingPunct="1"/>
            <a:r>
              <a:rPr lang="cs-CZ" altLang="cs-CZ" dirty="0" err="1" smtClean="0">
                <a:latin typeface="Arial" charset="0"/>
                <a:cs typeface="Arial" charset="0"/>
              </a:rPr>
              <a:t>FRAView</a:t>
            </a:r>
            <a:r>
              <a:rPr lang="cs-CZ" altLang="cs-CZ" dirty="0" smtClean="0">
                <a:latin typeface="Arial" charset="0"/>
                <a:cs typeface="Arial" charset="0"/>
              </a:rPr>
              <a:t>														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199895" y="868148"/>
            <a:ext cx="8607425" cy="53710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plánovaná nová mapa s daty k 25 FEB 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zobrazení možností plánování letů v rámci FRACZECH</a:t>
            </a:r>
          </a:p>
          <a:p>
            <a:pPr marL="0" indent="0">
              <a:buNone/>
            </a:pPr>
            <a:endParaRPr lang="cs-CZ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3" b="5788"/>
          <a:stretch/>
        </p:blipFill>
        <p:spPr>
          <a:xfrm>
            <a:off x="247775" y="1742938"/>
            <a:ext cx="8652036" cy="3921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11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200626"/>
            <a:ext cx="8607425" cy="672585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AisView/</a:t>
            </a:r>
            <a:r>
              <a:rPr lang="cs-CZ" altLang="cs-CZ" dirty="0" err="1" smtClean="0">
                <a:latin typeface="Arial" charset="0"/>
                <a:cs typeface="Arial" charset="0"/>
              </a:rPr>
              <a:t>DronView</a:t>
            </a:r>
            <a:r>
              <a:rPr lang="cs-CZ" altLang="cs-CZ" dirty="0" smtClean="0">
                <a:latin typeface="Arial" charset="0"/>
                <a:cs typeface="Arial" charset="0"/>
              </a:rPr>
              <a:t>/</a:t>
            </a:r>
            <a:r>
              <a:rPr lang="cs-CZ" altLang="cs-CZ" dirty="0" err="1" smtClean="0">
                <a:latin typeface="Arial" charset="0"/>
                <a:cs typeface="Arial" charset="0"/>
              </a:rPr>
              <a:t>MetView</a:t>
            </a:r>
            <a:r>
              <a:rPr lang="cs-CZ" altLang="cs-CZ" dirty="0" smtClean="0">
                <a:latin typeface="Arial" charset="0"/>
                <a:cs typeface="Arial" charset="0"/>
              </a:rPr>
              <a:t>						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199896" y="1013255"/>
            <a:ext cx="8607425" cy="53710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kontaktní osoba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Iva Rýdlová – administrátor systému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hlinkClick r:id="rId2"/>
              </a:rPr>
              <a:t>aisview@ans.cz</a:t>
            </a:r>
            <a:endParaRPr lang="cs-CZ" altLang="cs-CZ" dirty="0" smtClean="0"/>
          </a:p>
          <a:p>
            <a:pPr marL="342900" lvl="1" indent="0">
              <a:buNone/>
            </a:pPr>
            <a:endParaRPr lang="cs-CZ" altLang="cs-CZ" dirty="0" smtClean="0"/>
          </a:p>
          <a:p>
            <a:pPr marL="342900" lvl="1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b="1" dirty="0" smtClean="0"/>
              <a:t>	</a:t>
            </a:r>
          </a:p>
          <a:p>
            <a:pPr marL="0" indent="0">
              <a:buNone/>
            </a:pPr>
            <a:endParaRPr lang="cs-CZ" altLang="cs-CZ" dirty="0"/>
          </a:p>
        </p:txBody>
      </p:sp>
      <p:sp>
        <p:nvSpPr>
          <p:cNvPr id="2" name="Obdélník 1"/>
          <p:cNvSpPr/>
          <p:nvPr/>
        </p:nvSpPr>
        <p:spPr>
          <a:xfrm>
            <a:off x="913749" y="2127076"/>
            <a:ext cx="5686945" cy="26261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náměty</a:t>
            </a:r>
          </a:p>
          <a:p>
            <a:pPr algn="ctr"/>
            <a:r>
              <a:rPr lang="cs-CZ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dotazy</a:t>
            </a:r>
          </a:p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připomínky</a:t>
            </a:r>
            <a:endParaRPr lang="cs-CZ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17" y="2549566"/>
            <a:ext cx="19526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2386" y="195563"/>
            <a:ext cx="8607425" cy="672585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Létejte zodpovědně										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5285747" y="868147"/>
            <a:ext cx="3858253" cy="490915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edukační kampaň ŘLP ČR, s. p. 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chemeClr val="tx1"/>
              </a:solidFill>
              <a:hlinkClick r:id="rId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  <a:hlinkClick r:id="rId2"/>
              </a:rPr>
              <a:t>www.letejtezodpovedne.cz</a:t>
            </a:r>
            <a:endParaRPr lang="cs-CZ" altLang="cs-CZ" dirty="0" smtClean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cs-CZ" altLang="cs-CZ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legislativa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aktuality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rady a tipy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odkazy na aplikace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nová aplikace </a:t>
            </a:r>
            <a:r>
              <a:rPr lang="cs-CZ" altLang="cs-CZ" dirty="0" err="1" smtClean="0">
                <a:solidFill>
                  <a:schemeClr val="tx1"/>
                </a:solidFill>
              </a:rPr>
              <a:t>Dronald</a:t>
            </a:r>
            <a:endParaRPr lang="cs-CZ" altLang="cs-CZ" dirty="0" smtClean="0">
              <a:solidFill>
                <a:schemeClr val="tx1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cs-CZ" altLang="cs-CZ" dirty="0" err="1" smtClean="0">
                <a:solidFill>
                  <a:schemeClr val="tx1"/>
                </a:solidFill>
              </a:rPr>
              <a:t>Dronetag</a:t>
            </a:r>
            <a:r>
              <a:rPr lang="cs-CZ" altLang="cs-CZ" dirty="0" smtClean="0">
                <a:solidFill>
                  <a:schemeClr val="tx1"/>
                </a:solidFill>
              </a:rPr>
              <a:t> + ŘLP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interaktivní pomůcka pro uživatele</a:t>
            </a:r>
          </a:p>
          <a:p>
            <a:pPr marL="0" indent="0">
              <a:buNone/>
            </a:pPr>
            <a:endParaRPr lang="cs-CZ" altLang="cs-CZ" dirty="0" smtClean="0"/>
          </a:p>
          <a:p>
            <a:pPr marL="2743200" lvl="8" indent="0">
              <a:buNone/>
            </a:pPr>
            <a:r>
              <a:rPr lang="cs-CZ" altLang="cs-CZ" dirty="0" smtClean="0"/>
              <a:t>	</a:t>
            </a:r>
            <a:endParaRPr lang="cs-CZ" altLang="cs-CZ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alt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6" y="868147"/>
            <a:ext cx="5012782" cy="4909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5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230659"/>
            <a:ext cx="8607425" cy="700217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Priority AIM 2021				</a:t>
            </a:r>
            <a:br>
              <a:rPr lang="cs-CZ" altLang="cs-CZ" dirty="0" smtClean="0">
                <a:latin typeface="Arial" charset="0"/>
                <a:cs typeface="Arial" charset="0"/>
              </a:rPr>
            </a:b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72392" y="1120347"/>
            <a:ext cx="8425546" cy="46348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implementace nového databázového a produkčního systému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zajištění požadované kvality dat dle platné legislativy PNK (EU) 2020/469 PART-AIS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příprava portálu pro předávání podkladů pro publikování informací v produktech AIM přes webové rozhraní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AIM portál – aktuální a garantované letecké informace na jednom místě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nový vzhled webových stránek AIM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notifikační služba</a:t>
            </a:r>
          </a:p>
          <a:p>
            <a:pPr marL="342900" lvl="1" indent="0">
              <a:buNone/>
            </a:pPr>
            <a:endParaRPr lang="cs-CZ" altLang="cs-CZ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cs-CZ" alt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1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230659"/>
            <a:ext cx="8607425" cy="700217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Q</a:t>
            </a:r>
            <a:r>
              <a:rPr lang="en-US" altLang="cs-CZ" dirty="0" smtClean="0">
                <a:latin typeface="Arial" charset="0"/>
                <a:cs typeface="Arial" charset="0"/>
              </a:rPr>
              <a:t> &amp; A</a:t>
            </a:r>
            <a:r>
              <a:rPr lang="cs-CZ" altLang="cs-CZ" dirty="0" smtClean="0">
                <a:latin typeface="Arial" charset="0"/>
                <a:cs typeface="Arial" charset="0"/>
              </a:rPr>
              <a:t> 				</a:t>
            </a:r>
            <a:r>
              <a:rPr lang="en-US" altLang="cs-CZ" dirty="0" smtClean="0">
                <a:latin typeface="Arial" charset="0"/>
                <a:cs typeface="Arial" charset="0"/>
              </a:rPr>
              <a:t>					</a:t>
            </a:r>
            <a:r>
              <a:rPr lang="cs-CZ" altLang="cs-CZ" dirty="0" smtClean="0">
                <a:latin typeface="Arial" charset="0"/>
                <a:cs typeface="Arial" charset="0"/>
              </a:rPr>
              <a:t/>
            </a:r>
            <a:br>
              <a:rPr lang="cs-CZ" altLang="cs-CZ" dirty="0" smtClean="0">
                <a:latin typeface="Arial" charset="0"/>
                <a:cs typeface="Arial" charset="0"/>
              </a:rPr>
            </a:b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72393" y="1120347"/>
            <a:ext cx="8004342" cy="4634857"/>
          </a:xfrm>
        </p:spPr>
        <p:txBody>
          <a:bodyPr/>
          <a:lstStyle/>
          <a:p>
            <a:pPr marL="0" indent="0">
              <a:buNone/>
            </a:pPr>
            <a:endParaRPr lang="cs-CZ" altLang="cs-CZ" dirty="0">
              <a:solidFill>
                <a:schemeClr val="tx1"/>
              </a:solidFill>
              <a:hlinkClick r:id="rId2"/>
            </a:endParaRPr>
          </a:p>
          <a:p>
            <a:pPr marL="0" indent="0">
              <a:buNone/>
            </a:pPr>
            <a:endParaRPr lang="cs-CZ" altLang="cs-CZ" dirty="0" smtClean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" y="1248716"/>
            <a:ext cx="4891241" cy="381755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754650" y="2646744"/>
            <a:ext cx="2603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cs-CZ" sz="3200" dirty="0" err="1">
                <a:hlinkClick r:id="rId2"/>
              </a:rPr>
              <a:t>curik</a:t>
            </a:r>
            <a:r>
              <a:rPr lang="cs-CZ" altLang="cs-CZ" sz="3200" dirty="0">
                <a:hlinkClick r:id="rId2"/>
              </a:rPr>
              <a:t>@ans.cz</a:t>
            </a: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4537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1" y="192387"/>
            <a:ext cx="8607425" cy="763202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Obsah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90510" y="1153297"/>
            <a:ext cx="8607425" cy="3657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Organizační změny na AIM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Letecká mapa ICAO 1:500 000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VFR příručka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FRACZECH v AIP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Nový formát SNOWTAM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AisView/</a:t>
            </a:r>
            <a:r>
              <a:rPr lang="cs-CZ" dirty="0" err="1" smtClean="0">
                <a:solidFill>
                  <a:schemeClr val="tx1"/>
                </a:solidFill>
              </a:rPr>
              <a:t>DronView</a:t>
            </a:r>
            <a:endParaRPr lang="cs-CZ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Létejte zodpovědně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Priority AIM 2021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64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282575" y="268288"/>
            <a:ext cx="6858000" cy="13779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Děkuji za pozornost</a:t>
            </a: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282575" y="957263"/>
            <a:ext cx="6858000" cy="1655763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aim.rlp.cz</a:t>
            </a:r>
          </a:p>
          <a:p>
            <a:pPr eaLnBrk="1" hangingPunct="1"/>
            <a:r>
              <a:rPr lang="cs-CZ" altLang="cs-CZ" dirty="0" smtClean="0"/>
              <a:t>aisview.rlp.cz</a:t>
            </a:r>
          </a:p>
          <a:p>
            <a:pPr eaLnBrk="1" hangingPunct="1"/>
            <a:r>
              <a:rPr lang="cs-CZ" altLang="cs-CZ" dirty="0" smtClean="0"/>
              <a:t>dronview.rlp.cz</a:t>
            </a:r>
          </a:p>
          <a:p>
            <a:pPr eaLnBrk="1" hangingPunct="1"/>
            <a:r>
              <a:rPr lang="cs-CZ" altLang="cs-CZ" dirty="0" smtClean="0"/>
              <a:t>metview.rlp.cz</a:t>
            </a:r>
            <a:endParaRPr lang="cs-CZ" altLang="cs-CZ" dirty="0"/>
          </a:p>
          <a:p>
            <a:pPr eaLnBrk="1" hangingPunct="1"/>
            <a:r>
              <a:rPr lang="cs-CZ" altLang="cs-CZ" dirty="0" smtClean="0"/>
              <a:t>ibs.rlp.cz</a:t>
            </a:r>
          </a:p>
          <a:p>
            <a:pPr eaLnBrk="1" hangingPunct="1"/>
            <a:r>
              <a:rPr lang="cs-CZ" altLang="cs-CZ" dirty="0" smtClean="0"/>
              <a:t>aim.rlp.cz/</a:t>
            </a:r>
            <a:r>
              <a:rPr lang="cs-CZ" altLang="cs-CZ" dirty="0" err="1" smtClean="0"/>
              <a:t>vfrmanual</a:t>
            </a:r>
            <a:endParaRPr lang="cs-CZ" altLang="cs-CZ" dirty="0" smtClean="0"/>
          </a:p>
          <a:p>
            <a:r>
              <a:rPr lang="cs-CZ" altLang="cs-CZ" dirty="0"/>
              <a:t>order.rlp.cz</a:t>
            </a:r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1" y="192387"/>
            <a:ext cx="8607425" cy="763202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Organizační změna AIM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40044" y="955589"/>
            <a:ext cx="8839200" cy="44154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s účinností od 1. 1. 2021 poskytovatel LIS – středisko AIM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sloučení oddělení leteckých publikací, oddělení kartografie a reprografického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a distribučního oddělení do jednoho oddělení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  </a:t>
            </a:r>
            <a:r>
              <a:rPr lang="cs-CZ" b="1" dirty="0" smtClean="0">
                <a:solidFill>
                  <a:schemeClr val="tx1"/>
                </a:solidFill>
              </a:rPr>
              <a:t>OPAIM – oddělení produktů AIM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vedoucí OPAIM – Ing. Vojtěch Beneš – tel. 220 372 841, </a:t>
            </a:r>
            <a:r>
              <a:rPr lang="cs-CZ" dirty="0" smtClean="0">
                <a:hlinkClick r:id="rId2"/>
              </a:rPr>
              <a:t>benesv@ans.cz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23974399"/>
              </p:ext>
            </p:extLst>
          </p:nvPr>
        </p:nvGraphicFramePr>
        <p:xfrm>
          <a:off x="-825500" y="2910840"/>
          <a:ext cx="6096000" cy="251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903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28" y="626075"/>
            <a:ext cx="4832866" cy="3624649"/>
          </a:xfrm>
          <a:prstGeom prst="rect">
            <a:avLst/>
          </a:prstGeom>
        </p:spPr>
      </p:pic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307718"/>
            <a:ext cx="8607425" cy="1246188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Letecká mapa ICAO 1:500 000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90512" y="1248419"/>
            <a:ext cx="8607425" cy="48105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datum účinnosti </a:t>
            </a:r>
            <a:r>
              <a:rPr lang="cs-CZ" altLang="cs-CZ" b="1" dirty="0" smtClean="0">
                <a:solidFill>
                  <a:schemeClr val="tx1"/>
                </a:solidFill>
              </a:rPr>
              <a:t>25 FEB 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u="sng" dirty="0" smtClean="0">
                <a:solidFill>
                  <a:schemeClr val="tx1"/>
                </a:solidFill>
              </a:rPr>
              <a:t>zapracované změny:</a:t>
            </a:r>
            <a:endParaRPr lang="cs-CZ" altLang="cs-CZ" i="1" u="sng" dirty="0" smtClean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/>
                </a:solidFill>
              </a:rPr>
              <a:t>zřízení LKTRA90, 91, 92 (MIL UAV)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/>
                </a:solidFill>
              </a:rPr>
              <a:t>změna MCTR a MTMA Čáslav a Náměšť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/>
                </a:solidFill>
              </a:rPr>
              <a:t>změna MTMA Pardubice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/>
                </a:solidFill>
              </a:rPr>
              <a:t>změna LKTSA22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/>
                </a:solidFill>
              </a:rPr>
              <a:t>změna LKTRA10, 17, 73, 74, 78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/>
                </a:solidFill>
              </a:rPr>
              <a:t>změny volacích znaků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/>
                </a:solidFill>
              </a:rPr>
              <a:t>schéma na zadní straně mapy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solidFill>
                  <a:schemeClr val="tx1"/>
                </a:solidFill>
              </a:rPr>
              <a:t>změna topografického podkladu – nová technologie zpracování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solidFill>
                  <a:schemeClr val="tx1"/>
                </a:solidFill>
              </a:rPr>
              <a:t>navýšení prodejní ceny mapy (papír/lamino)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solidFill>
                  <a:schemeClr val="tx1"/>
                </a:solidFill>
              </a:rPr>
              <a:t>v roce 2021 nebude mapa součástí Databáze letišť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solidFill>
                  <a:schemeClr val="tx1"/>
                </a:solidFill>
              </a:rPr>
              <a:t>možnost objednání na </a:t>
            </a:r>
            <a:r>
              <a:rPr lang="cs-CZ" altLang="cs-CZ" sz="2000" u="sng" dirty="0" smtClean="0">
                <a:solidFill>
                  <a:schemeClr val="tx1"/>
                </a:solidFill>
                <a:hlinkClick r:id="rId3"/>
              </a:rPr>
              <a:t>https://order.rlp.cz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smtClean="0">
                <a:solidFill>
                  <a:schemeClr val="tx1"/>
                </a:solidFill>
              </a:rPr>
              <a:t>v průběhu února 2021</a:t>
            </a:r>
            <a:endParaRPr lang="cs-CZ" altLang="cs-CZ" sz="2000" u="sng" dirty="0" smtClean="0">
              <a:solidFill>
                <a:schemeClr val="tx1"/>
              </a:solidFill>
            </a:endParaRPr>
          </a:p>
          <a:p>
            <a:endParaRPr lang="cs-CZ" altLang="cs-CZ" dirty="0" smtClean="0"/>
          </a:p>
          <a:p>
            <a:pPr marL="0" indent="0">
              <a:buNone/>
            </a:pPr>
            <a:endParaRPr lang="cs-CZ" altLang="cs-CZ" dirty="0" smtClean="0"/>
          </a:p>
          <a:p>
            <a:pPr eaLnBrk="1" hangingPunct="1">
              <a:buFontTx/>
              <a:buChar char="-"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27585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24611" y="261512"/>
            <a:ext cx="8607425" cy="1246188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VFR příručka ČR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24611" y="884606"/>
            <a:ext cx="8607425" cy="46461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1800" b="1" dirty="0" smtClean="0">
                <a:solidFill>
                  <a:schemeClr val="tx1"/>
                </a:solidFill>
              </a:rPr>
              <a:t>VFR-ENR-1 </a:t>
            </a:r>
            <a:r>
              <a:rPr lang="cs-CZ" altLang="cs-CZ" sz="1500" b="1" dirty="0" smtClean="0">
                <a:solidFill>
                  <a:schemeClr val="tx1"/>
                </a:solidFill>
              </a:rPr>
              <a:t>Tabulka pravidel pro lety do vzdušných prostorů P, R, D, TSA, TRA, TRA GA od 28. 1. 2021</a:t>
            </a:r>
          </a:p>
          <a:p>
            <a:pPr marL="342900" lvl="1" indent="0">
              <a:buNone/>
            </a:pPr>
            <a:endParaRPr lang="cs-CZ" altLang="cs-CZ" dirty="0" smtClean="0"/>
          </a:p>
          <a:p>
            <a:pPr marL="0" indent="0" eaLnBrk="1" hangingPunct="1">
              <a:buNone/>
            </a:pPr>
            <a:endParaRPr lang="cs-CZ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4" y="1313630"/>
            <a:ext cx="7263205" cy="4502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24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230659"/>
            <a:ext cx="8607425" cy="700217"/>
          </a:xfrm>
        </p:spPr>
        <p:txBody>
          <a:bodyPr/>
          <a:lstStyle/>
          <a:p>
            <a:pPr eaLnBrk="1" hangingPunct="1"/>
            <a:r>
              <a:rPr lang="cs-CZ" altLang="cs-CZ" sz="4000" dirty="0" smtClean="0">
                <a:latin typeface="Arial" charset="0"/>
                <a:cs typeface="Arial" charset="0"/>
              </a:rPr>
              <a:t>Změny v AIP - Free Route Airspace</a:t>
            </a:r>
            <a:r>
              <a:rPr lang="cs-CZ" altLang="cs-CZ" dirty="0" smtClean="0">
                <a:latin typeface="Arial" charset="0"/>
                <a:cs typeface="Arial" charset="0"/>
              </a:rPr>
              <a:t/>
            </a:r>
            <a:br>
              <a:rPr lang="cs-CZ" altLang="cs-CZ" dirty="0" smtClean="0">
                <a:latin typeface="Arial" charset="0"/>
                <a:cs typeface="Arial" charset="0"/>
              </a:rPr>
            </a:b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381776" y="930876"/>
            <a:ext cx="8004342" cy="46348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chemeClr val="tx1"/>
                </a:solidFill>
              </a:rPr>
              <a:t>„</a:t>
            </a:r>
            <a:r>
              <a:rPr lang="cs-CZ" altLang="cs-CZ" sz="1800" b="1" dirty="0" smtClean="0">
                <a:solidFill>
                  <a:schemeClr val="tx1"/>
                </a:solidFill>
              </a:rPr>
              <a:t>FRACZECH</a:t>
            </a:r>
            <a:r>
              <a:rPr lang="cs-CZ" altLang="cs-CZ" sz="1800" dirty="0" smtClean="0">
                <a:solidFill>
                  <a:schemeClr val="tx1"/>
                </a:solidFill>
              </a:rPr>
              <a:t>“ vzdušný prostor volných tratí od </a:t>
            </a:r>
            <a:r>
              <a:rPr lang="cs-CZ" altLang="cs-CZ" sz="1800" b="1" dirty="0" smtClean="0">
                <a:solidFill>
                  <a:schemeClr val="tx1"/>
                </a:solidFill>
              </a:rPr>
              <a:t>25 FEB 2021</a:t>
            </a:r>
            <a:endParaRPr lang="cs-CZ" altLang="cs-CZ" sz="18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dirty="0" err="1" smtClean="0">
                <a:solidFill>
                  <a:schemeClr val="tx1"/>
                </a:solidFill>
              </a:rPr>
              <a:t>AoR</a:t>
            </a:r>
            <a:r>
              <a:rPr lang="cs-CZ" altLang="cs-CZ" sz="1800" dirty="0" smtClean="0">
                <a:solidFill>
                  <a:schemeClr val="tx1"/>
                </a:solidFill>
              </a:rPr>
              <a:t> ACC Praha vyjma TMA Praha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chemeClr val="tx1"/>
                </a:solidFill>
              </a:rPr>
              <a:t>FL95 – FL660, H24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chemeClr val="tx1"/>
                </a:solidFill>
              </a:rPr>
              <a:t>informace v AIC A 5/20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chemeClr val="tx1"/>
                </a:solidFill>
              </a:rPr>
              <a:t>aktualizace částí AIP: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400" dirty="0" smtClean="0">
                <a:solidFill>
                  <a:schemeClr val="tx1"/>
                </a:solidFill>
              </a:rPr>
              <a:t>GEN 2.2 Zkratky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400" dirty="0" smtClean="0">
                <a:solidFill>
                  <a:schemeClr val="tx1"/>
                </a:solidFill>
              </a:rPr>
              <a:t>GEN 2.3 Mapové značky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400" dirty="0" smtClean="0">
                <a:solidFill>
                  <a:schemeClr val="tx1"/>
                </a:solidFill>
              </a:rPr>
              <a:t>ENR 1.3 Pravidla pro let podle přístrojů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400" dirty="0" smtClean="0">
                <a:solidFill>
                  <a:schemeClr val="tx1"/>
                </a:solidFill>
              </a:rPr>
              <a:t>ENR 1.10 Plánování letu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400" dirty="0" smtClean="0">
                <a:solidFill>
                  <a:schemeClr val="tx1"/>
                </a:solidFill>
              </a:rPr>
              <a:t>ENR 2.2 Ostatní řízené vzdušné prostory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400" dirty="0" smtClean="0">
                <a:solidFill>
                  <a:schemeClr val="tx1"/>
                </a:solidFill>
              </a:rPr>
              <a:t>ENR 3.3 Tratě prostorové navigace (RNAV)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400" dirty="0" smtClean="0">
                <a:solidFill>
                  <a:schemeClr val="tx1"/>
                </a:solidFill>
              </a:rPr>
              <a:t>ENR 4.1 Radionavigační zařízení - traťová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400" dirty="0" smtClean="0">
                <a:solidFill>
                  <a:schemeClr val="tx1"/>
                </a:solidFill>
              </a:rPr>
              <a:t>ENR 4.4 Kódové označení význačných bodů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400" dirty="0" smtClean="0">
                <a:solidFill>
                  <a:schemeClr val="tx1"/>
                </a:solidFill>
              </a:rPr>
              <a:t>ENR 5.2 FBZ (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Flight</a:t>
            </a:r>
            <a:r>
              <a:rPr lang="cs-CZ" altLang="cs-CZ" sz="1400" dirty="0" smtClean="0">
                <a:solidFill>
                  <a:schemeClr val="tx1"/>
                </a:solidFill>
              </a:rPr>
              <a:t> 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Planning</a:t>
            </a:r>
            <a:r>
              <a:rPr lang="cs-CZ" altLang="cs-CZ" sz="1400" dirty="0" smtClean="0">
                <a:solidFill>
                  <a:schemeClr val="tx1"/>
                </a:solidFill>
              </a:rPr>
              <a:t> 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Buffer</a:t>
            </a:r>
            <a:r>
              <a:rPr lang="cs-CZ" altLang="cs-CZ" sz="1400" dirty="0" smtClean="0">
                <a:solidFill>
                  <a:schemeClr val="tx1"/>
                </a:solidFill>
              </a:rPr>
              <a:t> 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Zone</a:t>
            </a:r>
            <a:r>
              <a:rPr lang="cs-CZ" altLang="cs-CZ" sz="1400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400" dirty="0" smtClean="0">
                <a:solidFill>
                  <a:schemeClr val="tx1"/>
                </a:solidFill>
              </a:rPr>
              <a:t>ENR 6.1	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sz="1200" dirty="0" smtClean="0">
                <a:solidFill>
                  <a:schemeClr val="tx1"/>
                </a:solidFill>
              </a:rPr>
              <a:t>GND – FL95 Traťová mapa ICAO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sz="1200" dirty="0" smtClean="0">
                <a:solidFill>
                  <a:schemeClr val="tx1"/>
                </a:solidFill>
              </a:rPr>
              <a:t>FL95 – FL245 Mapa vzdušného prostoru volných tratí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sz="1200" dirty="0" smtClean="0">
                <a:solidFill>
                  <a:schemeClr val="tx1"/>
                </a:solidFill>
              </a:rPr>
              <a:t>FL245 – FL660 </a:t>
            </a:r>
            <a:r>
              <a:rPr lang="cs-CZ" altLang="cs-CZ" sz="1200" dirty="0">
                <a:solidFill>
                  <a:schemeClr val="tx1"/>
                </a:solidFill>
              </a:rPr>
              <a:t>Mapa vzdušného prostoru volných tratí </a:t>
            </a:r>
            <a:endParaRPr lang="cs-CZ" altLang="cs-CZ" sz="1200" dirty="0" smtClean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2372">
            <a:off x="4130632" y="1995115"/>
            <a:ext cx="5283057" cy="165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230659"/>
            <a:ext cx="8607425" cy="700217"/>
          </a:xfrm>
        </p:spPr>
        <p:txBody>
          <a:bodyPr/>
          <a:lstStyle/>
          <a:p>
            <a:pPr eaLnBrk="1" hangingPunct="1"/>
            <a:r>
              <a:rPr lang="cs-CZ" altLang="cs-CZ" sz="4000" dirty="0" smtClean="0">
                <a:latin typeface="Arial" charset="0"/>
                <a:cs typeface="Arial" charset="0"/>
              </a:rPr>
              <a:t>Free Route Airspace</a:t>
            </a:r>
            <a:r>
              <a:rPr lang="cs-CZ" altLang="cs-CZ" dirty="0" smtClean="0">
                <a:latin typeface="Arial" charset="0"/>
                <a:cs typeface="Arial" charset="0"/>
              </a:rPr>
              <a:t/>
            </a:r>
            <a:br>
              <a:rPr lang="cs-CZ" altLang="cs-CZ" dirty="0" smtClean="0">
                <a:latin typeface="Arial" charset="0"/>
                <a:cs typeface="Arial" charset="0"/>
              </a:rPr>
            </a:b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64155" y="930876"/>
            <a:ext cx="8004342" cy="46348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chemeClr val="tx1"/>
                </a:solidFill>
                <a:hlinkClick r:id="rId2"/>
              </a:rPr>
              <a:t>https://aim.rlp.cz/en/fraczech</a:t>
            </a:r>
            <a:endParaRPr lang="cs-CZ" alt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2" y="1370087"/>
            <a:ext cx="7552069" cy="4462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85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230659"/>
            <a:ext cx="8607425" cy="700217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Nový formát SNOWTAM 			(1)</a:t>
            </a:r>
            <a:br>
              <a:rPr lang="cs-CZ" altLang="cs-CZ" dirty="0" smtClean="0">
                <a:latin typeface="Arial" charset="0"/>
                <a:cs typeface="Arial" charset="0"/>
              </a:rPr>
            </a:b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72393" y="1145060"/>
            <a:ext cx="8004342" cy="46348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/>
                </a:solidFill>
              </a:rPr>
              <a:t>původní termín nového formát SNOWTAM </a:t>
            </a:r>
            <a:r>
              <a:rPr lang="cs-CZ" altLang="cs-CZ" dirty="0" smtClean="0">
                <a:solidFill>
                  <a:schemeClr val="tx1"/>
                </a:solidFill>
              </a:rPr>
              <a:t>5. 11. 2020 odložen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odložení termínu použitelnosti: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dle ICAO o 1 rok </a:t>
            </a:r>
            <a:r>
              <a:rPr lang="cs-CZ" altLang="cs-CZ" dirty="0">
                <a:solidFill>
                  <a:schemeClr val="tx1"/>
                </a:solidFill>
              </a:rPr>
              <a:t>na </a:t>
            </a:r>
            <a:r>
              <a:rPr lang="cs-CZ" altLang="cs-CZ" b="1" dirty="0">
                <a:solidFill>
                  <a:schemeClr val="tx1"/>
                </a:solidFill>
              </a:rPr>
              <a:t>4. 11. 2021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dle evropské legislativy PNK (EU) 2020/1177 již od </a:t>
            </a:r>
            <a:r>
              <a:rPr lang="cs-CZ" altLang="cs-CZ" b="1" dirty="0" smtClean="0">
                <a:solidFill>
                  <a:srgbClr val="FF0000"/>
                </a:solidFill>
              </a:rPr>
              <a:t>12. 8. 2021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GRF </a:t>
            </a:r>
            <a:r>
              <a:rPr lang="cs-CZ" altLang="cs-CZ" dirty="0">
                <a:solidFill>
                  <a:schemeClr val="tx1"/>
                </a:solidFill>
              </a:rPr>
              <a:t>(</a:t>
            </a:r>
            <a:r>
              <a:rPr lang="cs-CZ" altLang="cs-CZ" dirty="0" err="1">
                <a:solidFill>
                  <a:schemeClr val="tx1"/>
                </a:solidFill>
              </a:rPr>
              <a:t>Global</a:t>
            </a:r>
            <a:r>
              <a:rPr lang="cs-CZ" altLang="cs-CZ" dirty="0">
                <a:solidFill>
                  <a:schemeClr val="tx1"/>
                </a:solidFill>
              </a:rPr>
              <a:t> Reporting </a:t>
            </a:r>
            <a:r>
              <a:rPr lang="cs-CZ" altLang="cs-CZ" dirty="0" err="1">
                <a:solidFill>
                  <a:schemeClr val="tx1"/>
                </a:solidFill>
              </a:rPr>
              <a:t>Format</a:t>
            </a:r>
            <a:r>
              <a:rPr lang="cs-CZ" altLang="cs-CZ" dirty="0" smtClean="0">
                <a:solidFill>
                  <a:schemeClr val="tx1"/>
                </a:solidFill>
              </a:rPr>
              <a:t>) standardní formát poskytující hlášení o stavu povrchu, umožňující automatizované zpracování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/>
                </a:solidFill>
              </a:rPr>
              <a:t>formulář a pokyny pro vyplnění v L 10066 Doplněk 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maximální délka platnosti 8h oproti 24h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Mezinárodní kancelář NOTAM ČR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příjem obou formátů ze zahraničí (včetně zobrazení v PIB)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SNOWTAM od 12. 8. 2021 vydáván pouze v novém formátu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v AisView implementováno zadávání podkladu v novém formátu</a:t>
            </a:r>
          </a:p>
        </p:txBody>
      </p:sp>
    </p:spTree>
    <p:extLst>
      <p:ext uri="{BB962C8B-B14F-4D97-AF65-F5344CB8AC3E}">
        <p14:creationId xmlns:p14="http://schemas.microsoft.com/office/powerpoint/2010/main" val="9408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Šipka doprava 10"/>
          <p:cNvSpPr/>
          <p:nvPr/>
        </p:nvSpPr>
        <p:spPr>
          <a:xfrm flipH="1">
            <a:off x="6760833" y="1595811"/>
            <a:ext cx="1845276" cy="1186541"/>
          </a:xfrm>
          <a:prstGeom prst="rightArrow">
            <a:avLst/>
          </a:prstGeom>
          <a:solidFill>
            <a:srgbClr val="00205B"/>
          </a:solidFill>
          <a:ln>
            <a:solidFill>
              <a:srgbClr val="002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230659"/>
            <a:ext cx="8607425" cy="700217"/>
          </a:xfrm>
        </p:spPr>
        <p:txBody>
          <a:bodyPr/>
          <a:lstStyle/>
          <a:p>
            <a:r>
              <a:rPr lang="cs-CZ" altLang="cs-CZ" dirty="0">
                <a:latin typeface="Arial" charset="0"/>
                <a:cs typeface="Arial" charset="0"/>
              </a:rPr>
              <a:t>Nový formát SNOWTAM </a:t>
            </a:r>
            <a:r>
              <a:rPr lang="cs-CZ" altLang="cs-CZ" dirty="0" smtClean="0">
                <a:latin typeface="Arial" charset="0"/>
                <a:cs typeface="Arial" charset="0"/>
              </a:rPr>
              <a:t>			(2)</a:t>
            </a:r>
            <a:br>
              <a:rPr lang="cs-CZ" altLang="cs-CZ" dirty="0" smtClean="0">
                <a:latin typeface="Arial" charset="0"/>
                <a:cs typeface="Arial" charset="0"/>
              </a:rPr>
            </a:br>
            <a:endParaRPr lang="cs-CZ" altLang="cs-CZ" dirty="0" smtClean="0">
              <a:latin typeface="Arial" charset="0"/>
              <a:cs typeface="Arial" charset="0"/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1" y="1250981"/>
            <a:ext cx="4772691" cy="2000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" y="3989062"/>
            <a:ext cx="4401164" cy="87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7021541" y="2004415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dirty="0" smtClean="0">
                <a:solidFill>
                  <a:schemeClr val="bg1"/>
                </a:solidFill>
              </a:rPr>
              <a:t>do 11. 8. 2021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10800000" flipH="1">
            <a:off x="6859688" y="3776301"/>
            <a:ext cx="1845276" cy="1186541"/>
          </a:xfrm>
          <a:prstGeom prst="rightArrow">
            <a:avLst/>
          </a:prstGeom>
          <a:solidFill>
            <a:srgbClr val="00205B"/>
          </a:solidFill>
          <a:ln>
            <a:solidFill>
              <a:srgbClr val="002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021541" y="4184906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dirty="0" smtClean="0">
                <a:solidFill>
                  <a:schemeClr val="bg1"/>
                </a:solidFill>
              </a:rPr>
              <a:t>od 12. 8. 2021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01" y="3708212"/>
            <a:ext cx="1442278" cy="1438122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180577" y="1727416"/>
            <a:ext cx="1382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OLD</a:t>
            </a:r>
            <a:endParaRPr lang="cs-CZ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481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14" grpId="0" animBg="1"/>
      <p:bldP spid="15" grpId="0"/>
      <p:bldP spid="13" grpId="0"/>
    </p:bldLst>
  </p:timing>
</p:sld>
</file>

<file path=ppt/theme/theme1.xml><?xml version="1.0" encoding="utf-8"?>
<a:theme xmlns:a="http://schemas.openxmlformats.org/drawingml/2006/main" name="prezentace_CZ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Z" id="{EB2BBE68-342C-43CC-A936-F8A138E0FBB9}" vid="{C92128D4-03B3-42C4-81B5-395B16ACF4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Prezentace CZ -  nové logo</Template>
  <TotalTime>2039</TotalTime>
  <Words>637</Words>
  <Application>Microsoft Office PowerPoint</Application>
  <PresentationFormat>Předvádění na obrazovce (4:3)</PresentationFormat>
  <Paragraphs>145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Georgia</vt:lpstr>
      <vt:lpstr>prezentace_CZ</vt:lpstr>
      <vt:lpstr>Seminář GA 2021  </vt:lpstr>
      <vt:lpstr>Obsah</vt:lpstr>
      <vt:lpstr>Organizační změna AIM</vt:lpstr>
      <vt:lpstr>Letecká mapa ICAO 1:500 000</vt:lpstr>
      <vt:lpstr>VFR příručka ČR</vt:lpstr>
      <vt:lpstr>Změny v AIP - Free Route Airspace </vt:lpstr>
      <vt:lpstr>Free Route Airspace </vt:lpstr>
      <vt:lpstr>Nový formát SNOWTAM    (1) </vt:lpstr>
      <vt:lpstr>Nový formát SNOWTAM    (2) </vt:lpstr>
      <vt:lpstr>AisView/DronView           </vt:lpstr>
      <vt:lpstr>Podklady v AisView          </vt:lpstr>
      <vt:lpstr>Mapa AisView           </vt:lpstr>
      <vt:lpstr>DronView        (1)      </vt:lpstr>
      <vt:lpstr>DronView        (2)      </vt:lpstr>
      <vt:lpstr>FRAView              </vt:lpstr>
      <vt:lpstr>AisView/DronView/MetView      </vt:lpstr>
      <vt:lpstr>Létejte zodpovědně          </vt:lpstr>
      <vt:lpstr>Priority AIM 2021     </vt:lpstr>
      <vt:lpstr>Q &amp; A           </vt:lpstr>
      <vt:lpstr>Děkuji za pozornost</vt:lpstr>
    </vt:vector>
  </TitlesOfParts>
  <Company>ŘLP ČR, s.p., Navigační 787, Jeneč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CURIK Lukas</dc:creator>
  <cp:lastModifiedBy>CURIK Lukas</cp:lastModifiedBy>
  <cp:revision>201</cp:revision>
  <dcterms:created xsi:type="dcterms:W3CDTF">2018-01-03T08:24:01Z</dcterms:created>
  <dcterms:modified xsi:type="dcterms:W3CDTF">2021-01-15T13:14:07Z</dcterms:modified>
</cp:coreProperties>
</file>