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68" r:id="rId4"/>
    <p:sldId id="271" r:id="rId5"/>
    <p:sldId id="273" r:id="rId6"/>
    <p:sldId id="274" r:id="rId7"/>
    <p:sldId id="275" r:id="rId8"/>
    <p:sldId id="276" r:id="rId9"/>
    <p:sldId id="282" r:id="rId10"/>
    <p:sldId id="290" r:id="rId11"/>
    <p:sldId id="283" r:id="rId12"/>
    <p:sldId id="291" r:id="rId13"/>
    <p:sldId id="279" r:id="rId14"/>
    <p:sldId id="278" r:id="rId15"/>
    <p:sldId id="284" r:id="rId16"/>
    <p:sldId id="285" r:id="rId17"/>
    <p:sldId id="286" r:id="rId18"/>
    <p:sldId id="288" r:id="rId19"/>
    <p:sldId id="287" r:id="rId20"/>
    <p:sldId id="280" r:id="rId21"/>
    <p:sldId id="281" r:id="rId22"/>
    <p:sldId id="289" r:id="rId23"/>
    <p:sldId id="259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996600"/>
    <a:srgbClr val="0099FF"/>
    <a:srgbClr val="FFC000"/>
    <a:srgbClr val="FFFF00"/>
    <a:srgbClr val="00205B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25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14.01.2021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isview.rlp.cz/" TargetMode="External"/><Relationship Id="rId2" Type="http://schemas.openxmlformats.org/officeDocument/2006/relationships/hyperlink" Target="https://aup.rlp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isview.rlp.cz/" TargetMode="External"/><Relationship Id="rId2" Type="http://schemas.openxmlformats.org/officeDocument/2006/relationships/hyperlink" Target="https://aup.rlp.cz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up.rlp.cz/" TargetMode="External"/><Relationship Id="rId2" Type="http://schemas.openxmlformats.org/officeDocument/2006/relationships/hyperlink" Target="https://aisview.rlp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7440368" cy="5909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Letové informační středisko FIC Praha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461841" y="10652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Seminář ŘLP pro GA 2021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Ing. Michal Dvořák</a:t>
            </a:r>
          </a:p>
          <a:p>
            <a:pPr eaLnBrk="1" hangingPunct="1"/>
            <a:r>
              <a:rPr lang="cs-CZ" altLang="cs-CZ" dirty="0" smtClean="0"/>
              <a:t>Vedoucí FIC Praha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17"/>
            <a:ext cx="9144000" cy="5618965"/>
          </a:xfrm>
          <a:prstGeom prst="rect">
            <a:avLst/>
          </a:prstGeom>
        </p:spPr>
      </p:pic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0" y="5865770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Teoretické radiové krytí – matematický model pro 4500 ft AMSL a vysílače KOPI a BUKOP</a:t>
            </a:r>
            <a:endParaRPr lang="cs-CZ" sz="1400" b="1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2571460" y="3212945"/>
            <a:ext cx="114544" cy="308682"/>
            <a:chOff x="2965084" y="3641018"/>
            <a:chExt cx="114544" cy="308682"/>
          </a:xfrm>
        </p:grpSpPr>
        <p:sp>
          <p:nvSpPr>
            <p:cNvPr id="31" name="Rovnoramenný trojúhelník 30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2344373" y="346782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</a:t>
            </a:r>
            <a:endParaRPr lang="cs-CZ" b="1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5398959" y="3472461"/>
            <a:ext cx="114544" cy="308682"/>
            <a:chOff x="2965084" y="3641018"/>
            <a:chExt cx="114544" cy="308682"/>
          </a:xfrm>
        </p:grpSpPr>
        <p:sp>
          <p:nvSpPr>
            <p:cNvPr id="35" name="Rovnoramenný trojúhelník 34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926702" y="372670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BUKOP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34963" y="1002188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4500 ft AMSL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5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4709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5486401" y="4355393"/>
            <a:ext cx="114544" cy="308682"/>
            <a:chOff x="2965084" y="3641018"/>
            <a:chExt cx="114544" cy="308682"/>
          </a:xfrm>
        </p:grpSpPr>
        <p:sp>
          <p:nvSpPr>
            <p:cNvPr id="4" name="Rovnoramenný trojúhelník 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17"/>
            <a:ext cx="9144000" cy="561896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5865770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Teoretické radiové krytí – matematický model pro 3500 ft AMSL a vysílače Brno a Ostrava</a:t>
            </a:r>
            <a:endParaRPr lang="cs-CZ" sz="14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065417" y="3384506"/>
            <a:ext cx="114544" cy="308682"/>
            <a:chOff x="2965084" y="3641018"/>
            <a:chExt cx="114544" cy="308682"/>
          </a:xfrm>
        </p:grpSpPr>
        <p:sp>
          <p:nvSpPr>
            <p:cNvPr id="14" name="Rovnoramenný trojúhelník 1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6139575" y="4530593"/>
            <a:ext cx="114544" cy="308682"/>
            <a:chOff x="2965084" y="3641018"/>
            <a:chExt cx="114544" cy="308682"/>
          </a:xfrm>
        </p:grpSpPr>
        <p:sp>
          <p:nvSpPr>
            <p:cNvPr id="27" name="Rovnoramenný trojúhelník 26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7250897" y="3028833"/>
            <a:ext cx="123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OSTRAVA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20465" y="4798676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BRNO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34963" y="1002188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3500 ft AMSL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29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17"/>
            <a:ext cx="9144000" cy="5618965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8065417" y="3384506"/>
            <a:ext cx="114544" cy="308682"/>
            <a:chOff x="2965084" y="3641018"/>
            <a:chExt cx="114544" cy="308682"/>
          </a:xfrm>
        </p:grpSpPr>
        <p:sp>
          <p:nvSpPr>
            <p:cNvPr id="14" name="Rovnoramenný trojúhelník 1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6139575" y="4530593"/>
            <a:ext cx="114544" cy="308682"/>
            <a:chOff x="2965084" y="3641018"/>
            <a:chExt cx="114544" cy="308682"/>
          </a:xfrm>
        </p:grpSpPr>
        <p:sp>
          <p:nvSpPr>
            <p:cNvPr id="27" name="Rovnoramenný trojúhelník 26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7250897" y="3028833"/>
            <a:ext cx="123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OSTRAVA</a:t>
            </a:r>
            <a:endParaRPr lang="cs-CZ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20465" y="4798676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BRNO</a:t>
            </a:r>
            <a:endParaRPr lang="cs-CZ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34963" y="1002188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4500 ft AMSL</a:t>
            </a:r>
            <a:endParaRPr lang="cs-CZ" sz="28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0" y="5865770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Teoretické radiové krytí – matematický model pro 4500 ft AMSL a vysílače Brno a Ostrava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5961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8" y="876528"/>
            <a:ext cx="8759702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DOPORUČENÍ: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Laďte se vždy na správnou frekvenci podle sektoru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Při špatném spojení zkuste sousední frekvenci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Předejte základní údaje o vašem letu 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(KDO, CO, ODKUD, KAM)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Opuštění frekvence pouze oznamujte,                          sami se včas laďte na další </a:t>
            </a:r>
            <a:r>
              <a:rPr lang="cs-CZ" altLang="cs-CZ" sz="2800" b="1" dirty="0" smtClean="0"/>
              <a:t>stanoviště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5678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SLUŽBY: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Jakékoliv informace užitečné pro průběh letu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Na vyžádání pilota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 vlastní iniciativy FIC, </a:t>
            </a:r>
            <a:r>
              <a:rPr lang="cs-CZ" altLang="cs-CZ" sz="2800" b="1" u="sng" dirty="0" smtClean="0"/>
              <a:t>je-li to proveditelné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Nezbavuje pilota odpovědnosti za průběh letu, vyhnutí se prostorům apod.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73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2) PROSTORY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9"/>
            <a:ext cx="8912737" cy="4602556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Publikované v AIP/AIP SUP (AMC </a:t>
            </a:r>
            <a:r>
              <a:rPr lang="cs-CZ" altLang="cs-CZ" sz="2800" b="1" dirty="0" err="1" smtClean="0"/>
              <a:t>manageable</a:t>
            </a:r>
            <a:r>
              <a:rPr lang="cs-CZ" altLang="cs-CZ" sz="2800" b="1" dirty="0" smtClean="0"/>
              <a:t> TRA, TSA):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Publikovaná doba </a:t>
            </a:r>
            <a:r>
              <a:rPr lang="cs-CZ" altLang="cs-CZ" sz="2800" b="1" dirty="0" smtClean="0"/>
              <a:t>– uvedena v AIP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Plánovaná doba </a:t>
            </a:r>
            <a:r>
              <a:rPr lang="cs-CZ" altLang="cs-CZ" sz="2800" b="1" dirty="0" smtClean="0"/>
              <a:t>– uvedena v </a:t>
            </a:r>
            <a:r>
              <a:rPr lang="cs-CZ" altLang="cs-CZ" sz="2800" b="1" dirty="0" smtClean="0">
                <a:hlinkClick r:id="rId2"/>
              </a:rPr>
              <a:t>AUP/UUP</a:t>
            </a:r>
            <a:r>
              <a:rPr lang="cs-CZ" altLang="cs-CZ" sz="2800" b="1" dirty="0" smtClean="0"/>
              <a:t> a </a:t>
            </a:r>
            <a:r>
              <a:rPr lang="cs-CZ" altLang="cs-CZ" sz="2800" b="1" dirty="0" err="1" smtClean="0">
                <a:hlinkClick r:id="rId3"/>
              </a:rPr>
              <a:t>AisView</a:t>
            </a:r>
            <a:endParaRPr lang="cs-CZ" altLang="cs-CZ" sz="2800" b="1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Skutečná doba aktivace </a:t>
            </a:r>
            <a:r>
              <a:rPr lang="cs-CZ" altLang="cs-CZ" sz="2800" b="1" dirty="0" smtClean="0"/>
              <a:t>– v reálném čase, pouze na stanovištích ATS (po frekvenci/telefonicky)</a:t>
            </a:r>
          </a:p>
          <a:p>
            <a:pPr marL="3429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cs-CZ" altLang="cs-CZ" sz="2800" b="1" dirty="0" smtClean="0"/>
          </a:p>
          <a:p>
            <a:pPr marL="762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3100" b="1" dirty="0" smtClean="0"/>
              <a:t>Informace o aktivaci prostoru platí 15 minut!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4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2) PROSTORY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9"/>
            <a:ext cx="8912737" cy="4602556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Omezené prostory publikované prostřednictvím NOTAM: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NOTAM se vydává zpravidla 7 dnů předem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Uvedeny v </a:t>
            </a:r>
            <a:r>
              <a:rPr lang="cs-CZ" altLang="cs-CZ" sz="2800" b="1" dirty="0" smtClean="0">
                <a:hlinkClick r:id="rId2"/>
              </a:rPr>
              <a:t>AUP</a:t>
            </a:r>
            <a:r>
              <a:rPr lang="cs-CZ" altLang="cs-CZ" sz="2800" b="1" dirty="0" smtClean="0"/>
              <a:t> (část F) a </a:t>
            </a:r>
            <a:r>
              <a:rPr lang="cs-CZ" altLang="cs-CZ" sz="2800" b="1" dirty="0" err="1">
                <a:hlinkClick r:id="rId3"/>
              </a:rPr>
              <a:t>AisView</a:t>
            </a:r>
            <a:endParaRPr lang="cs-CZ" altLang="cs-CZ" sz="28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Plánovaná doba </a:t>
            </a:r>
            <a:r>
              <a:rPr lang="cs-CZ" altLang="cs-CZ" sz="2800" b="1" dirty="0" smtClean="0"/>
              <a:t>– uvedena v NOTAM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Aktivace/rušení </a:t>
            </a:r>
            <a:r>
              <a:rPr lang="cs-CZ" altLang="cs-CZ" sz="2800" b="1" dirty="0" smtClean="0"/>
              <a:t>– telefonicky cestou FIC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Skutečná doba aktivace </a:t>
            </a:r>
            <a:r>
              <a:rPr lang="cs-CZ" altLang="cs-CZ" sz="2800" b="1" dirty="0" smtClean="0"/>
              <a:t>- </a:t>
            </a:r>
            <a:r>
              <a:rPr lang="cs-CZ" altLang="cs-CZ" sz="2800" b="1" dirty="0"/>
              <a:t>pouze na stanovištích </a:t>
            </a:r>
            <a:r>
              <a:rPr lang="cs-CZ" altLang="cs-CZ" sz="2800" b="1" dirty="0" smtClean="0"/>
              <a:t>ATS, platí 15 minut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828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2) PROSTORY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9"/>
            <a:ext cx="8912737" cy="4602556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Navigační výstrahy publikované prostřednictvím NOTAM: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Lze vydat i bezprostředně před zahájením činnosti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Vždy v </a:t>
            </a:r>
            <a:r>
              <a:rPr lang="cs-CZ" altLang="cs-CZ" sz="2800" b="1" dirty="0" err="1" smtClean="0">
                <a:hlinkClick r:id="rId2"/>
              </a:rPr>
              <a:t>AisView</a:t>
            </a:r>
            <a:r>
              <a:rPr lang="cs-CZ" altLang="cs-CZ" sz="2800" b="1" dirty="0" smtClean="0"/>
              <a:t>,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v </a:t>
            </a:r>
            <a:r>
              <a:rPr lang="cs-CZ" altLang="cs-CZ" sz="2800" b="1" dirty="0" smtClean="0">
                <a:hlinkClick r:id="rId3"/>
              </a:rPr>
              <a:t>AUP</a:t>
            </a:r>
            <a:r>
              <a:rPr lang="cs-CZ" altLang="cs-CZ" sz="2800" b="1" dirty="0" smtClean="0"/>
              <a:t> pouze, pokud jsou vydány </a:t>
            </a:r>
            <a:r>
              <a:rPr lang="cs-CZ" altLang="cs-CZ" sz="2800" b="1" u="sng" dirty="0" smtClean="0"/>
              <a:t>do 10:00 UTC D-1</a:t>
            </a:r>
            <a:endParaRPr lang="cs-CZ" altLang="cs-CZ" sz="2800" b="1" u="sng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Již se neaktivují, plánovaná doba uvedená v NOTAM = skutečná doba aktivace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Zahájení PJE je však nutno oznámit 20 min. předem, informaci o PJE lze ověřit na FIC Praha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9201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2) PROSTORY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9"/>
            <a:ext cx="8912737" cy="4602556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PJE v ATZ: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cs-CZ" altLang="cs-CZ" sz="2800" b="1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„Padáček“ nebo navigační výstraha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GND - FL95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Zjistit </a:t>
            </a:r>
            <a:r>
              <a:rPr lang="cs-CZ" altLang="cs-CZ" sz="2800" b="1" dirty="0" err="1" smtClean="0"/>
              <a:t>info</a:t>
            </a:r>
            <a:r>
              <a:rPr lang="cs-CZ" altLang="cs-CZ" sz="2800" b="1" dirty="0" smtClean="0"/>
              <a:t> na frekvenci RADIO / AFIS / FIC PRAHA !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71" y="713233"/>
            <a:ext cx="2024520" cy="19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2) PROSTORY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9"/>
            <a:ext cx="8912737" cy="4602556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TRA GA: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cs-CZ" altLang="cs-CZ" sz="2800" b="1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Publikované v AIP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Neuvádějí se v AUP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err="1" smtClean="0"/>
              <a:t>Info</a:t>
            </a:r>
            <a:r>
              <a:rPr lang="cs-CZ" altLang="cs-CZ" sz="2800" b="1" dirty="0" smtClean="0"/>
              <a:t> o aktivaci na příslušných stanovištích ATS/RADIO</a:t>
            </a:r>
            <a:endParaRPr lang="cs-CZ" altLang="cs-CZ" sz="2800" b="1" u="sng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u="sng" dirty="0" smtClean="0"/>
              <a:t>V době aktivace </a:t>
            </a:r>
            <a:r>
              <a:rPr lang="cs-CZ" altLang="cs-CZ" sz="2800" b="1" dirty="0" smtClean="0"/>
              <a:t>prostor třídy G, možno vstoupit za dodržení podmínek (RMZ apod.)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624" y="713233"/>
            <a:ext cx="3496628" cy="20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1) KOMUNIKACE s FIC PRAHA</a:t>
            </a:r>
          </a:p>
        </p:txBody>
      </p:sp>
    </p:spTree>
    <p:extLst>
      <p:ext uri="{BB962C8B-B14F-4D97-AF65-F5344CB8AC3E}">
        <p14:creationId xmlns:p14="http://schemas.microsoft.com/office/powerpoint/2010/main" val="6381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3) LETOVÝ PLÁN</a:t>
            </a:r>
          </a:p>
        </p:txBody>
      </p:sp>
      <p:pic>
        <p:nvPicPr>
          <p:cNvPr id="8194" name="Picture 2" descr="Ohlašovna letových provozních služ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3" y="756285"/>
            <a:ext cx="30670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665073"/>
            <a:ext cx="9004177" cy="4889907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Kromě povinných případů doporučujeme vždy, když chcete mít zajištěno poskytování pohotovostní služby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Důrazně doporučujeme pro NOČNÍ LETY</a:t>
            </a:r>
            <a:endParaRPr lang="cs-CZ" altLang="cs-CZ" sz="2500" b="1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Nutno řádně provádět změny/zrušení FPL před letem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Za letu nelze ukončit FPL do jiného státu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Nedoporučujeme ukončovat za letu FPL, pokud jste </a:t>
            </a:r>
            <a:r>
              <a:rPr lang="cs-CZ" altLang="cs-CZ" sz="2800" b="1" dirty="0"/>
              <a:t>během </a:t>
            </a:r>
            <a:r>
              <a:rPr lang="cs-CZ" altLang="cs-CZ" sz="2800" b="1" dirty="0" smtClean="0"/>
              <a:t>letu zaznamenali jakékoliv komplikace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617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3) LETOVÝ PLÁN</a:t>
            </a:r>
          </a:p>
        </p:txBody>
      </p:sp>
      <p:pic>
        <p:nvPicPr>
          <p:cNvPr id="8194" name="Picture 2" descr="Ohlašovna letových provozních služ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73" y="756285"/>
            <a:ext cx="30670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304643" y="756285"/>
            <a:ext cx="9004177" cy="4889907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POVINNOSTI PILOTA: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Hlášení o odletu (na FIC nebo jiné vhodné stanoviště)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Hlášení o přistání (na FIC nebo jiné vhodné stanoviště)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Před kombinovaným letem VFR/IFR </a:t>
            </a:r>
            <a:r>
              <a:rPr lang="cs-CZ" altLang="cs-CZ" sz="2800" b="1" u="sng" dirty="0" smtClean="0"/>
              <a:t>koordinovat s FIC </a:t>
            </a:r>
            <a:r>
              <a:rPr lang="cs-CZ" altLang="cs-CZ" sz="2800" b="1" dirty="0" smtClean="0"/>
              <a:t>(slot, kód SSR, frekvence)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cs-CZ" altLang="cs-CZ" sz="2800" b="1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Telefon FIC:   </a:t>
            </a:r>
            <a:r>
              <a:rPr lang="cs-CZ" altLang="cs-CZ" sz="4000" b="1" dirty="0" smtClean="0"/>
              <a:t>220 374 393</a:t>
            </a:r>
          </a:p>
        </p:txBody>
      </p:sp>
    </p:spTree>
    <p:extLst>
      <p:ext uri="{BB962C8B-B14F-4D97-AF65-F5344CB8AC3E}">
        <p14:creationId xmlns:p14="http://schemas.microsoft.com/office/powerpoint/2010/main" val="15416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4) POHOTOVOSTNÍ SLUŽBA</a:t>
            </a: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928420"/>
            <a:ext cx="9004177" cy="315346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Pomoc letadlu v nouzi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Spolupráce se službou pátrání a s dalšími stanovišti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Nebojte se ozvat!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Popište svůj problém, společně jej vyřešíme!</a:t>
            </a:r>
          </a:p>
        </p:txBody>
      </p:sp>
      <p:pic>
        <p:nvPicPr>
          <p:cNvPr id="1026" name="Picture 2" descr="Don't Mess Up the M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51" y="3555357"/>
            <a:ext cx="4008729" cy="21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Děkuji za pozornost…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… a za využívání našich služeb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79392" y="3641018"/>
            <a:ext cx="1616659" cy="448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Dvaatřiceticípá hvězda 2"/>
          <p:cNvSpPr/>
          <p:nvPr/>
        </p:nvSpPr>
        <p:spPr>
          <a:xfrm>
            <a:off x="1680211" y="1771650"/>
            <a:ext cx="3211829" cy="3388995"/>
          </a:xfrm>
          <a:prstGeom prst="star32">
            <a:avLst>
              <a:gd name="adj" fmla="val 42421"/>
            </a:avLst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2965084" y="3641018"/>
            <a:ext cx="114544" cy="308682"/>
            <a:chOff x="2965084" y="3641018"/>
            <a:chExt cx="114544" cy="308682"/>
          </a:xfrm>
        </p:grpSpPr>
        <p:sp>
          <p:nvSpPr>
            <p:cNvPr id="4" name="Rovnoramenný trojúhelník 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3016763" y="360531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94311" y="991031"/>
            <a:ext cx="373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PRAHA INFORMATION 126,100 MHz*</a:t>
            </a:r>
          </a:p>
          <a:p>
            <a:pPr algn="ctr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(sektor Čechy WEST)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63622" y="5568746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* Ilustrační znázornění radiového krytí, skutečný příjem je ovlivněn geografickými podmínkami a aktuální výškou</a:t>
            </a:r>
            <a:endParaRPr lang="cs-CZ" sz="1400" b="1" dirty="0"/>
          </a:p>
        </p:txBody>
      </p:sp>
      <p:sp>
        <p:nvSpPr>
          <p:cNvPr id="14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63428" y="4619277"/>
            <a:ext cx="1410447" cy="34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5363428" y="4619277"/>
            <a:ext cx="1410447" cy="34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553005" y="3852693"/>
            <a:ext cx="1097280" cy="485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Dvaatřiceticípá hvězda 18"/>
          <p:cNvSpPr/>
          <p:nvPr/>
        </p:nvSpPr>
        <p:spPr>
          <a:xfrm>
            <a:off x="1928813" y="1951672"/>
            <a:ext cx="2726055" cy="3017519"/>
          </a:xfrm>
          <a:prstGeom prst="star32">
            <a:avLst>
              <a:gd name="adj" fmla="val 42421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2965084" y="3641018"/>
            <a:ext cx="114544" cy="308682"/>
            <a:chOff x="2965084" y="3641018"/>
            <a:chExt cx="114544" cy="308682"/>
          </a:xfrm>
        </p:grpSpPr>
        <p:sp>
          <p:nvSpPr>
            <p:cNvPr id="4" name="Rovnoramenný trojúhelník 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3016763" y="360531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71851" y="991031"/>
            <a:ext cx="373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PRAHA INFORMATION 136,175 MHz*</a:t>
            </a:r>
          </a:p>
          <a:p>
            <a:pPr algn="ctr"/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(sektor Čechy EAST)</a:t>
            </a:r>
          </a:p>
        </p:txBody>
      </p:sp>
      <p:sp>
        <p:nvSpPr>
          <p:cNvPr id="17" name="Dvaatřiceticípá hvězda 16"/>
          <p:cNvSpPr/>
          <p:nvPr/>
        </p:nvSpPr>
        <p:spPr>
          <a:xfrm rot="19133489">
            <a:off x="3654453" y="1681819"/>
            <a:ext cx="2743923" cy="3918397"/>
          </a:xfrm>
          <a:prstGeom prst="star32">
            <a:avLst>
              <a:gd name="adj" fmla="val 42421"/>
            </a:avLst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-63622" y="5568746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* Ilustrační znázornění radiového krytí, skutečný příjem je ovlivněn geografickými podmínkami a aktuální výškou</a:t>
            </a:r>
            <a:endParaRPr lang="cs-CZ" sz="14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969143" y="3749455"/>
            <a:ext cx="114544" cy="308682"/>
            <a:chOff x="2965084" y="3641018"/>
            <a:chExt cx="114544" cy="308682"/>
          </a:xfrm>
        </p:grpSpPr>
        <p:sp>
          <p:nvSpPr>
            <p:cNvPr id="14" name="Rovnoramenný trojúhelník 1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03677" y="3902342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BUKOP</a:t>
            </a:r>
            <a:endParaRPr lang="cs-CZ" b="1" dirty="0"/>
          </a:p>
        </p:txBody>
      </p:sp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4279392" y="3659462"/>
            <a:ext cx="1616659" cy="4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Dvaatřiceticípá hvězda 17"/>
          <p:cNvSpPr/>
          <p:nvPr/>
        </p:nvSpPr>
        <p:spPr>
          <a:xfrm rot="407434">
            <a:off x="4685890" y="3717395"/>
            <a:ext cx="1698563" cy="1781936"/>
          </a:xfrm>
          <a:prstGeom prst="star32">
            <a:avLst>
              <a:gd name="adj" fmla="val 42421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Dvaatřiceticípá hvězda 18"/>
          <p:cNvSpPr/>
          <p:nvPr/>
        </p:nvSpPr>
        <p:spPr>
          <a:xfrm rot="2567348">
            <a:off x="6026450" y="2740828"/>
            <a:ext cx="1210358" cy="2164456"/>
          </a:xfrm>
          <a:prstGeom prst="star32">
            <a:avLst>
              <a:gd name="adj" fmla="val 42421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486401" y="4355393"/>
            <a:ext cx="114544" cy="308682"/>
            <a:chOff x="2965084" y="3641018"/>
            <a:chExt cx="114544" cy="308682"/>
          </a:xfrm>
        </p:grpSpPr>
        <p:sp>
          <p:nvSpPr>
            <p:cNvPr id="4" name="Rovnoramenný trojúhelník 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vál 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464873" y="3235177"/>
            <a:ext cx="123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OSTRAVA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86401" y="991031"/>
            <a:ext cx="373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PRAHA INFORMATION 136,275 MHz*</a:t>
            </a:r>
          </a:p>
          <a:p>
            <a:pPr algn="ct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(sektor Morava)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63622" y="5568746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* Ilustrační znázornění radiového krytí, skutečný příjem je ovlivněn geografickými podmínkami a aktuální výškou</a:t>
            </a:r>
            <a:endParaRPr lang="cs-CZ" sz="1400" b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775083" y="3556224"/>
            <a:ext cx="114544" cy="308682"/>
            <a:chOff x="2965084" y="3641018"/>
            <a:chExt cx="114544" cy="308682"/>
          </a:xfrm>
        </p:grpSpPr>
        <p:sp>
          <p:nvSpPr>
            <p:cNvPr id="14" name="Rovnoramenný trojúhelník 13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535172" y="4294743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BRNO</a:t>
            </a:r>
            <a:endParaRPr lang="cs-CZ" b="1" dirty="0"/>
          </a:p>
        </p:txBody>
      </p:sp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296973" y="3882017"/>
            <a:ext cx="1376043" cy="429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11065" y="722547"/>
            <a:ext cx="37318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Špičkové </a:t>
            </a:r>
            <a:r>
              <a:rPr lang="cs-CZ" b="1" i="1" dirty="0"/>
              <a:t>dny</a:t>
            </a:r>
          </a:p>
          <a:p>
            <a:r>
              <a:rPr lang="cs-CZ" b="1" i="1" dirty="0" smtClean="0"/>
              <a:t>letního provozu:</a:t>
            </a:r>
            <a:endParaRPr lang="cs-CZ" b="1" i="1" dirty="0"/>
          </a:p>
          <a:p>
            <a:pPr>
              <a:spcBef>
                <a:spcPts val="600"/>
              </a:spcBef>
            </a:pPr>
            <a:r>
              <a:rPr lang="cs-CZ" dirty="0" smtClean="0"/>
              <a:t>ATS poskytovány</a:t>
            </a:r>
          </a:p>
          <a:p>
            <a:r>
              <a:rPr lang="cs-CZ" dirty="0" smtClean="0"/>
              <a:t>ze 3 pracovišť</a:t>
            </a:r>
          </a:p>
        </p:txBody>
      </p:sp>
      <p:sp>
        <p:nvSpPr>
          <p:cNvPr id="2" name="Volný tvar 1"/>
          <p:cNvSpPr/>
          <p:nvPr/>
        </p:nvSpPr>
        <p:spPr>
          <a:xfrm>
            <a:off x="1451610" y="1708785"/>
            <a:ext cx="2897505" cy="3646170"/>
          </a:xfrm>
          <a:custGeom>
            <a:avLst/>
            <a:gdLst>
              <a:gd name="connsiteX0" fmla="*/ 0 w 2897505"/>
              <a:gd name="connsiteY0" fmla="*/ 1377315 h 3646170"/>
              <a:gd name="connsiteX1" fmla="*/ 297180 w 2897505"/>
              <a:gd name="connsiteY1" fmla="*/ 971550 h 3646170"/>
              <a:gd name="connsiteX2" fmla="*/ 702945 w 2897505"/>
              <a:gd name="connsiteY2" fmla="*/ 931545 h 3646170"/>
              <a:gd name="connsiteX3" fmla="*/ 1240155 w 2897505"/>
              <a:gd name="connsiteY3" fmla="*/ 525780 h 3646170"/>
              <a:gd name="connsiteX4" fmla="*/ 1971675 w 2897505"/>
              <a:gd name="connsiteY4" fmla="*/ 228600 h 3646170"/>
              <a:gd name="connsiteX5" fmla="*/ 1908810 w 2897505"/>
              <a:gd name="connsiteY5" fmla="*/ 0 h 3646170"/>
              <a:gd name="connsiteX6" fmla="*/ 2200275 w 2897505"/>
              <a:gd name="connsiteY6" fmla="*/ 85725 h 3646170"/>
              <a:gd name="connsiteX7" fmla="*/ 2217420 w 2897505"/>
              <a:gd name="connsiteY7" fmla="*/ 302895 h 3646170"/>
              <a:gd name="connsiteX8" fmla="*/ 2354580 w 2897505"/>
              <a:gd name="connsiteY8" fmla="*/ 337185 h 3646170"/>
              <a:gd name="connsiteX9" fmla="*/ 2343150 w 2897505"/>
              <a:gd name="connsiteY9" fmla="*/ 1211580 h 3646170"/>
              <a:gd name="connsiteX10" fmla="*/ 2400300 w 2897505"/>
              <a:gd name="connsiteY10" fmla="*/ 1325880 h 3646170"/>
              <a:gd name="connsiteX11" fmla="*/ 2205990 w 2897505"/>
              <a:gd name="connsiteY11" fmla="*/ 1571625 h 3646170"/>
              <a:gd name="connsiteX12" fmla="*/ 2428875 w 2897505"/>
              <a:gd name="connsiteY12" fmla="*/ 2223135 h 3646170"/>
              <a:gd name="connsiteX13" fmla="*/ 2897505 w 2897505"/>
              <a:gd name="connsiteY13" fmla="*/ 3046095 h 3646170"/>
              <a:gd name="connsiteX14" fmla="*/ 2708910 w 2897505"/>
              <a:gd name="connsiteY14" fmla="*/ 3086100 h 3646170"/>
              <a:gd name="connsiteX15" fmla="*/ 2571750 w 2897505"/>
              <a:gd name="connsiteY15" fmla="*/ 2994660 h 3646170"/>
              <a:gd name="connsiteX16" fmla="*/ 2526030 w 2897505"/>
              <a:gd name="connsiteY16" fmla="*/ 3360420 h 3646170"/>
              <a:gd name="connsiteX17" fmla="*/ 2388870 w 2897505"/>
              <a:gd name="connsiteY17" fmla="*/ 3348990 h 3646170"/>
              <a:gd name="connsiteX18" fmla="*/ 2291715 w 2897505"/>
              <a:gd name="connsiteY18" fmla="*/ 3623310 h 3646170"/>
              <a:gd name="connsiteX19" fmla="*/ 2068830 w 2897505"/>
              <a:gd name="connsiteY19" fmla="*/ 3560445 h 3646170"/>
              <a:gd name="connsiteX20" fmla="*/ 1965960 w 2897505"/>
              <a:gd name="connsiteY20" fmla="*/ 3646170 h 3646170"/>
              <a:gd name="connsiteX21" fmla="*/ 1685925 w 2897505"/>
              <a:gd name="connsiteY21" fmla="*/ 3583305 h 3646170"/>
              <a:gd name="connsiteX22" fmla="*/ 1657350 w 2897505"/>
              <a:gd name="connsiteY22" fmla="*/ 3480435 h 3646170"/>
              <a:gd name="connsiteX23" fmla="*/ 1263015 w 2897505"/>
              <a:gd name="connsiteY23" fmla="*/ 3068955 h 3646170"/>
              <a:gd name="connsiteX24" fmla="*/ 1177290 w 2897505"/>
              <a:gd name="connsiteY24" fmla="*/ 3114675 h 3646170"/>
              <a:gd name="connsiteX25" fmla="*/ 1102995 w 2897505"/>
              <a:gd name="connsiteY25" fmla="*/ 3017520 h 3646170"/>
              <a:gd name="connsiteX26" fmla="*/ 708660 w 2897505"/>
              <a:gd name="connsiteY26" fmla="*/ 2531745 h 3646170"/>
              <a:gd name="connsiteX27" fmla="*/ 542925 w 2897505"/>
              <a:gd name="connsiteY27" fmla="*/ 2531745 h 3646170"/>
              <a:gd name="connsiteX28" fmla="*/ 205740 w 2897505"/>
              <a:gd name="connsiteY28" fmla="*/ 1943100 h 3646170"/>
              <a:gd name="connsiteX29" fmla="*/ 320040 w 2897505"/>
              <a:gd name="connsiteY29" fmla="*/ 1685925 h 3646170"/>
              <a:gd name="connsiteX30" fmla="*/ 240030 w 2897505"/>
              <a:gd name="connsiteY30" fmla="*/ 1583055 h 3646170"/>
              <a:gd name="connsiteX31" fmla="*/ 0 w 2897505"/>
              <a:gd name="connsiteY31" fmla="*/ 1377315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7505" h="3646170">
                <a:moveTo>
                  <a:pt x="0" y="1377315"/>
                </a:moveTo>
                <a:lnTo>
                  <a:pt x="297180" y="971550"/>
                </a:lnTo>
                <a:lnTo>
                  <a:pt x="702945" y="931545"/>
                </a:lnTo>
                <a:lnTo>
                  <a:pt x="1240155" y="525780"/>
                </a:lnTo>
                <a:lnTo>
                  <a:pt x="1971675" y="228600"/>
                </a:lnTo>
                <a:lnTo>
                  <a:pt x="1908810" y="0"/>
                </a:lnTo>
                <a:lnTo>
                  <a:pt x="2200275" y="85725"/>
                </a:lnTo>
                <a:lnTo>
                  <a:pt x="2217420" y="302895"/>
                </a:lnTo>
                <a:lnTo>
                  <a:pt x="2354580" y="337185"/>
                </a:lnTo>
                <a:lnTo>
                  <a:pt x="2343150" y="1211580"/>
                </a:lnTo>
                <a:lnTo>
                  <a:pt x="2400300" y="1325880"/>
                </a:lnTo>
                <a:lnTo>
                  <a:pt x="2205990" y="1571625"/>
                </a:lnTo>
                <a:lnTo>
                  <a:pt x="2428875" y="2223135"/>
                </a:lnTo>
                <a:lnTo>
                  <a:pt x="2897505" y="3046095"/>
                </a:lnTo>
                <a:lnTo>
                  <a:pt x="2708910" y="3086100"/>
                </a:lnTo>
                <a:lnTo>
                  <a:pt x="2571750" y="2994660"/>
                </a:lnTo>
                <a:lnTo>
                  <a:pt x="2526030" y="3360420"/>
                </a:lnTo>
                <a:lnTo>
                  <a:pt x="2388870" y="3348990"/>
                </a:lnTo>
                <a:lnTo>
                  <a:pt x="2291715" y="3623310"/>
                </a:lnTo>
                <a:lnTo>
                  <a:pt x="2068830" y="3560445"/>
                </a:lnTo>
                <a:lnTo>
                  <a:pt x="1965960" y="3646170"/>
                </a:lnTo>
                <a:lnTo>
                  <a:pt x="1685925" y="3583305"/>
                </a:lnTo>
                <a:lnTo>
                  <a:pt x="1657350" y="3480435"/>
                </a:lnTo>
                <a:lnTo>
                  <a:pt x="1263015" y="3068955"/>
                </a:lnTo>
                <a:lnTo>
                  <a:pt x="1177290" y="3114675"/>
                </a:lnTo>
                <a:lnTo>
                  <a:pt x="1102995" y="3017520"/>
                </a:lnTo>
                <a:lnTo>
                  <a:pt x="708660" y="2531745"/>
                </a:lnTo>
                <a:lnTo>
                  <a:pt x="542925" y="2531745"/>
                </a:lnTo>
                <a:lnTo>
                  <a:pt x="205740" y="1943100"/>
                </a:lnTo>
                <a:lnTo>
                  <a:pt x="320040" y="1685925"/>
                </a:lnTo>
                <a:lnTo>
                  <a:pt x="240030" y="1583055"/>
                </a:lnTo>
                <a:lnTo>
                  <a:pt x="0" y="137731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3674745" y="1743075"/>
            <a:ext cx="2874645" cy="3383280"/>
          </a:xfrm>
          <a:custGeom>
            <a:avLst/>
            <a:gdLst>
              <a:gd name="connsiteX0" fmla="*/ 1663065 w 2874645"/>
              <a:gd name="connsiteY0" fmla="*/ 3268980 h 3383280"/>
              <a:gd name="connsiteX1" fmla="*/ 1565910 w 2874645"/>
              <a:gd name="connsiteY1" fmla="*/ 3383280 h 3383280"/>
              <a:gd name="connsiteX2" fmla="*/ 1325880 w 2874645"/>
              <a:gd name="connsiteY2" fmla="*/ 3348990 h 3383280"/>
              <a:gd name="connsiteX3" fmla="*/ 1091565 w 2874645"/>
              <a:gd name="connsiteY3" fmla="*/ 3177540 h 3383280"/>
              <a:gd name="connsiteX4" fmla="*/ 1000125 w 2874645"/>
              <a:gd name="connsiteY4" fmla="*/ 3200400 h 3383280"/>
              <a:gd name="connsiteX5" fmla="*/ 657225 w 2874645"/>
              <a:gd name="connsiteY5" fmla="*/ 3023235 h 3383280"/>
              <a:gd name="connsiteX6" fmla="*/ 234315 w 2874645"/>
              <a:gd name="connsiteY6" fmla="*/ 2205990 h 3383280"/>
              <a:gd name="connsiteX7" fmla="*/ 0 w 2874645"/>
              <a:gd name="connsiteY7" fmla="*/ 1560195 h 3383280"/>
              <a:gd name="connsiteX8" fmla="*/ 200025 w 2874645"/>
              <a:gd name="connsiteY8" fmla="*/ 1285875 h 3383280"/>
              <a:gd name="connsiteX9" fmla="*/ 142875 w 2874645"/>
              <a:gd name="connsiteY9" fmla="*/ 1205865 h 3383280"/>
              <a:gd name="connsiteX10" fmla="*/ 131445 w 2874645"/>
              <a:gd name="connsiteY10" fmla="*/ 297180 h 3383280"/>
              <a:gd name="connsiteX11" fmla="*/ 188595 w 2874645"/>
              <a:gd name="connsiteY11" fmla="*/ 217170 h 3383280"/>
              <a:gd name="connsiteX12" fmla="*/ 314325 w 2874645"/>
              <a:gd name="connsiteY12" fmla="*/ 234315 h 3383280"/>
              <a:gd name="connsiteX13" fmla="*/ 348615 w 2874645"/>
              <a:gd name="connsiteY13" fmla="*/ 0 h 3383280"/>
              <a:gd name="connsiteX14" fmla="*/ 588645 w 2874645"/>
              <a:gd name="connsiteY14" fmla="*/ 74295 h 3383280"/>
              <a:gd name="connsiteX15" fmla="*/ 668655 w 2874645"/>
              <a:gd name="connsiteY15" fmla="*/ 354330 h 3383280"/>
              <a:gd name="connsiteX16" fmla="*/ 765810 w 2874645"/>
              <a:gd name="connsiteY16" fmla="*/ 325755 h 3383280"/>
              <a:gd name="connsiteX17" fmla="*/ 1074420 w 2874645"/>
              <a:gd name="connsiteY17" fmla="*/ 428625 h 3383280"/>
              <a:gd name="connsiteX18" fmla="*/ 1137285 w 2874645"/>
              <a:gd name="connsiteY18" fmla="*/ 531495 h 3383280"/>
              <a:gd name="connsiteX19" fmla="*/ 1223010 w 2874645"/>
              <a:gd name="connsiteY19" fmla="*/ 502920 h 3383280"/>
              <a:gd name="connsiteX20" fmla="*/ 1251585 w 2874645"/>
              <a:gd name="connsiteY20" fmla="*/ 617220 h 3383280"/>
              <a:gd name="connsiteX21" fmla="*/ 1451610 w 2874645"/>
              <a:gd name="connsiteY21" fmla="*/ 531495 h 3383280"/>
              <a:gd name="connsiteX22" fmla="*/ 1571625 w 2874645"/>
              <a:gd name="connsiteY22" fmla="*/ 554355 h 3383280"/>
              <a:gd name="connsiteX23" fmla="*/ 1634490 w 2874645"/>
              <a:gd name="connsiteY23" fmla="*/ 651510 h 3383280"/>
              <a:gd name="connsiteX24" fmla="*/ 1434465 w 2874645"/>
              <a:gd name="connsiteY24" fmla="*/ 857250 h 3383280"/>
              <a:gd name="connsiteX25" fmla="*/ 1840230 w 2874645"/>
              <a:gd name="connsiteY25" fmla="*/ 1371600 h 3383280"/>
              <a:gd name="connsiteX26" fmla="*/ 2154555 w 2874645"/>
              <a:gd name="connsiteY26" fmla="*/ 1165860 h 3383280"/>
              <a:gd name="connsiteX27" fmla="*/ 2028825 w 2874645"/>
              <a:gd name="connsiteY27" fmla="*/ 897255 h 3383280"/>
              <a:gd name="connsiteX28" fmla="*/ 2063115 w 2874645"/>
              <a:gd name="connsiteY28" fmla="*/ 857250 h 3383280"/>
              <a:gd name="connsiteX29" fmla="*/ 2526030 w 2874645"/>
              <a:gd name="connsiteY29" fmla="*/ 1120140 h 3383280"/>
              <a:gd name="connsiteX30" fmla="*/ 2674620 w 2874645"/>
              <a:gd name="connsiteY30" fmla="*/ 1114425 h 3383280"/>
              <a:gd name="connsiteX31" fmla="*/ 2817495 w 2874645"/>
              <a:gd name="connsiteY31" fmla="*/ 1068705 h 3383280"/>
              <a:gd name="connsiteX32" fmla="*/ 2851785 w 2874645"/>
              <a:gd name="connsiteY32" fmla="*/ 1200150 h 3383280"/>
              <a:gd name="connsiteX33" fmla="*/ 2686050 w 2874645"/>
              <a:gd name="connsiteY33" fmla="*/ 1285875 h 3383280"/>
              <a:gd name="connsiteX34" fmla="*/ 2874645 w 2874645"/>
              <a:gd name="connsiteY34" fmla="*/ 1480185 h 3383280"/>
              <a:gd name="connsiteX35" fmla="*/ 2828925 w 2874645"/>
              <a:gd name="connsiteY35" fmla="*/ 2108835 h 3383280"/>
              <a:gd name="connsiteX36" fmla="*/ 2531745 w 2874645"/>
              <a:gd name="connsiteY36" fmla="*/ 2148840 h 3383280"/>
              <a:gd name="connsiteX37" fmla="*/ 2554605 w 2874645"/>
              <a:gd name="connsiteY37" fmla="*/ 2280285 h 3383280"/>
              <a:gd name="connsiteX38" fmla="*/ 2594610 w 2874645"/>
              <a:gd name="connsiteY38" fmla="*/ 2314575 h 3383280"/>
              <a:gd name="connsiteX39" fmla="*/ 2400300 w 2874645"/>
              <a:gd name="connsiteY39" fmla="*/ 2503170 h 3383280"/>
              <a:gd name="connsiteX40" fmla="*/ 2171700 w 2874645"/>
              <a:gd name="connsiteY40" fmla="*/ 2606040 h 3383280"/>
              <a:gd name="connsiteX41" fmla="*/ 2103120 w 2874645"/>
              <a:gd name="connsiteY41" fmla="*/ 2600325 h 3383280"/>
              <a:gd name="connsiteX42" fmla="*/ 1463040 w 2874645"/>
              <a:gd name="connsiteY42" fmla="*/ 2388870 h 3383280"/>
              <a:gd name="connsiteX43" fmla="*/ 1377315 w 2874645"/>
              <a:gd name="connsiteY43" fmla="*/ 2548890 h 3383280"/>
              <a:gd name="connsiteX44" fmla="*/ 1240155 w 2874645"/>
              <a:gd name="connsiteY44" fmla="*/ 2434590 h 3383280"/>
              <a:gd name="connsiteX45" fmla="*/ 1143000 w 2874645"/>
              <a:gd name="connsiteY45" fmla="*/ 2411730 h 3383280"/>
              <a:gd name="connsiteX46" fmla="*/ 965835 w 2874645"/>
              <a:gd name="connsiteY46" fmla="*/ 2583180 h 3383280"/>
              <a:gd name="connsiteX47" fmla="*/ 1057275 w 2874645"/>
              <a:gd name="connsiteY47" fmla="*/ 2720340 h 3383280"/>
              <a:gd name="connsiteX48" fmla="*/ 1617345 w 2874645"/>
              <a:gd name="connsiteY48" fmla="*/ 3126105 h 3383280"/>
              <a:gd name="connsiteX49" fmla="*/ 1663065 w 2874645"/>
              <a:gd name="connsiteY49" fmla="*/ 32689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874645" h="3383280">
                <a:moveTo>
                  <a:pt x="1663065" y="3268980"/>
                </a:moveTo>
                <a:lnTo>
                  <a:pt x="1565910" y="3383280"/>
                </a:lnTo>
                <a:lnTo>
                  <a:pt x="1325880" y="3348990"/>
                </a:lnTo>
                <a:lnTo>
                  <a:pt x="1091565" y="3177540"/>
                </a:lnTo>
                <a:lnTo>
                  <a:pt x="1000125" y="3200400"/>
                </a:lnTo>
                <a:lnTo>
                  <a:pt x="657225" y="3023235"/>
                </a:lnTo>
                <a:lnTo>
                  <a:pt x="234315" y="2205990"/>
                </a:lnTo>
                <a:lnTo>
                  <a:pt x="0" y="1560195"/>
                </a:lnTo>
                <a:lnTo>
                  <a:pt x="200025" y="1285875"/>
                </a:lnTo>
                <a:lnTo>
                  <a:pt x="142875" y="1205865"/>
                </a:lnTo>
                <a:lnTo>
                  <a:pt x="131445" y="297180"/>
                </a:lnTo>
                <a:lnTo>
                  <a:pt x="188595" y="217170"/>
                </a:lnTo>
                <a:lnTo>
                  <a:pt x="314325" y="234315"/>
                </a:lnTo>
                <a:lnTo>
                  <a:pt x="348615" y="0"/>
                </a:lnTo>
                <a:lnTo>
                  <a:pt x="588645" y="74295"/>
                </a:lnTo>
                <a:lnTo>
                  <a:pt x="668655" y="354330"/>
                </a:lnTo>
                <a:lnTo>
                  <a:pt x="765810" y="325755"/>
                </a:lnTo>
                <a:lnTo>
                  <a:pt x="1074420" y="428625"/>
                </a:lnTo>
                <a:lnTo>
                  <a:pt x="1137285" y="531495"/>
                </a:lnTo>
                <a:lnTo>
                  <a:pt x="1223010" y="502920"/>
                </a:lnTo>
                <a:lnTo>
                  <a:pt x="1251585" y="617220"/>
                </a:lnTo>
                <a:lnTo>
                  <a:pt x="1451610" y="531495"/>
                </a:lnTo>
                <a:lnTo>
                  <a:pt x="1571625" y="554355"/>
                </a:lnTo>
                <a:lnTo>
                  <a:pt x="1634490" y="651510"/>
                </a:lnTo>
                <a:lnTo>
                  <a:pt x="1434465" y="857250"/>
                </a:lnTo>
                <a:lnTo>
                  <a:pt x="1840230" y="1371600"/>
                </a:lnTo>
                <a:lnTo>
                  <a:pt x="2154555" y="1165860"/>
                </a:lnTo>
                <a:lnTo>
                  <a:pt x="2028825" y="897255"/>
                </a:lnTo>
                <a:lnTo>
                  <a:pt x="2063115" y="857250"/>
                </a:lnTo>
                <a:lnTo>
                  <a:pt x="2526030" y="1120140"/>
                </a:lnTo>
                <a:lnTo>
                  <a:pt x="2674620" y="1114425"/>
                </a:lnTo>
                <a:lnTo>
                  <a:pt x="2817495" y="1068705"/>
                </a:lnTo>
                <a:lnTo>
                  <a:pt x="2851785" y="1200150"/>
                </a:lnTo>
                <a:lnTo>
                  <a:pt x="2686050" y="1285875"/>
                </a:lnTo>
                <a:lnTo>
                  <a:pt x="2874645" y="1480185"/>
                </a:lnTo>
                <a:lnTo>
                  <a:pt x="2828925" y="2108835"/>
                </a:lnTo>
                <a:lnTo>
                  <a:pt x="2531745" y="2148840"/>
                </a:lnTo>
                <a:lnTo>
                  <a:pt x="2554605" y="2280285"/>
                </a:lnTo>
                <a:lnTo>
                  <a:pt x="2594610" y="2314575"/>
                </a:lnTo>
                <a:lnTo>
                  <a:pt x="2400300" y="2503170"/>
                </a:lnTo>
                <a:lnTo>
                  <a:pt x="2171700" y="2606040"/>
                </a:lnTo>
                <a:lnTo>
                  <a:pt x="2103120" y="2600325"/>
                </a:lnTo>
                <a:lnTo>
                  <a:pt x="1463040" y="2388870"/>
                </a:lnTo>
                <a:lnTo>
                  <a:pt x="1377315" y="2548890"/>
                </a:lnTo>
                <a:lnTo>
                  <a:pt x="1240155" y="2434590"/>
                </a:lnTo>
                <a:lnTo>
                  <a:pt x="1143000" y="2411730"/>
                </a:lnTo>
                <a:lnTo>
                  <a:pt x="965835" y="2583180"/>
                </a:lnTo>
                <a:lnTo>
                  <a:pt x="1057275" y="2720340"/>
                </a:lnTo>
                <a:lnTo>
                  <a:pt x="1617345" y="3126105"/>
                </a:lnTo>
                <a:lnTo>
                  <a:pt x="1663065" y="326898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4674870" y="3188970"/>
            <a:ext cx="2834640" cy="2074545"/>
          </a:xfrm>
          <a:custGeom>
            <a:avLst/>
            <a:gdLst>
              <a:gd name="connsiteX0" fmla="*/ 1857375 w 2834640"/>
              <a:gd name="connsiteY0" fmla="*/ 102870 h 2074545"/>
              <a:gd name="connsiteX1" fmla="*/ 1977390 w 2834640"/>
              <a:gd name="connsiteY1" fmla="*/ 114300 h 2074545"/>
              <a:gd name="connsiteX2" fmla="*/ 2108835 w 2834640"/>
              <a:gd name="connsiteY2" fmla="*/ 0 h 2074545"/>
              <a:gd name="connsiteX3" fmla="*/ 2360295 w 2834640"/>
              <a:gd name="connsiteY3" fmla="*/ 194310 h 2074545"/>
              <a:gd name="connsiteX4" fmla="*/ 2583180 w 2834640"/>
              <a:gd name="connsiteY4" fmla="*/ 211455 h 2074545"/>
              <a:gd name="connsiteX5" fmla="*/ 2634615 w 2834640"/>
              <a:gd name="connsiteY5" fmla="*/ 514350 h 2074545"/>
              <a:gd name="connsiteX6" fmla="*/ 2794635 w 2834640"/>
              <a:gd name="connsiteY6" fmla="*/ 565785 h 2074545"/>
              <a:gd name="connsiteX7" fmla="*/ 2834640 w 2834640"/>
              <a:gd name="connsiteY7" fmla="*/ 782955 h 2074545"/>
              <a:gd name="connsiteX8" fmla="*/ 2726055 w 2834640"/>
              <a:gd name="connsiteY8" fmla="*/ 828675 h 2074545"/>
              <a:gd name="connsiteX9" fmla="*/ 2566035 w 2834640"/>
              <a:gd name="connsiteY9" fmla="*/ 811530 h 2074545"/>
              <a:gd name="connsiteX10" fmla="*/ 2394585 w 2834640"/>
              <a:gd name="connsiteY10" fmla="*/ 1074420 h 2074545"/>
              <a:gd name="connsiteX11" fmla="*/ 2234565 w 2834640"/>
              <a:gd name="connsiteY11" fmla="*/ 1114425 h 2074545"/>
              <a:gd name="connsiteX12" fmla="*/ 2131695 w 2834640"/>
              <a:gd name="connsiteY12" fmla="*/ 1463040 h 2074545"/>
              <a:gd name="connsiteX13" fmla="*/ 1960245 w 2834640"/>
              <a:gd name="connsiteY13" fmla="*/ 1531620 h 2074545"/>
              <a:gd name="connsiteX14" fmla="*/ 1948815 w 2834640"/>
              <a:gd name="connsiteY14" fmla="*/ 1640205 h 2074545"/>
              <a:gd name="connsiteX15" fmla="*/ 1851660 w 2834640"/>
              <a:gd name="connsiteY15" fmla="*/ 1657350 h 2074545"/>
              <a:gd name="connsiteX16" fmla="*/ 1645920 w 2834640"/>
              <a:gd name="connsiteY16" fmla="*/ 1823085 h 2074545"/>
              <a:gd name="connsiteX17" fmla="*/ 1548765 w 2834640"/>
              <a:gd name="connsiteY17" fmla="*/ 1765935 h 2074545"/>
              <a:gd name="connsiteX18" fmla="*/ 1491615 w 2834640"/>
              <a:gd name="connsiteY18" fmla="*/ 1811655 h 2074545"/>
              <a:gd name="connsiteX19" fmla="*/ 1325880 w 2834640"/>
              <a:gd name="connsiteY19" fmla="*/ 1725930 h 2074545"/>
              <a:gd name="connsiteX20" fmla="*/ 1080135 w 2834640"/>
              <a:gd name="connsiteY20" fmla="*/ 2074545 h 2074545"/>
              <a:gd name="connsiteX21" fmla="*/ 1062990 w 2834640"/>
              <a:gd name="connsiteY21" fmla="*/ 1943100 h 2074545"/>
              <a:gd name="connsiteX22" fmla="*/ 868680 w 2834640"/>
              <a:gd name="connsiteY22" fmla="*/ 1925955 h 2074545"/>
              <a:gd name="connsiteX23" fmla="*/ 668655 w 2834640"/>
              <a:gd name="connsiteY23" fmla="*/ 1805940 h 2074545"/>
              <a:gd name="connsiteX24" fmla="*/ 617220 w 2834640"/>
              <a:gd name="connsiteY24" fmla="*/ 1680210 h 2074545"/>
              <a:gd name="connsiteX25" fmla="*/ 51435 w 2834640"/>
              <a:gd name="connsiteY25" fmla="*/ 1280160 h 2074545"/>
              <a:gd name="connsiteX26" fmla="*/ 0 w 2834640"/>
              <a:gd name="connsiteY26" fmla="*/ 1137285 h 2074545"/>
              <a:gd name="connsiteX27" fmla="*/ 142875 w 2834640"/>
              <a:gd name="connsiteY27" fmla="*/ 971550 h 2074545"/>
              <a:gd name="connsiteX28" fmla="*/ 245745 w 2834640"/>
              <a:gd name="connsiteY28" fmla="*/ 988695 h 2074545"/>
              <a:gd name="connsiteX29" fmla="*/ 382905 w 2834640"/>
              <a:gd name="connsiteY29" fmla="*/ 1114425 h 2074545"/>
              <a:gd name="connsiteX30" fmla="*/ 491490 w 2834640"/>
              <a:gd name="connsiteY30" fmla="*/ 954405 h 2074545"/>
              <a:gd name="connsiteX31" fmla="*/ 1080135 w 2834640"/>
              <a:gd name="connsiteY31" fmla="*/ 1160145 h 2074545"/>
              <a:gd name="connsiteX32" fmla="*/ 1183005 w 2834640"/>
              <a:gd name="connsiteY32" fmla="*/ 1160145 h 2074545"/>
              <a:gd name="connsiteX33" fmla="*/ 1405890 w 2834640"/>
              <a:gd name="connsiteY33" fmla="*/ 1085850 h 2074545"/>
              <a:gd name="connsiteX34" fmla="*/ 1605915 w 2834640"/>
              <a:gd name="connsiteY34" fmla="*/ 857250 h 2074545"/>
              <a:gd name="connsiteX35" fmla="*/ 1571625 w 2834640"/>
              <a:gd name="connsiteY35" fmla="*/ 828675 h 2074545"/>
              <a:gd name="connsiteX36" fmla="*/ 1560195 w 2834640"/>
              <a:gd name="connsiteY36" fmla="*/ 708660 h 2074545"/>
              <a:gd name="connsiteX37" fmla="*/ 1680210 w 2834640"/>
              <a:gd name="connsiteY37" fmla="*/ 708660 h 2074545"/>
              <a:gd name="connsiteX38" fmla="*/ 1834515 w 2834640"/>
              <a:gd name="connsiteY38" fmla="*/ 668655 h 2074545"/>
              <a:gd name="connsiteX39" fmla="*/ 1857375 w 2834640"/>
              <a:gd name="connsiteY39" fmla="*/ 102870 h 20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4640" h="2074545">
                <a:moveTo>
                  <a:pt x="1857375" y="102870"/>
                </a:moveTo>
                <a:lnTo>
                  <a:pt x="1977390" y="114300"/>
                </a:lnTo>
                <a:lnTo>
                  <a:pt x="2108835" y="0"/>
                </a:lnTo>
                <a:lnTo>
                  <a:pt x="2360295" y="194310"/>
                </a:lnTo>
                <a:lnTo>
                  <a:pt x="2583180" y="211455"/>
                </a:lnTo>
                <a:lnTo>
                  <a:pt x="2634615" y="514350"/>
                </a:lnTo>
                <a:lnTo>
                  <a:pt x="2794635" y="565785"/>
                </a:lnTo>
                <a:lnTo>
                  <a:pt x="2834640" y="782955"/>
                </a:lnTo>
                <a:lnTo>
                  <a:pt x="2726055" y="828675"/>
                </a:lnTo>
                <a:lnTo>
                  <a:pt x="2566035" y="811530"/>
                </a:lnTo>
                <a:lnTo>
                  <a:pt x="2394585" y="1074420"/>
                </a:lnTo>
                <a:lnTo>
                  <a:pt x="2234565" y="1114425"/>
                </a:lnTo>
                <a:lnTo>
                  <a:pt x="2131695" y="1463040"/>
                </a:lnTo>
                <a:lnTo>
                  <a:pt x="1960245" y="1531620"/>
                </a:lnTo>
                <a:lnTo>
                  <a:pt x="1948815" y="1640205"/>
                </a:lnTo>
                <a:lnTo>
                  <a:pt x="1851660" y="1657350"/>
                </a:lnTo>
                <a:lnTo>
                  <a:pt x="1645920" y="1823085"/>
                </a:lnTo>
                <a:lnTo>
                  <a:pt x="1548765" y="1765935"/>
                </a:lnTo>
                <a:lnTo>
                  <a:pt x="1491615" y="1811655"/>
                </a:lnTo>
                <a:lnTo>
                  <a:pt x="1325880" y="1725930"/>
                </a:lnTo>
                <a:lnTo>
                  <a:pt x="1080135" y="2074545"/>
                </a:lnTo>
                <a:lnTo>
                  <a:pt x="1062990" y="1943100"/>
                </a:lnTo>
                <a:lnTo>
                  <a:pt x="868680" y="1925955"/>
                </a:lnTo>
                <a:lnTo>
                  <a:pt x="668655" y="1805940"/>
                </a:lnTo>
                <a:lnTo>
                  <a:pt x="617220" y="1680210"/>
                </a:lnTo>
                <a:lnTo>
                  <a:pt x="51435" y="1280160"/>
                </a:lnTo>
                <a:lnTo>
                  <a:pt x="0" y="1137285"/>
                </a:lnTo>
                <a:lnTo>
                  <a:pt x="142875" y="971550"/>
                </a:lnTo>
                <a:lnTo>
                  <a:pt x="245745" y="988695"/>
                </a:lnTo>
                <a:lnTo>
                  <a:pt x="382905" y="1114425"/>
                </a:lnTo>
                <a:lnTo>
                  <a:pt x="491490" y="954405"/>
                </a:lnTo>
                <a:lnTo>
                  <a:pt x="1080135" y="1160145"/>
                </a:lnTo>
                <a:lnTo>
                  <a:pt x="1183005" y="1160145"/>
                </a:lnTo>
                <a:lnTo>
                  <a:pt x="1405890" y="1085850"/>
                </a:lnTo>
                <a:lnTo>
                  <a:pt x="1605915" y="857250"/>
                </a:lnTo>
                <a:lnTo>
                  <a:pt x="1571625" y="828675"/>
                </a:lnTo>
                <a:lnTo>
                  <a:pt x="1560195" y="708660"/>
                </a:lnTo>
                <a:lnTo>
                  <a:pt x="1680210" y="708660"/>
                </a:lnTo>
                <a:lnTo>
                  <a:pt x="1834515" y="668655"/>
                </a:lnTo>
                <a:lnTo>
                  <a:pt x="1857375" y="10287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7" y="719116"/>
            <a:ext cx="620456" cy="62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7" y="722547"/>
            <a:ext cx="620456" cy="62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12" y="719116"/>
            <a:ext cx="620456" cy="620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2474596" y="1351354"/>
            <a:ext cx="10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126,1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543425" y="1381244"/>
            <a:ext cx="10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136,175</a:t>
            </a:r>
            <a:endParaRPr lang="cs-CZ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29400" y="1370285"/>
            <a:ext cx="10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136,275</a:t>
            </a:r>
            <a:endParaRPr lang="cs-CZ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11065" y="722547"/>
            <a:ext cx="37318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Většina  </a:t>
            </a:r>
            <a:r>
              <a:rPr lang="cs-CZ" b="1" i="1" dirty="0"/>
              <a:t>dnů </a:t>
            </a:r>
            <a:endParaRPr lang="cs-CZ" b="1" i="1" dirty="0" smtClean="0"/>
          </a:p>
          <a:p>
            <a:r>
              <a:rPr lang="cs-CZ" b="1" i="1" dirty="0" smtClean="0"/>
              <a:t>s </a:t>
            </a:r>
            <a:r>
              <a:rPr lang="cs-CZ" b="1" i="1" dirty="0"/>
              <a:t>běžným </a:t>
            </a:r>
            <a:r>
              <a:rPr lang="cs-CZ" b="1" i="1" dirty="0" smtClean="0"/>
              <a:t>provozem:</a:t>
            </a:r>
            <a:endParaRPr lang="cs-CZ" b="1" i="1" dirty="0"/>
          </a:p>
          <a:p>
            <a:pPr>
              <a:spcBef>
                <a:spcPts val="600"/>
              </a:spcBef>
            </a:pPr>
            <a:r>
              <a:rPr lang="cs-CZ" dirty="0" smtClean="0"/>
              <a:t>ATS poskytovány</a:t>
            </a:r>
          </a:p>
          <a:p>
            <a:r>
              <a:rPr lang="cs-CZ" dirty="0" smtClean="0"/>
              <a:t>ze 2 pracovišť</a:t>
            </a:r>
          </a:p>
        </p:txBody>
      </p:sp>
      <p:sp>
        <p:nvSpPr>
          <p:cNvPr id="2" name="Volný tvar 1"/>
          <p:cNvSpPr/>
          <p:nvPr/>
        </p:nvSpPr>
        <p:spPr>
          <a:xfrm>
            <a:off x="1451610" y="1708785"/>
            <a:ext cx="2897505" cy="3646170"/>
          </a:xfrm>
          <a:custGeom>
            <a:avLst/>
            <a:gdLst>
              <a:gd name="connsiteX0" fmla="*/ 0 w 2897505"/>
              <a:gd name="connsiteY0" fmla="*/ 1377315 h 3646170"/>
              <a:gd name="connsiteX1" fmla="*/ 297180 w 2897505"/>
              <a:gd name="connsiteY1" fmla="*/ 971550 h 3646170"/>
              <a:gd name="connsiteX2" fmla="*/ 702945 w 2897505"/>
              <a:gd name="connsiteY2" fmla="*/ 931545 h 3646170"/>
              <a:gd name="connsiteX3" fmla="*/ 1240155 w 2897505"/>
              <a:gd name="connsiteY3" fmla="*/ 525780 h 3646170"/>
              <a:gd name="connsiteX4" fmla="*/ 1971675 w 2897505"/>
              <a:gd name="connsiteY4" fmla="*/ 228600 h 3646170"/>
              <a:gd name="connsiteX5" fmla="*/ 1908810 w 2897505"/>
              <a:gd name="connsiteY5" fmla="*/ 0 h 3646170"/>
              <a:gd name="connsiteX6" fmla="*/ 2200275 w 2897505"/>
              <a:gd name="connsiteY6" fmla="*/ 85725 h 3646170"/>
              <a:gd name="connsiteX7" fmla="*/ 2217420 w 2897505"/>
              <a:gd name="connsiteY7" fmla="*/ 302895 h 3646170"/>
              <a:gd name="connsiteX8" fmla="*/ 2354580 w 2897505"/>
              <a:gd name="connsiteY8" fmla="*/ 337185 h 3646170"/>
              <a:gd name="connsiteX9" fmla="*/ 2343150 w 2897505"/>
              <a:gd name="connsiteY9" fmla="*/ 1211580 h 3646170"/>
              <a:gd name="connsiteX10" fmla="*/ 2400300 w 2897505"/>
              <a:gd name="connsiteY10" fmla="*/ 1325880 h 3646170"/>
              <a:gd name="connsiteX11" fmla="*/ 2205990 w 2897505"/>
              <a:gd name="connsiteY11" fmla="*/ 1571625 h 3646170"/>
              <a:gd name="connsiteX12" fmla="*/ 2428875 w 2897505"/>
              <a:gd name="connsiteY12" fmla="*/ 2223135 h 3646170"/>
              <a:gd name="connsiteX13" fmla="*/ 2897505 w 2897505"/>
              <a:gd name="connsiteY13" fmla="*/ 3046095 h 3646170"/>
              <a:gd name="connsiteX14" fmla="*/ 2708910 w 2897505"/>
              <a:gd name="connsiteY14" fmla="*/ 3086100 h 3646170"/>
              <a:gd name="connsiteX15" fmla="*/ 2571750 w 2897505"/>
              <a:gd name="connsiteY15" fmla="*/ 2994660 h 3646170"/>
              <a:gd name="connsiteX16" fmla="*/ 2526030 w 2897505"/>
              <a:gd name="connsiteY16" fmla="*/ 3360420 h 3646170"/>
              <a:gd name="connsiteX17" fmla="*/ 2388870 w 2897505"/>
              <a:gd name="connsiteY17" fmla="*/ 3348990 h 3646170"/>
              <a:gd name="connsiteX18" fmla="*/ 2291715 w 2897505"/>
              <a:gd name="connsiteY18" fmla="*/ 3623310 h 3646170"/>
              <a:gd name="connsiteX19" fmla="*/ 2068830 w 2897505"/>
              <a:gd name="connsiteY19" fmla="*/ 3560445 h 3646170"/>
              <a:gd name="connsiteX20" fmla="*/ 1965960 w 2897505"/>
              <a:gd name="connsiteY20" fmla="*/ 3646170 h 3646170"/>
              <a:gd name="connsiteX21" fmla="*/ 1685925 w 2897505"/>
              <a:gd name="connsiteY21" fmla="*/ 3583305 h 3646170"/>
              <a:gd name="connsiteX22" fmla="*/ 1657350 w 2897505"/>
              <a:gd name="connsiteY22" fmla="*/ 3480435 h 3646170"/>
              <a:gd name="connsiteX23" fmla="*/ 1263015 w 2897505"/>
              <a:gd name="connsiteY23" fmla="*/ 3068955 h 3646170"/>
              <a:gd name="connsiteX24" fmla="*/ 1177290 w 2897505"/>
              <a:gd name="connsiteY24" fmla="*/ 3114675 h 3646170"/>
              <a:gd name="connsiteX25" fmla="*/ 1102995 w 2897505"/>
              <a:gd name="connsiteY25" fmla="*/ 3017520 h 3646170"/>
              <a:gd name="connsiteX26" fmla="*/ 708660 w 2897505"/>
              <a:gd name="connsiteY26" fmla="*/ 2531745 h 3646170"/>
              <a:gd name="connsiteX27" fmla="*/ 542925 w 2897505"/>
              <a:gd name="connsiteY27" fmla="*/ 2531745 h 3646170"/>
              <a:gd name="connsiteX28" fmla="*/ 205740 w 2897505"/>
              <a:gd name="connsiteY28" fmla="*/ 1943100 h 3646170"/>
              <a:gd name="connsiteX29" fmla="*/ 320040 w 2897505"/>
              <a:gd name="connsiteY29" fmla="*/ 1685925 h 3646170"/>
              <a:gd name="connsiteX30" fmla="*/ 240030 w 2897505"/>
              <a:gd name="connsiteY30" fmla="*/ 1583055 h 3646170"/>
              <a:gd name="connsiteX31" fmla="*/ 0 w 2897505"/>
              <a:gd name="connsiteY31" fmla="*/ 1377315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7505" h="3646170">
                <a:moveTo>
                  <a:pt x="0" y="1377315"/>
                </a:moveTo>
                <a:lnTo>
                  <a:pt x="297180" y="971550"/>
                </a:lnTo>
                <a:lnTo>
                  <a:pt x="702945" y="931545"/>
                </a:lnTo>
                <a:lnTo>
                  <a:pt x="1240155" y="525780"/>
                </a:lnTo>
                <a:lnTo>
                  <a:pt x="1971675" y="228600"/>
                </a:lnTo>
                <a:lnTo>
                  <a:pt x="1908810" y="0"/>
                </a:lnTo>
                <a:lnTo>
                  <a:pt x="2200275" y="85725"/>
                </a:lnTo>
                <a:lnTo>
                  <a:pt x="2217420" y="302895"/>
                </a:lnTo>
                <a:lnTo>
                  <a:pt x="2354580" y="337185"/>
                </a:lnTo>
                <a:lnTo>
                  <a:pt x="2343150" y="1211580"/>
                </a:lnTo>
                <a:lnTo>
                  <a:pt x="2400300" y="1325880"/>
                </a:lnTo>
                <a:lnTo>
                  <a:pt x="2205990" y="1571625"/>
                </a:lnTo>
                <a:lnTo>
                  <a:pt x="2428875" y="2223135"/>
                </a:lnTo>
                <a:lnTo>
                  <a:pt x="2897505" y="3046095"/>
                </a:lnTo>
                <a:lnTo>
                  <a:pt x="2708910" y="3086100"/>
                </a:lnTo>
                <a:lnTo>
                  <a:pt x="2571750" y="2994660"/>
                </a:lnTo>
                <a:lnTo>
                  <a:pt x="2526030" y="3360420"/>
                </a:lnTo>
                <a:lnTo>
                  <a:pt x="2388870" y="3348990"/>
                </a:lnTo>
                <a:lnTo>
                  <a:pt x="2291715" y="3623310"/>
                </a:lnTo>
                <a:lnTo>
                  <a:pt x="2068830" y="3560445"/>
                </a:lnTo>
                <a:lnTo>
                  <a:pt x="1965960" y="3646170"/>
                </a:lnTo>
                <a:lnTo>
                  <a:pt x="1685925" y="3583305"/>
                </a:lnTo>
                <a:lnTo>
                  <a:pt x="1657350" y="3480435"/>
                </a:lnTo>
                <a:lnTo>
                  <a:pt x="1263015" y="3068955"/>
                </a:lnTo>
                <a:lnTo>
                  <a:pt x="1177290" y="3114675"/>
                </a:lnTo>
                <a:lnTo>
                  <a:pt x="1102995" y="3017520"/>
                </a:lnTo>
                <a:lnTo>
                  <a:pt x="708660" y="2531745"/>
                </a:lnTo>
                <a:lnTo>
                  <a:pt x="542925" y="2531745"/>
                </a:lnTo>
                <a:lnTo>
                  <a:pt x="205740" y="1943100"/>
                </a:lnTo>
                <a:lnTo>
                  <a:pt x="320040" y="1685925"/>
                </a:lnTo>
                <a:lnTo>
                  <a:pt x="240030" y="1583055"/>
                </a:lnTo>
                <a:lnTo>
                  <a:pt x="0" y="137731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3674745" y="1743075"/>
            <a:ext cx="2874645" cy="3383280"/>
          </a:xfrm>
          <a:custGeom>
            <a:avLst/>
            <a:gdLst>
              <a:gd name="connsiteX0" fmla="*/ 1663065 w 2874645"/>
              <a:gd name="connsiteY0" fmla="*/ 3268980 h 3383280"/>
              <a:gd name="connsiteX1" fmla="*/ 1565910 w 2874645"/>
              <a:gd name="connsiteY1" fmla="*/ 3383280 h 3383280"/>
              <a:gd name="connsiteX2" fmla="*/ 1325880 w 2874645"/>
              <a:gd name="connsiteY2" fmla="*/ 3348990 h 3383280"/>
              <a:gd name="connsiteX3" fmla="*/ 1091565 w 2874645"/>
              <a:gd name="connsiteY3" fmla="*/ 3177540 h 3383280"/>
              <a:gd name="connsiteX4" fmla="*/ 1000125 w 2874645"/>
              <a:gd name="connsiteY4" fmla="*/ 3200400 h 3383280"/>
              <a:gd name="connsiteX5" fmla="*/ 657225 w 2874645"/>
              <a:gd name="connsiteY5" fmla="*/ 3023235 h 3383280"/>
              <a:gd name="connsiteX6" fmla="*/ 234315 w 2874645"/>
              <a:gd name="connsiteY6" fmla="*/ 2205990 h 3383280"/>
              <a:gd name="connsiteX7" fmla="*/ 0 w 2874645"/>
              <a:gd name="connsiteY7" fmla="*/ 1560195 h 3383280"/>
              <a:gd name="connsiteX8" fmla="*/ 200025 w 2874645"/>
              <a:gd name="connsiteY8" fmla="*/ 1285875 h 3383280"/>
              <a:gd name="connsiteX9" fmla="*/ 142875 w 2874645"/>
              <a:gd name="connsiteY9" fmla="*/ 1205865 h 3383280"/>
              <a:gd name="connsiteX10" fmla="*/ 131445 w 2874645"/>
              <a:gd name="connsiteY10" fmla="*/ 297180 h 3383280"/>
              <a:gd name="connsiteX11" fmla="*/ 188595 w 2874645"/>
              <a:gd name="connsiteY11" fmla="*/ 217170 h 3383280"/>
              <a:gd name="connsiteX12" fmla="*/ 314325 w 2874645"/>
              <a:gd name="connsiteY12" fmla="*/ 234315 h 3383280"/>
              <a:gd name="connsiteX13" fmla="*/ 348615 w 2874645"/>
              <a:gd name="connsiteY13" fmla="*/ 0 h 3383280"/>
              <a:gd name="connsiteX14" fmla="*/ 588645 w 2874645"/>
              <a:gd name="connsiteY14" fmla="*/ 74295 h 3383280"/>
              <a:gd name="connsiteX15" fmla="*/ 668655 w 2874645"/>
              <a:gd name="connsiteY15" fmla="*/ 354330 h 3383280"/>
              <a:gd name="connsiteX16" fmla="*/ 765810 w 2874645"/>
              <a:gd name="connsiteY16" fmla="*/ 325755 h 3383280"/>
              <a:gd name="connsiteX17" fmla="*/ 1074420 w 2874645"/>
              <a:gd name="connsiteY17" fmla="*/ 428625 h 3383280"/>
              <a:gd name="connsiteX18" fmla="*/ 1137285 w 2874645"/>
              <a:gd name="connsiteY18" fmla="*/ 531495 h 3383280"/>
              <a:gd name="connsiteX19" fmla="*/ 1223010 w 2874645"/>
              <a:gd name="connsiteY19" fmla="*/ 502920 h 3383280"/>
              <a:gd name="connsiteX20" fmla="*/ 1251585 w 2874645"/>
              <a:gd name="connsiteY20" fmla="*/ 617220 h 3383280"/>
              <a:gd name="connsiteX21" fmla="*/ 1451610 w 2874645"/>
              <a:gd name="connsiteY21" fmla="*/ 531495 h 3383280"/>
              <a:gd name="connsiteX22" fmla="*/ 1571625 w 2874645"/>
              <a:gd name="connsiteY22" fmla="*/ 554355 h 3383280"/>
              <a:gd name="connsiteX23" fmla="*/ 1634490 w 2874645"/>
              <a:gd name="connsiteY23" fmla="*/ 651510 h 3383280"/>
              <a:gd name="connsiteX24" fmla="*/ 1434465 w 2874645"/>
              <a:gd name="connsiteY24" fmla="*/ 857250 h 3383280"/>
              <a:gd name="connsiteX25" fmla="*/ 1840230 w 2874645"/>
              <a:gd name="connsiteY25" fmla="*/ 1371600 h 3383280"/>
              <a:gd name="connsiteX26" fmla="*/ 2154555 w 2874645"/>
              <a:gd name="connsiteY26" fmla="*/ 1165860 h 3383280"/>
              <a:gd name="connsiteX27" fmla="*/ 2028825 w 2874645"/>
              <a:gd name="connsiteY27" fmla="*/ 897255 h 3383280"/>
              <a:gd name="connsiteX28" fmla="*/ 2063115 w 2874645"/>
              <a:gd name="connsiteY28" fmla="*/ 857250 h 3383280"/>
              <a:gd name="connsiteX29" fmla="*/ 2526030 w 2874645"/>
              <a:gd name="connsiteY29" fmla="*/ 1120140 h 3383280"/>
              <a:gd name="connsiteX30" fmla="*/ 2674620 w 2874645"/>
              <a:gd name="connsiteY30" fmla="*/ 1114425 h 3383280"/>
              <a:gd name="connsiteX31" fmla="*/ 2817495 w 2874645"/>
              <a:gd name="connsiteY31" fmla="*/ 1068705 h 3383280"/>
              <a:gd name="connsiteX32" fmla="*/ 2851785 w 2874645"/>
              <a:gd name="connsiteY32" fmla="*/ 1200150 h 3383280"/>
              <a:gd name="connsiteX33" fmla="*/ 2686050 w 2874645"/>
              <a:gd name="connsiteY33" fmla="*/ 1285875 h 3383280"/>
              <a:gd name="connsiteX34" fmla="*/ 2874645 w 2874645"/>
              <a:gd name="connsiteY34" fmla="*/ 1480185 h 3383280"/>
              <a:gd name="connsiteX35" fmla="*/ 2828925 w 2874645"/>
              <a:gd name="connsiteY35" fmla="*/ 2108835 h 3383280"/>
              <a:gd name="connsiteX36" fmla="*/ 2531745 w 2874645"/>
              <a:gd name="connsiteY36" fmla="*/ 2148840 h 3383280"/>
              <a:gd name="connsiteX37" fmla="*/ 2554605 w 2874645"/>
              <a:gd name="connsiteY37" fmla="*/ 2280285 h 3383280"/>
              <a:gd name="connsiteX38" fmla="*/ 2594610 w 2874645"/>
              <a:gd name="connsiteY38" fmla="*/ 2314575 h 3383280"/>
              <a:gd name="connsiteX39" fmla="*/ 2400300 w 2874645"/>
              <a:gd name="connsiteY39" fmla="*/ 2503170 h 3383280"/>
              <a:gd name="connsiteX40" fmla="*/ 2171700 w 2874645"/>
              <a:gd name="connsiteY40" fmla="*/ 2606040 h 3383280"/>
              <a:gd name="connsiteX41" fmla="*/ 2103120 w 2874645"/>
              <a:gd name="connsiteY41" fmla="*/ 2600325 h 3383280"/>
              <a:gd name="connsiteX42" fmla="*/ 1463040 w 2874645"/>
              <a:gd name="connsiteY42" fmla="*/ 2388870 h 3383280"/>
              <a:gd name="connsiteX43" fmla="*/ 1377315 w 2874645"/>
              <a:gd name="connsiteY43" fmla="*/ 2548890 h 3383280"/>
              <a:gd name="connsiteX44" fmla="*/ 1240155 w 2874645"/>
              <a:gd name="connsiteY44" fmla="*/ 2434590 h 3383280"/>
              <a:gd name="connsiteX45" fmla="*/ 1143000 w 2874645"/>
              <a:gd name="connsiteY45" fmla="*/ 2411730 h 3383280"/>
              <a:gd name="connsiteX46" fmla="*/ 965835 w 2874645"/>
              <a:gd name="connsiteY46" fmla="*/ 2583180 h 3383280"/>
              <a:gd name="connsiteX47" fmla="*/ 1057275 w 2874645"/>
              <a:gd name="connsiteY47" fmla="*/ 2720340 h 3383280"/>
              <a:gd name="connsiteX48" fmla="*/ 1617345 w 2874645"/>
              <a:gd name="connsiteY48" fmla="*/ 3126105 h 3383280"/>
              <a:gd name="connsiteX49" fmla="*/ 1663065 w 2874645"/>
              <a:gd name="connsiteY49" fmla="*/ 32689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874645" h="3383280">
                <a:moveTo>
                  <a:pt x="1663065" y="3268980"/>
                </a:moveTo>
                <a:lnTo>
                  <a:pt x="1565910" y="3383280"/>
                </a:lnTo>
                <a:lnTo>
                  <a:pt x="1325880" y="3348990"/>
                </a:lnTo>
                <a:lnTo>
                  <a:pt x="1091565" y="3177540"/>
                </a:lnTo>
                <a:lnTo>
                  <a:pt x="1000125" y="3200400"/>
                </a:lnTo>
                <a:lnTo>
                  <a:pt x="657225" y="3023235"/>
                </a:lnTo>
                <a:lnTo>
                  <a:pt x="234315" y="2205990"/>
                </a:lnTo>
                <a:lnTo>
                  <a:pt x="0" y="1560195"/>
                </a:lnTo>
                <a:lnTo>
                  <a:pt x="200025" y="1285875"/>
                </a:lnTo>
                <a:lnTo>
                  <a:pt x="142875" y="1205865"/>
                </a:lnTo>
                <a:lnTo>
                  <a:pt x="131445" y="297180"/>
                </a:lnTo>
                <a:lnTo>
                  <a:pt x="188595" y="217170"/>
                </a:lnTo>
                <a:lnTo>
                  <a:pt x="314325" y="234315"/>
                </a:lnTo>
                <a:lnTo>
                  <a:pt x="348615" y="0"/>
                </a:lnTo>
                <a:lnTo>
                  <a:pt x="588645" y="74295"/>
                </a:lnTo>
                <a:lnTo>
                  <a:pt x="668655" y="354330"/>
                </a:lnTo>
                <a:lnTo>
                  <a:pt x="765810" y="325755"/>
                </a:lnTo>
                <a:lnTo>
                  <a:pt x="1074420" y="428625"/>
                </a:lnTo>
                <a:lnTo>
                  <a:pt x="1137285" y="531495"/>
                </a:lnTo>
                <a:lnTo>
                  <a:pt x="1223010" y="502920"/>
                </a:lnTo>
                <a:lnTo>
                  <a:pt x="1251585" y="617220"/>
                </a:lnTo>
                <a:lnTo>
                  <a:pt x="1451610" y="531495"/>
                </a:lnTo>
                <a:lnTo>
                  <a:pt x="1571625" y="554355"/>
                </a:lnTo>
                <a:lnTo>
                  <a:pt x="1634490" y="651510"/>
                </a:lnTo>
                <a:lnTo>
                  <a:pt x="1434465" y="857250"/>
                </a:lnTo>
                <a:lnTo>
                  <a:pt x="1840230" y="1371600"/>
                </a:lnTo>
                <a:lnTo>
                  <a:pt x="2154555" y="1165860"/>
                </a:lnTo>
                <a:lnTo>
                  <a:pt x="2028825" y="897255"/>
                </a:lnTo>
                <a:lnTo>
                  <a:pt x="2063115" y="857250"/>
                </a:lnTo>
                <a:lnTo>
                  <a:pt x="2526030" y="1120140"/>
                </a:lnTo>
                <a:lnTo>
                  <a:pt x="2674620" y="1114425"/>
                </a:lnTo>
                <a:lnTo>
                  <a:pt x="2817495" y="1068705"/>
                </a:lnTo>
                <a:lnTo>
                  <a:pt x="2851785" y="1200150"/>
                </a:lnTo>
                <a:lnTo>
                  <a:pt x="2686050" y="1285875"/>
                </a:lnTo>
                <a:lnTo>
                  <a:pt x="2874645" y="1480185"/>
                </a:lnTo>
                <a:lnTo>
                  <a:pt x="2828925" y="2108835"/>
                </a:lnTo>
                <a:lnTo>
                  <a:pt x="2531745" y="2148840"/>
                </a:lnTo>
                <a:lnTo>
                  <a:pt x="2554605" y="2280285"/>
                </a:lnTo>
                <a:lnTo>
                  <a:pt x="2594610" y="2314575"/>
                </a:lnTo>
                <a:lnTo>
                  <a:pt x="2400300" y="2503170"/>
                </a:lnTo>
                <a:lnTo>
                  <a:pt x="2171700" y="2606040"/>
                </a:lnTo>
                <a:lnTo>
                  <a:pt x="2103120" y="2600325"/>
                </a:lnTo>
                <a:lnTo>
                  <a:pt x="1463040" y="2388870"/>
                </a:lnTo>
                <a:lnTo>
                  <a:pt x="1377315" y="2548890"/>
                </a:lnTo>
                <a:lnTo>
                  <a:pt x="1240155" y="2434590"/>
                </a:lnTo>
                <a:lnTo>
                  <a:pt x="1143000" y="2411730"/>
                </a:lnTo>
                <a:lnTo>
                  <a:pt x="965835" y="2583180"/>
                </a:lnTo>
                <a:lnTo>
                  <a:pt x="1057275" y="2720340"/>
                </a:lnTo>
                <a:lnTo>
                  <a:pt x="1617345" y="3126105"/>
                </a:lnTo>
                <a:lnTo>
                  <a:pt x="1663065" y="326898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4674870" y="3188970"/>
            <a:ext cx="2834640" cy="2074545"/>
          </a:xfrm>
          <a:custGeom>
            <a:avLst/>
            <a:gdLst>
              <a:gd name="connsiteX0" fmla="*/ 1857375 w 2834640"/>
              <a:gd name="connsiteY0" fmla="*/ 102870 h 2074545"/>
              <a:gd name="connsiteX1" fmla="*/ 1977390 w 2834640"/>
              <a:gd name="connsiteY1" fmla="*/ 114300 h 2074545"/>
              <a:gd name="connsiteX2" fmla="*/ 2108835 w 2834640"/>
              <a:gd name="connsiteY2" fmla="*/ 0 h 2074545"/>
              <a:gd name="connsiteX3" fmla="*/ 2360295 w 2834640"/>
              <a:gd name="connsiteY3" fmla="*/ 194310 h 2074545"/>
              <a:gd name="connsiteX4" fmla="*/ 2583180 w 2834640"/>
              <a:gd name="connsiteY4" fmla="*/ 211455 h 2074545"/>
              <a:gd name="connsiteX5" fmla="*/ 2634615 w 2834640"/>
              <a:gd name="connsiteY5" fmla="*/ 514350 h 2074545"/>
              <a:gd name="connsiteX6" fmla="*/ 2794635 w 2834640"/>
              <a:gd name="connsiteY6" fmla="*/ 565785 h 2074545"/>
              <a:gd name="connsiteX7" fmla="*/ 2834640 w 2834640"/>
              <a:gd name="connsiteY7" fmla="*/ 782955 h 2074545"/>
              <a:gd name="connsiteX8" fmla="*/ 2726055 w 2834640"/>
              <a:gd name="connsiteY8" fmla="*/ 828675 h 2074545"/>
              <a:gd name="connsiteX9" fmla="*/ 2566035 w 2834640"/>
              <a:gd name="connsiteY9" fmla="*/ 811530 h 2074545"/>
              <a:gd name="connsiteX10" fmla="*/ 2394585 w 2834640"/>
              <a:gd name="connsiteY10" fmla="*/ 1074420 h 2074545"/>
              <a:gd name="connsiteX11" fmla="*/ 2234565 w 2834640"/>
              <a:gd name="connsiteY11" fmla="*/ 1114425 h 2074545"/>
              <a:gd name="connsiteX12" fmla="*/ 2131695 w 2834640"/>
              <a:gd name="connsiteY12" fmla="*/ 1463040 h 2074545"/>
              <a:gd name="connsiteX13" fmla="*/ 1960245 w 2834640"/>
              <a:gd name="connsiteY13" fmla="*/ 1531620 h 2074545"/>
              <a:gd name="connsiteX14" fmla="*/ 1948815 w 2834640"/>
              <a:gd name="connsiteY14" fmla="*/ 1640205 h 2074545"/>
              <a:gd name="connsiteX15" fmla="*/ 1851660 w 2834640"/>
              <a:gd name="connsiteY15" fmla="*/ 1657350 h 2074545"/>
              <a:gd name="connsiteX16" fmla="*/ 1645920 w 2834640"/>
              <a:gd name="connsiteY16" fmla="*/ 1823085 h 2074545"/>
              <a:gd name="connsiteX17" fmla="*/ 1548765 w 2834640"/>
              <a:gd name="connsiteY17" fmla="*/ 1765935 h 2074545"/>
              <a:gd name="connsiteX18" fmla="*/ 1491615 w 2834640"/>
              <a:gd name="connsiteY18" fmla="*/ 1811655 h 2074545"/>
              <a:gd name="connsiteX19" fmla="*/ 1325880 w 2834640"/>
              <a:gd name="connsiteY19" fmla="*/ 1725930 h 2074545"/>
              <a:gd name="connsiteX20" fmla="*/ 1080135 w 2834640"/>
              <a:gd name="connsiteY20" fmla="*/ 2074545 h 2074545"/>
              <a:gd name="connsiteX21" fmla="*/ 1062990 w 2834640"/>
              <a:gd name="connsiteY21" fmla="*/ 1943100 h 2074545"/>
              <a:gd name="connsiteX22" fmla="*/ 868680 w 2834640"/>
              <a:gd name="connsiteY22" fmla="*/ 1925955 h 2074545"/>
              <a:gd name="connsiteX23" fmla="*/ 668655 w 2834640"/>
              <a:gd name="connsiteY23" fmla="*/ 1805940 h 2074545"/>
              <a:gd name="connsiteX24" fmla="*/ 617220 w 2834640"/>
              <a:gd name="connsiteY24" fmla="*/ 1680210 h 2074545"/>
              <a:gd name="connsiteX25" fmla="*/ 51435 w 2834640"/>
              <a:gd name="connsiteY25" fmla="*/ 1280160 h 2074545"/>
              <a:gd name="connsiteX26" fmla="*/ 0 w 2834640"/>
              <a:gd name="connsiteY26" fmla="*/ 1137285 h 2074545"/>
              <a:gd name="connsiteX27" fmla="*/ 142875 w 2834640"/>
              <a:gd name="connsiteY27" fmla="*/ 971550 h 2074545"/>
              <a:gd name="connsiteX28" fmla="*/ 245745 w 2834640"/>
              <a:gd name="connsiteY28" fmla="*/ 988695 h 2074545"/>
              <a:gd name="connsiteX29" fmla="*/ 382905 w 2834640"/>
              <a:gd name="connsiteY29" fmla="*/ 1114425 h 2074545"/>
              <a:gd name="connsiteX30" fmla="*/ 491490 w 2834640"/>
              <a:gd name="connsiteY30" fmla="*/ 954405 h 2074545"/>
              <a:gd name="connsiteX31" fmla="*/ 1080135 w 2834640"/>
              <a:gd name="connsiteY31" fmla="*/ 1160145 h 2074545"/>
              <a:gd name="connsiteX32" fmla="*/ 1183005 w 2834640"/>
              <a:gd name="connsiteY32" fmla="*/ 1160145 h 2074545"/>
              <a:gd name="connsiteX33" fmla="*/ 1405890 w 2834640"/>
              <a:gd name="connsiteY33" fmla="*/ 1085850 h 2074545"/>
              <a:gd name="connsiteX34" fmla="*/ 1605915 w 2834640"/>
              <a:gd name="connsiteY34" fmla="*/ 857250 h 2074545"/>
              <a:gd name="connsiteX35" fmla="*/ 1571625 w 2834640"/>
              <a:gd name="connsiteY35" fmla="*/ 828675 h 2074545"/>
              <a:gd name="connsiteX36" fmla="*/ 1560195 w 2834640"/>
              <a:gd name="connsiteY36" fmla="*/ 708660 h 2074545"/>
              <a:gd name="connsiteX37" fmla="*/ 1680210 w 2834640"/>
              <a:gd name="connsiteY37" fmla="*/ 708660 h 2074545"/>
              <a:gd name="connsiteX38" fmla="*/ 1834515 w 2834640"/>
              <a:gd name="connsiteY38" fmla="*/ 668655 h 2074545"/>
              <a:gd name="connsiteX39" fmla="*/ 1857375 w 2834640"/>
              <a:gd name="connsiteY39" fmla="*/ 102870 h 20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4640" h="2074545">
                <a:moveTo>
                  <a:pt x="1857375" y="102870"/>
                </a:moveTo>
                <a:lnTo>
                  <a:pt x="1977390" y="114300"/>
                </a:lnTo>
                <a:lnTo>
                  <a:pt x="2108835" y="0"/>
                </a:lnTo>
                <a:lnTo>
                  <a:pt x="2360295" y="194310"/>
                </a:lnTo>
                <a:lnTo>
                  <a:pt x="2583180" y="211455"/>
                </a:lnTo>
                <a:lnTo>
                  <a:pt x="2634615" y="514350"/>
                </a:lnTo>
                <a:lnTo>
                  <a:pt x="2794635" y="565785"/>
                </a:lnTo>
                <a:lnTo>
                  <a:pt x="2834640" y="782955"/>
                </a:lnTo>
                <a:lnTo>
                  <a:pt x="2726055" y="828675"/>
                </a:lnTo>
                <a:lnTo>
                  <a:pt x="2566035" y="811530"/>
                </a:lnTo>
                <a:lnTo>
                  <a:pt x="2394585" y="1074420"/>
                </a:lnTo>
                <a:lnTo>
                  <a:pt x="2234565" y="1114425"/>
                </a:lnTo>
                <a:lnTo>
                  <a:pt x="2131695" y="1463040"/>
                </a:lnTo>
                <a:lnTo>
                  <a:pt x="1960245" y="1531620"/>
                </a:lnTo>
                <a:lnTo>
                  <a:pt x="1948815" y="1640205"/>
                </a:lnTo>
                <a:lnTo>
                  <a:pt x="1851660" y="1657350"/>
                </a:lnTo>
                <a:lnTo>
                  <a:pt x="1645920" y="1823085"/>
                </a:lnTo>
                <a:lnTo>
                  <a:pt x="1548765" y="1765935"/>
                </a:lnTo>
                <a:lnTo>
                  <a:pt x="1491615" y="1811655"/>
                </a:lnTo>
                <a:lnTo>
                  <a:pt x="1325880" y="1725930"/>
                </a:lnTo>
                <a:lnTo>
                  <a:pt x="1080135" y="2074545"/>
                </a:lnTo>
                <a:lnTo>
                  <a:pt x="1062990" y="1943100"/>
                </a:lnTo>
                <a:lnTo>
                  <a:pt x="868680" y="1925955"/>
                </a:lnTo>
                <a:lnTo>
                  <a:pt x="668655" y="1805940"/>
                </a:lnTo>
                <a:lnTo>
                  <a:pt x="617220" y="1680210"/>
                </a:lnTo>
                <a:lnTo>
                  <a:pt x="51435" y="1280160"/>
                </a:lnTo>
                <a:lnTo>
                  <a:pt x="0" y="1137285"/>
                </a:lnTo>
                <a:lnTo>
                  <a:pt x="142875" y="971550"/>
                </a:lnTo>
                <a:lnTo>
                  <a:pt x="245745" y="988695"/>
                </a:lnTo>
                <a:lnTo>
                  <a:pt x="382905" y="1114425"/>
                </a:lnTo>
                <a:lnTo>
                  <a:pt x="491490" y="954405"/>
                </a:lnTo>
                <a:lnTo>
                  <a:pt x="1080135" y="1160145"/>
                </a:lnTo>
                <a:lnTo>
                  <a:pt x="1183005" y="1160145"/>
                </a:lnTo>
                <a:lnTo>
                  <a:pt x="1405890" y="1085850"/>
                </a:lnTo>
                <a:lnTo>
                  <a:pt x="1605915" y="857250"/>
                </a:lnTo>
                <a:lnTo>
                  <a:pt x="1571625" y="828675"/>
                </a:lnTo>
                <a:lnTo>
                  <a:pt x="1560195" y="708660"/>
                </a:lnTo>
                <a:lnTo>
                  <a:pt x="1680210" y="708660"/>
                </a:lnTo>
                <a:lnTo>
                  <a:pt x="1834515" y="668655"/>
                </a:lnTo>
                <a:lnTo>
                  <a:pt x="1857375" y="10287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7" y="719116"/>
            <a:ext cx="620456" cy="62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7" y="722547"/>
            <a:ext cx="620456" cy="62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2474596" y="1351354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126,1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543425" y="1381244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136,175 + 136,275*</a:t>
            </a:r>
            <a:endParaRPr lang="cs-CZ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56" name="Skupina 2055"/>
          <p:cNvGrpSpPr/>
          <p:nvPr/>
        </p:nvGrpSpPr>
        <p:grpSpPr>
          <a:xfrm>
            <a:off x="3881422" y="1802011"/>
            <a:ext cx="1687027" cy="2256126"/>
            <a:chOff x="3881422" y="1802011"/>
            <a:chExt cx="1687027" cy="2256126"/>
          </a:xfrm>
        </p:grpSpPr>
        <p:grpSp>
          <p:nvGrpSpPr>
            <p:cNvPr id="21" name="Skupina 20"/>
            <p:cNvGrpSpPr/>
            <p:nvPr/>
          </p:nvGrpSpPr>
          <p:grpSpPr>
            <a:xfrm>
              <a:off x="4969143" y="3749455"/>
              <a:ext cx="114544" cy="308682"/>
              <a:chOff x="2965084" y="3641018"/>
              <a:chExt cx="114544" cy="308682"/>
            </a:xfrm>
          </p:grpSpPr>
          <p:sp>
            <p:nvSpPr>
              <p:cNvPr id="22" name="Rovnoramenný trojúhelník 21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" name="Oválný popisek 3"/>
            <p:cNvSpPr/>
            <p:nvPr/>
          </p:nvSpPr>
          <p:spPr>
            <a:xfrm>
              <a:off x="4482599" y="1802011"/>
              <a:ext cx="1085850" cy="377190"/>
            </a:xfrm>
            <a:prstGeom prst="wedgeEllipseCallout">
              <a:avLst>
                <a:gd name="adj1" fmla="val -57149"/>
                <a:gd name="adj2" fmla="val 73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pic>
          <p:nvPicPr>
            <p:cNvPr id="3074" name="Picture 2" descr="Zájezdy a vstupenky na letadlové závod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22" y="2051685"/>
              <a:ext cx="589002" cy="58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>
              <a:off x="4249898" y="2531745"/>
              <a:ext cx="719245" cy="113247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7" name="Skupina 2056"/>
          <p:cNvGrpSpPr/>
          <p:nvPr/>
        </p:nvGrpSpPr>
        <p:grpSpPr>
          <a:xfrm>
            <a:off x="5112067" y="3154680"/>
            <a:ext cx="2993842" cy="1509395"/>
            <a:chOff x="5112067" y="3154680"/>
            <a:chExt cx="2993842" cy="1509395"/>
          </a:xfrm>
        </p:grpSpPr>
        <p:grpSp>
          <p:nvGrpSpPr>
            <p:cNvPr id="30" name="Skupina 29"/>
            <p:cNvGrpSpPr/>
            <p:nvPr/>
          </p:nvGrpSpPr>
          <p:grpSpPr>
            <a:xfrm>
              <a:off x="5486401" y="4355393"/>
              <a:ext cx="114544" cy="308682"/>
              <a:chOff x="2965084" y="3641018"/>
              <a:chExt cx="114544" cy="308682"/>
            </a:xfrm>
          </p:grpSpPr>
          <p:sp>
            <p:nvSpPr>
              <p:cNvPr id="31" name="Rovnoramenný trojúhelník 30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Ovál 31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6775083" y="3556224"/>
              <a:ext cx="114544" cy="308682"/>
              <a:chOff x="2965084" y="3641018"/>
              <a:chExt cx="114544" cy="308682"/>
            </a:xfrm>
          </p:grpSpPr>
          <p:sp>
            <p:nvSpPr>
              <p:cNvPr id="35" name="Rovnoramenný trojúhelník 34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8" name="Oválný popisek 37"/>
            <p:cNvSpPr/>
            <p:nvPr/>
          </p:nvSpPr>
          <p:spPr>
            <a:xfrm>
              <a:off x="7020059" y="3154680"/>
              <a:ext cx="1085850" cy="377190"/>
            </a:xfrm>
            <a:prstGeom prst="wedgeEllipseCallout">
              <a:avLst>
                <a:gd name="adj1" fmla="val -57149"/>
                <a:gd name="adj2" fmla="val 73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sp>
          <p:nvSpPr>
            <p:cNvPr id="39" name="Oválný popisek 38"/>
            <p:cNvSpPr/>
            <p:nvPr/>
          </p:nvSpPr>
          <p:spPr>
            <a:xfrm>
              <a:off x="5691614" y="4037918"/>
              <a:ext cx="1085850" cy="377190"/>
            </a:xfrm>
            <a:prstGeom prst="wedgeEllipseCallout">
              <a:avLst>
                <a:gd name="adj1" fmla="val -57149"/>
                <a:gd name="adj2" fmla="val 73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cxnSp>
          <p:nvCxnSpPr>
            <p:cNvPr id="40" name="Přímá spojnice se šipkou 39"/>
            <p:cNvCxnSpPr/>
            <p:nvPr/>
          </p:nvCxnSpPr>
          <p:spPr>
            <a:xfrm flipV="1">
              <a:off x="5112067" y="3749455"/>
              <a:ext cx="1603058" cy="20596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/>
            <p:cNvCxnSpPr/>
            <p:nvPr/>
          </p:nvCxnSpPr>
          <p:spPr>
            <a:xfrm>
              <a:off x="5112067" y="3955415"/>
              <a:ext cx="374334" cy="56515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álný popisek 54"/>
          <p:cNvSpPr/>
          <p:nvPr/>
        </p:nvSpPr>
        <p:spPr>
          <a:xfrm>
            <a:off x="6623159" y="1256210"/>
            <a:ext cx="2101080" cy="795475"/>
          </a:xfrm>
          <a:prstGeom prst="wedgeEllipseCallout">
            <a:avLst>
              <a:gd name="adj1" fmla="val -8791"/>
              <a:gd name="adj2" fmla="val 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*Vysílání z letadla je </a:t>
            </a:r>
            <a:r>
              <a:rPr lang="cs-CZ" sz="1400" dirty="0" err="1" smtClean="0"/>
              <a:t>převysíláno</a:t>
            </a:r>
            <a:r>
              <a:rPr lang="cs-CZ" sz="1400" dirty="0" smtClean="0"/>
              <a:t> i na druhé frekvenci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28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11065" y="722547"/>
            <a:ext cx="37318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Noc</a:t>
            </a:r>
            <a:r>
              <a:rPr lang="cs-CZ" b="1" i="1" dirty="0"/>
              <a:t>, </a:t>
            </a:r>
            <a:r>
              <a:rPr lang="cs-CZ" b="1" i="1" dirty="0" smtClean="0"/>
              <a:t>dny s </a:t>
            </a:r>
            <a:r>
              <a:rPr lang="cs-CZ" b="1" i="1" dirty="0"/>
              <a:t>minimem </a:t>
            </a:r>
            <a:endParaRPr lang="cs-CZ" b="1" i="1" dirty="0" smtClean="0"/>
          </a:p>
          <a:p>
            <a:r>
              <a:rPr lang="cs-CZ" b="1" i="1" dirty="0" smtClean="0"/>
              <a:t>provozu:</a:t>
            </a:r>
            <a:endParaRPr lang="cs-CZ" b="1" i="1" dirty="0"/>
          </a:p>
          <a:p>
            <a:pPr>
              <a:spcBef>
                <a:spcPts val="600"/>
              </a:spcBef>
            </a:pPr>
            <a:r>
              <a:rPr lang="cs-CZ" dirty="0" smtClean="0"/>
              <a:t>ATS poskytovány</a:t>
            </a:r>
          </a:p>
          <a:p>
            <a:r>
              <a:rPr lang="cs-CZ" dirty="0" smtClean="0"/>
              <a:t>z 1 pracoviště</a:t>
            </a:r>
          </a:p>
        </p:txBody>
      </p:sp>
      <p:sp>
        <p:nvSpPr>
          <p:cNvPr id="2" name="Volný tvar 1"/>
          <p:cNvSpPr/>
          <p:nvPr/>
        </p:nvSpPr>
        <p:spPr>
          <a:xfrm>
            <a:off x="1451610" y="1708785"/>
            <a:ext cx="2897505" cy="3646170"/>
          </a:xfrm>
          <a:custGeom>
            <a:avLst/>
            <a:gdLst>
              <a:gd name="connsiteX0" fmla="*/ 0 w 2897505"/>
              <a:gd name="connsiteY0" fmla="*/ 1377315 h 3646170"/>
              <a:gd name="connsiteX1" fmla="*/ 297180 w 2897505"/>
              <a:gd name="connsiteY1" fmla="*/ 971550 h 3646170"/>
              <a:gd name="connsiteX2" fmla="*/ 702945 w 2897505"/>
              <a:gd name="connsiteY2" fmla="*/ 931545 h 3646170"/>
              <a:gd name="connsiteX3" fmla="*/ 1240155 w 2897505"/>
              <a:gd name="connsiteY3" fmla="*/ 525780 h 3646170"/>
              <a:gd name="connsiteX4" fmla="*/ 1971675 w 2897505"/>
              <a:gd name="connsiteY4" fmla="*/ 228600 h 3646170"/>
              <a:gd name="connsiteX5" fmla="*/ 1908810 w 2897505"/>
              <a:gd name="connsiteY5" fmla="*/ 0 h 3646170"/>
              <a:gd name="connsiteX6" fmla="*/ 2200275 w 2897505"/>
              <a:gd name="connsiteY6" fmla="*/ 85725 h 3646170"/>
              <a:gd name="connsiteX7" fmla="*/ 2217420 w 2897505"/>
              <a:gd name="connsiteY7" fmla="*/ 302895 h 3646170"/>
              <a:gd name="connsiteX8" fmla="*/ 2354580 w 2897505"/>
              <a:gd name="connsiteY8" fmla="*/ 337185 h 3646170"/>
              <a:gd name="connsiteX9" fmla="*/ 2343150 w 2897505"/>
              <a:gd name="connsiteY9" fmla="*/ 1211580 h 3646170"/>
              <a:gd name="connsiteX10" fmla="*/ 2400300 w 2897505"/>
              <a:gd name="connsiteY10" fmla="*/ 1325880 h 3646170"/>
              <a:gd name="connsiteX11" fmla="*/ 2205990 w 2897505"/>
              <a:gd name="connsiteY11" fmla="*/ 1571625 h 3646170"/>
              <a:gd name="connsiteX12" fmla="*/ 2428875 w 2897505"/>
              <a:gd name="connsiteY12" fmla="*/ 2223135 h 3646170"/>
              <a:gd name="connsiteX13" fmla="*/ 2897505 w 2897505"/>
              <a:gd name="connsiteY13" fmla="*/ 3046095 h 3646170"/>
              <a:gd name="connsiteX14" fmla="*/ 2708910 w 2897505"/>
              <a:gd name="connsiteY14" fmla="*/ 3086100 h 3646170"/>
              <a:gd name="connsiteX15" fmla="*/ 2571750 w 2897505"/>
              <a:gd name="connsiteY15" fmla="*/ 2994660 h 3646170"/>
              <a:gd name="connsiteX16" fmla="*/ 2526030 w 2897505"/>
              <a:gd name="connsiteY16" fmla="*/ 3360420 h 3646170"/>
              <a:gd name="connsiteX17" fmla="*/ 2388870 w 2897505"/>
              <a:gd name="connsiteY17" fmla="*/ 3348990 h 3646170"/>
              <a:gd name="connsiteX18" fmla="*/ 2291715 w 2897505"/>
              <a:gd name="connsiteY18" fmla="*/ 3623310 h 3646170"/>
              <a:gd name="connsiteX19" fmla="*/ 2068830 w 2897505"/>
              <a:gd name="connsiteY19" fmla="*/ 3560445 h 3646170"/>
              <a:gd name="connsiteX20" fmla="*/ 1965960 w 2897505"/>
              <a:gd name="connsiteY20" fmla="*/ 3646170 h 3646170"/>
              <a:gd name="connsiteX21" fmla="*/ 1685925 w 2897505"/>
              <a:gd name="connsiteY21" fmla="*/ 3583305 h 3646170"/>
              <a:gd name="connsiteX22" fmla="*/ 1657350 w 2897505"/>
              <a:gd name="connsiteY22" fmla="*/ 3480435 h 3646170"/>
              <a:gd name="connsiteX23" fmla="*/ 1263015 w 2897505"/>
              <a:gd name="connsiteY23" fmla="*/ 3068955 h 3646170"/>
              <a:gd name="connsiteX24" fmla="*/ 1177290 w 2897505"/>
              <a:gd name="connsiteY24" fmla="*/ 3114675 h 3646170"/>
              <a:gd name="connsiteX25" fmla="*/ 1102995 w 2897505"/>
              <a:gd name="connsiteY25" fmla="*/ 3017520 h 3646170"/>
              <a:gd name="connsiteX26" fmla="*/ 708660 w 2897505"/>
              <a:gd name="connsiteY26" fmla="*/ 2531745 h 3646170"/>
              <a:gd name="connsiteX27" fmla="*/ 542925 w 2897505"/>
              <a:gd name="connsiteY27" fmla="*/ 2531745 h 3646170"/>
              <a:gd name="connsiteX28" fmla="*/ 205740 w 2897505"/>
              <a:gd name="connsiteY28" fmla="*/ 1943100 h 3646170"/>
              <a:gd name="connsiteX29" fmla="*/ 320040 w 2897505"/>
              <a:gd name="connsiteY29" fmla="*/ 1685925 h 3646170"/>
              <a:gd name="connsiteX30" fmla="*/ 240030 w 2897505"/>
              <a:gd name="connsiteY30" fmla="*/ 1583055 h 3646170"/>
              <a:gd name="connsiteX31" fmla="*/ 0 w 2897505"/>
              <a:gd name="connsiteY31" fmla="*/ 1377315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7505" h="3646170">
                <a:moveTo>
                  <a:pt x="0" y="1377315"/>
                </a:moveTo>
                <a:lnTo>
                  <a:pt x="297180" y="971550"/>
                </a:lnTo>
                <a:lnTo>
                  <a:pt x="702945" y="931545"/>
                </a:lnTo>
                <a:lnTo>
                  <a:pt x="1240155" y="525780"/>
                </a:lnTo>
                <a:lnTo>
                  <a:pt x="1971675" y="228600"/>
                </a:lnTo>
                <a:lnTo>
                  <a:pt x="1908810" y="0"/>
                </a:lnTo>
                <a:lnTo>
                  <a:pt x="2200275" y="85725"/>
                </a:lnTo>
                <a:lnTo>
                  <a:pt x="2217420" y="302895"/>
                </a:lnTo>
                <a:lnTo>
                  <a:pt x="2354580" y="337185"/>
                </a:lnTo>
                <a:lnTo>
                  <a:pt x="2343150" y="1211580"/>
                </a:lnTo>
                <a:lnTo>
                  <a:pt x="2400300" y="1325880"/>
                </a:lnTo>
                <a:lnTo>
                  <a:pt x="2205990" y="1571625"/>
                </a:lnTo>
                <a:lnTo>
                  <a:pt x="2428875" y="2223135"/>
                </a:lnTo>
                <a:lnTo>
                  <a:pt x="2897505" y="3046095"/>
                </a:lnTo>
                <a:lnTo>
                  <a:pt x="2708910" y="3086100"/>
                </a:lnTo>
                <a:lnTo>
                  <a:pt x="2571750" y="2994660"/>
                </a:lnTo>
                <a:lnTo>
                  <a:pt x="2526030" y="3360420"/>
                </a:lnTo>
                <a:lnTo>
                  <a:pt x="2388870" y="3348990"/>
                </a:lnTo>
                <a:lnTo>
                  <a:pt x="2291715" y="3623310"/>
                </a:lnTo>
                <a:lnTo>
                  <a:pt x="2068830" y="3560445"/>
                </a:lnTo>
                <a:lnTo>
                  <a:pt x="1965960" y="3646170"/>
                </a:lnTo>
                <a:lnTo>
                  <a:pt x="1685925" y="3583305"/>
                </a:lnTo>
                <a:lnTo>
                  <a:pt x="1657350" y="3480435"/>
                </a:lnTo>
                <a:lnTo>
                  <a:pt x="1263015" y="3068955"/>
                </a:lnTo>
                <a:lnTo>
                  <a:pt x="1177290" y="3114675"/>
                </a:lnTo>
                <a:lnTo>
                  <a:pt x="1102995" y="3017520"/>
                </a:lnTo>
                <a:lnTo>
                  <a:pt x="708660" y="2531745"/>
                </a:lnTo>
                <a:lnTo>
                  <a:pt x="542925" y="2531745"/>
                </a:lnTo>
                <a:lnTo>
                  <a:pt x="205740" y="1943100"/>
                </a:lnTo>
                <a:lnTo>
                  <a:pt x="320040" y="1685925"/>
                </a:lnTo>
                <a:lnTo>
                  <a:pt x="240030" y="1583055"/>
                </a:lnTo>
                <a:lnTo>
                  <a:pt x="0" y="1377315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3674745" y="1743075"/>
            <a:ext cx="2874645" cy="3383280"/>
          </a:xfrm>
          <a:custGeom>
            <a:avLst/>
            <a:gdLst>
              <a:gd name="connsiteX0" fmla="*/ 1663065 w 2874645"/>
              <a:gd name="connsiteY0" fmla="*/ 3268980 h 3383280"/>
              <a:gd name="connsiteX1" fmla="*/ 1565910 w 2874645"/>
              <a:gd name="connsiteY1" fmla="*/ 3383280 h 3383280"/>
              <a:gd name="connsiteX2" fmla="*/ 1325880 w 2874645"/>
              <a:gd name="connsiteY2" fmla="*/ 3348990 h 3383280"/>
              <a:gd name="connsiteX3" fmla="*/ 1091565 w 2874645"/>
              <a:gd name="connsiteY3" fmla="*/ 3177540 h 3383280"/>
              <a:gd name="connsiteX4" fmla="*/ 1000125 w 2874645"/>
              <a:gd name="connsiteY4" fmla="*/ 3200400 h 3383280"/>
              <a:gd name="connsiteX5" fmla="*/ 657225 w 2874645"/>
              <a:gd name="connsiteY5" fmla="*/ 3023235 h 3383280"/>
              <a:gd name="connsiteX6" fmla="*/ 234315 w 2874645"/>
              <a:gd name="connsiteY6" fmla="*/ 2205990 h 3383280"/>
              <a:gd name="connsiteX7" fmla="*/ 0 w 2874645"/>
              <a:gd name="connsiteY7" fmla="*/ 1560195 h 3383280"/>
              <a:gd name="connsiteX8" fmla="*/ 200025 w 2874645"/>
              <a:gd name="connsiteY8" fmla="*/ 1285875 h 3383280"/>
              <a:gd name="connsiteX9" fmla="*/ 142875 w 2874645"/>
              <a:gd name="connsiteY9" fmla="*/ 1205865 h 3383280"/>
              <a:gd name="connsiteX10" fmla="*/ 131445 w 2874645"/>
              <a:gd name="connsiteY10" fmla="*/ 297180 h 3383280"/>
              <a:gd name="connsiteX11" fmla="*/ 188595 w 2874645"/>
              <a:gd name="connsiteY11" fmla="*/ 217170 h 3383280"/>
              <a:gd name="connsiteX12" fmla="*/ 314325 w 2874645"/>
              <a:gd name="connsiteY12" fmla="*/ 234315 h 3383280"/>
              <a:gd name="connsiteX13" fmla="*/ 348615 w 2874645"/>
              <a:gd name="connsiteY13" fmla="*/ 0 h 3383280"/>
              <a:gd name="connsiteX14" fmla="*/ 588645 w 2874645"/>
              <a:gd name="connsiteY14" fmla="*/ 74295 h 3383280"/>
              <a:gd name="connsiteX15" fmla="*/ 668655 w 2874645"/>
              <a:gd name="connsiteY15" fmla="*/ 354330 h 3383280"/>
              <a:gd name="connsiteX16" fmla="*/ 765810 w 2874645"/>
              <a:gd name="connsiteY16" fmla="*/ 325755 h 3383280"/>
              <a:gd name="connsiteX17" fmla="*/ 1074420 w 2874645"/>
              <a:gd name="connsiteY17" fmla="*/ 428625 h 3383280"/>
              <a:gd name="connsiteX18" fmla="*/ 1137285 w 2874645"/>
              <a:gd name="connsiteY18" fmla="*/ 531495 h 3383280"/>
              <a:gd name="connsiteX19" fmla="*/ 1223010 w 2874645"/>
              <a:gd name="connsiteY19" fmla="*/ 502920 h 3383280"/>
              <a:gd name="connsiteX20" fmla="*/ 1251585 w 2874645"/>
              <a:gd name="connsiteY20" fmla="*/ 617220 h 3383280"/>
              <a:gd name="connsiteX21" fmla="*/ 1451610 w 2874645"/>
              <a:gd name="connsiteY21" fmla="*/ 531495 h 3383280"/>
              <a:gd name="connsiteX22" fmla="*/ 1571625 w 2874645"/>
              <a:gd name="connsiteY22" fmla="*/ 554355 h 3383280"/>
              <a:gd name="connsiteX23" fmla="*/ 1634490 w 2874645"/>
              <a:gd name="connsiteY23" fmla="*/ 651510 h 3383280"/>
              <a:gd name="connsiteX24" fmla="*/ 1434465 w 2874645"/>
              <a:gd name="connsiteY24" fmla="*/ 857250 h 3383280"/>
              <a:gd name="connsiteX25" fmla="*/ 1840230 w 2874645"/>
              <a:gd name="connsiteY25" fmla="*/ 1371600 h 3383280"/>
              <a:gd name="connsiteX26" fmla="*/ 2154555 w 2874645"/>
              <a:gd name="connsiteY26" fmla="*/ 1165860 h 3383280"/>
              <a:gd name="connsiteX27" fmla="*/ 2028825 w 2874645"/>
              <a:gd name="connsiteY27" fmla="*/ 897255 h 3383280"/>
              <a:gd name="connsiteX28" fmla="*/ 2063115 w 2874645"/>
              <a:gd name="connsiteY28" fmla="*/ 857250 h 3383280"/>
              <a:gd name="connsiteX29" fmla="*/ 2526030 w 2874645"/>
              <a:gd name="connsiteY29" fmla="*/ 1120140 h 3383280"/>
              <a:gd name="connsiteX30" fmla="*/ 2674620 w 2874645"/>
              <a:gd name="connsiteY30" fmla="*/ 1114425 h 3383280"/>
              <a:gd name="connsiteX31" fmla="*/ 2817495 w 2874645"/>
              <a:gd name="connsiteY31" fmla="*/ 1068705 h 3383280"/>
              <a:gd name="connsiteX32" fmla="*/ 2851785 w 2874645"/>
              <a:gd name="connsiteY32" fmla="*/ 1200150 h 3383280"/>
              <a:gd name="connsiteX33" fmla="*/ 2686050 w 2874645"/>
              <a:gd name="connsiteY33" fmla="*/ 1285875 h 3383280"/>
              <a:gd name="connsiteX34" fmla="*/ 2874645 w 2874645"/>
              <a:gd name="connsiteY34" fmla="*/ 1480185 h 3383280"/>
              <a:gd name="connsiteX35" fmla="*/ 2828925 w 2874645"/>
              <a:gd name="connsiteY35" fmla="*/ 2108835 h 3383280"/>
              <a:gd name="connsiteX36" fmla="*/ 2531745 w 2874645"/>
              <a:gd name="connsiteY36" fmla="*/ 2148840 h 3383280"/>
              <a:gd name="connsiteX37" fmla="*/ 2554605 w 2874645"/>
              <a:gd name="connsiteY37" fmla="*/ 2280285 h 3383280"/>
              <a:gd name="connsiteX38" fmla="*/ 2594610 w 2874645"/>
              <a:gd name="connsiteY38" fmla="*/ 2314575 h 3383280"/>
              <a:gd name="connsiteX39" fmla="*/ 2400300 w 2874645"/>
              <a:gd name="connsiteY39" fmla="*/ 2503170 h 3383280"/>
              <a:gd name="connsiteX40" fmla="*/ 2171700 w 2874645"/>
              <a:gd name="connsiteY40" fmla="*/ 2606040 h 3383280"/>
              <a:gd name="connsiteX41" fmla="*/ 2103120 w 2874645"/>
              <a:gd name="connsiteY41" fmla="*/ 2600325 h 3383280"/>
              <a:gd name="connsiteX42" fmla="*/ 1463040 w 2874645"/>
              <a:gd name="connsiteY42" fmla="*/ 2388870 h 3383280"/>
              <a:gd name="connsiteX43" fmla="*/ 1377315 w 2874645"/>
              <a:gd name="connsiteY43" fmla="*/ 2548890 h 3383280"/>
              <a:gd name="connsiteX44" fmla="*/ 1240155 w 2874645"/>
              <a:gd name="connsiteY44" fmla="*/ 2434590 h 3383280"/>
              <a:gd name="connsiteX45" fmla="*/ 1143000 w 2874645"/>
              <a:gd name="connsiteY45" fmla="*/ 2411730 h 3383280"/>
              <a:gd name="connsiteX46" fmla="*/ 965835 w 2874645"/>
              <a:gd name="connsiteY46" fmla="*/ 2583180 h 3383280"/>
              <a:gd name="connsiteX47" fmla="*/ 1057275 w 2874645"/>
              <a:gd name="connsiteY47" fmla="*/ 2720340 h 3383280"/>
              <a:gd name="connsiteX48" fmla="*/ 1617345 w 2874645"/>
              <a:gd name="connsiteY48" fmla="*/ 3126105 h 3383280"/>
              <a:gd name="connsiteX49" fmla="*/ 1663065 w 2874645"/>
              <a:gd name="connsiteY49" fmla="*/ 3268980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874645" h="3383280">
                <a:moveTo>
                  <a:pt x="1663065" y="3268980"/>
                </a:moveTo>
                <a:lnTo>
                  <a:pt x="1565910" y="3383280"/>
                </a:lnTo>
                <a:lnTo>
                  <a:pt x="1325880" y="3348990"/>
                </a:lnTo>
                <a:lnTo>
                  <a:pt x="1091565" y="3177540"/>
                </a:lnTo>
                <a:lnTo>
                  <a:pt x="1000125" y="3200400"/>
                </a:lnTo>
                <a:lnTo>
                  <a:pt x="657225" y="3023235"/>
                </a:lnTo>
                <a:lnTo>
                  <a:pt x="234315" y="2205990"/>
                </a:lnTo>
                <a:lnTo>
                  <a:pt x="0" y="1560195"/>
                </a:lnTo>
                <a:lnTo>
                  <a:pt x="200025" y="1285875"/>
                </a:lnTo>
                <a:lnTo>
                  <a:pt x="142875" y="1205865"/>
                </a:lnTo>
                <a:lnTo>
                  <a:pt x="131445" y="297180"/>
                </a:lnTo>
                <a:lnTo>
                  <a:pt x="188595" y="217170"/>
                </a:lnTo>
                <a:lnTo>
                  <a:pt x="314325" y="234315"/>
                </a:lnTo>
                <a:lnTo>
                  <a:pt x="348615" y="0"/>
                </a:lnTo>
                <a:lnTo>
                  <a:pt x="588645" y="74295"/>
                </a:lnTo>
                <a:lnTo>
                  <a:pt x="668655" y="354330"/>
                </a:lnTo>
                <a:lnTo>
                  <a:pt x="765810" y="325755"/>
                </a:lnTo>
                <a:lnTo>
                  <a:pt x="1074420" y="428625"/>
                </a:lnTo>
                <a:lnTo>
                  <a:pt x="1137285" y="531495"/>
                </a:lnTo>
                <a:lnTo>
                  <a:pt x="1223010" y="502920"/>
                </a:lnTo>
                <a:lnTo>
                  <a:pt x="1251585" y="617220"/>
                </a:lnTo>
                <a:lnTo>
                  <a:pt x="1451610" y="531495"/>
                </a:lnTo>
                <a:lnTo>
                  <a:pt x="1571625" y="554355"/>
                </a:lnTo>
                <a:lnTo>
                  <a:pt x="1634490" y="651510"/>
                </a:lnTo>
                <a:lnTo>
                  <a:pt x="1434465" y="857250"/>
                </a:lnTo>
                <a:lnTo>
                  <a:pt x="1840230" y="1371600"/>
                </a:lnTo>
                <a:lnTo>
                  <a:pt x="2154555" y="1165860"/>
                </a:lnTo>
                <a:lnTo>
                  <a:pt x="2028825" y="897255"/>
                </a:lnTo>
                <a:lnTo>
                  <a:pt x="2063115" y="857250"/>
                </a:lnTo>
                <a:lnTo>
                  <a:pt x="2526030" y="1120140"/>
                </a:lnTo>
                <a:lnTo>
                  <a:pt x="2674620" y="1114425"/>
                </a:lnTo>
                <a:lnTo>
                  <a:pt x="2817495" y="1068705"/>
                </a:lnTo>
                <a:lnTo>
                  <a:pt x="2851785" y="1200150"/>
                </a:lnTo>
                <a:lnTo>
                  <a:pt x="2686050" y="1285875"/>
                </a:lnTo>
                <a:lnTo>
                  <a:pt x="2874645" y="1480185"/>
                </a:lnTo>
                <a:lnTo>
                  <a:pt x="2828925" y="2108835"/>
                </a:lnTo>
                <a:lnTo>
                  <a:pt x="2531745" y="2148840"/>
                </a:lnTo>
                <a:lnTo>
                  <a:pt x="2554605" y="2280285"/>
                </a:lnTo>
                <a:lnTo>
                  <a:pt x="2594610" y="2314575"/>
                </a:lnTo>
                <a:lnTo>
                  <a:pt x="2400300" y="2503170"/>
                </a:lnTo>
                <a:lnTo>
                  <a:pt x="2171700" y="2606040"/>
                </a:lnTo>
                <a:lnTo>
                  <a:pt x="2103120" y="2600325"/>
                </a:lnTo>
                <a:lnTo>
                  <a:pt x="1463040" y="2388870"/>
                </a:lnTo>
                <a:lnTo>
                  <a:pt x="1377315" y="2548890"/>
                </a:lnTo>
                <a:lnTo>
                  <a:pt x="1240155" y="2434590"/>
                </a:lnTo>
                <a:lnTo>
                  <a:pt x="1143000" y="2411730"/>
                </a:lnTo>
                <a:lnTo>
                  <a:pt x="965835" y="2583180"/>
                </a:lnTo>
                <a:lnTo>
                  <a:pt x="1057275" y="2720340"/>
                </a:lnTo>
                <a:lnTo>
                  <a:pt x="1617345" y="3126105"/>
                </a:lnTo>
                <a:lnTo>
                  <a:pt x="1663065" y="326898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4674870" y="3188970"/>
            <a:ext cx="2834640" cy="2074545"/>
          </a:xfrm>
          <a:custGeom>
            <a:avLst/>
            <a:gdLst>
              <a:gd name="connsiteX0" fmla="*/ 1857375 w 2834640"/>
              <a:gd name="connsiteY0" fmla="*/ 102870 h 2074545"/>
              <a:gd name="connsiteX1" fmla="*/ 1977390 w 2834640"/>
              <a:gd name="connsiteY1" fmla="*/ 114300 h 2074545"/>
              <a:gd name="connsiteX2" fmla="*/ 2108835 w 2834640"/>
              <a:gd name="connsiteY2" fmla="*/ 0 h 2074545"/>
              <a:gd name="connsiteX3" fmla="*/ 2360295 w 2834640"/>
              <a:gd name="connsiteY3" fmla="*/ 194310 h 2074545"/>
              <a:gd name="connsiteX4" fmla="*/ 2583180 w 2834640"/>
              <a:gd name="connsiteY4" fmla="*/ 211455 h 2074545"/>
              <a:gd name="connsiteX5" fmla="*/ 2634615 w 2834640"/>
              <a:gd name="connsiteY5" fmla="*/ 514350 h 2074545"/>
              <a:gd name="connsiteX6" fmla="*/ 2794635 w 2834640"/>
              <a:gd name="connsiteY6" fmla="*/ 565785 h 2074545"/>
              <a:gd name="connsiteX7" fmla="*/ 2834640 w 2834640"/>
              <a:gd name="connsiteY7" fmla="*/ 782955 h 2074545"/>
              <a:gd name="connsiteX8" fmla="*/ 2726055 w 2834640"/>
              <a:gd name="connsiteY8" fmla="*/ 828675 h 2074545"/>
              <a:gd name="connsiteX9" fmla="*/ 2566035 w 2834640"/>
              <a:gd name="connsiteY9" fmla="*/ 811530 h 2074545"/>
              <a:gd name="connsiteX10" fmla="*/ 2394585 w 2834640"/>
              <a:gd name="connsiteY10" fmla="*/ 1074420 h 2074545"/>
              <a:gd name="connsiteX11" fmla="*/ 2234565 w 2834640"/>
              <a:gd name="connsiteY11" fmla="*/ 1114425 h 2074545"/>
              <a:gd name="connsiteX12" fmla="*/ 2131695 w 2834640"/>
              <a:gd name="connsiteY12" fmla="*/ 1463040 h 2074545"/>
              <a:gd name="connsiteX13" fmla="*/ 1960245 w 2834640"/>
              <a:gd name="connsiteY13" fmla="*/ 1531620 h 2074545"/>
              <a:gd name="connsiteX14" fmla="*/ 1948815 w 2834640"/>
              <a:gd name="connsiteY14" fmla="*/ 1640205 h 2074545"/>
              <a:gd name="connsiteX15" fmla="*/ 1851660 w 2834640"/>
              <a:gd name="connsiteY15" fmla="*/ 1657350 h 2074545"/>
              <a:gd name="connsiteX16" fmla="*/ 1645920 w 2834640"/>
              <a:gd name="connsiteY16" fmla="*/ 1823085 h 2074545"/>
              <a:gd name="connsiteX17" fmla="*/ 1548765 w 2834640"/>
              <a:gd name="connsiteY17" fmla="*/ 1765935 h 2074545"/>
              <a:gd name="connsiteX18" fmla="*/ 1491615 w 2834640"/>
              <a:gd name="connsiteY18" fmla="*/ 1811655 h 2074545"/>
              <a:gd name="connsiteX19" fmla="*/ 1325880 w 2834640"/>
              <a:gd name="connsiteY19" fmla="*/ 1725930 h 2074545"/>
              <a:gd name="connsiteX20" fmla="*/ 1080135 w 2834640"/>
              <a:gd name="connsiteY20" fmla="*/ 2074545 h 2074545"/>
              <a:gd name="connsiteX21" fmla="*/ 1062990 w 2834640"/>
              <a:gd name="connsiteY21" fmla="*/ 1943100 h 2074545"/>
              <a:gd name="connsiteX22" fmla="*/ 868680 w 2834640"/>
              <a:gd name="connsiteY22" fmla="*/ 1925955 h 2074545"/>
              <a:gd name="connsiteX23" fmla="*/ 668655 w 2834640"/>
              <a:gd name="connsiteY23" fmla="*/ 1805940 h 2074545"/>
              <a:gd name="connsiteX24" fmla="*/ 617220 w 2834640"/>
              <a:gd name="connsiteY24" fmla="*/ 1680210 h 2074545"/>
              <a:gd name="connsiteX25" fmla="*/ 51435 w 2834640"/>
              <a:gd name="connsiteY25" fmla="*/ 1280160 h 2074545"/>
              <a:gd name="connsiteX26" fmla="*/ 0 w 2834640"/>
              <a:gd name="connsiteY26" fmla="*/ 1137285 h 2074545"/>
              <a:gd name="connsiteX27" fmla="*/ 142875 w 2834640"/>
              <a:gd name="connsiteY27" fmla="*/ 971550 h 2074545"/>
              <a:gd name="connsiteX28" fmla="*/ 245745 w 2834640"/>
              <a:gd name="connsiteY28" fmla="*/ 988695 h 2074545"/>
              <a:gd name="connsiteX29" fmla="*/ 382905 w 2834640"/>
              <a:gd name="connsiteY29" fmla="*/ 1114425 h 2074545"/>
              <a:gd name="connsiteX30" fmla="*/ 491490 w 2834640"/>
              <a:gd name="connsiteY30" fmla="*/ 954405 h 2074545"/>
              <a:gd name="connsiteX31" fmla="*/ 1080135 w 2834640"/>
              <a:gd name="connsiteY31" fmla="*/ 1160145 h 2074545"/>
              <a:gd name="connsiteX32" fmla="*/ 1183005 w 2834640"/>
              <a:gd name="connsiteY32" fmla="*/ 1160145 h 2074545"/>
              <a:gd name="connsiteX33" fmla="*/ 1405890 w 2834640"/>
              <a:gd name="connsiteY33" fmla="*/ 1085850 h 2074545"/>
              <a:gd name="connsiteX34" fmla="*/ 1605915 w 2834640"/>
              <a:gd name="connsiteY34" fmla="*/ 857250 h 2074545"/>
              <a:gd name="connsiteX35" fmla="*/ 1571625 w 2834640"/>
              <a:gd name="connsiteY35" fmla="*/ 828675 h 2074545"/>
              <a:gd name="connsiteX36" fmla="*/ 1560195 w 2834640"/>
              <a:gd name="connsiteY36" fmla="*/ 708660 h 2074545"/>
              <a:gd name="connsiteX37" fmla="*/ 1680210 w 2834640"/>
              <a:gd name="connsiteY37" fmla="*/ 708660 h 2074545"/>
              <a:gd name="connsiteX38" fmla="*/ 1834515 w 2834640"/>
              <a:gd name="connsiteY38" fmla="*/ 668655 h 2074545"/>
              <a:gd name="connsiteX39" fmla="*/ 1857375 w 2834640"/>
              <a:gd name="connsiteY39" fmla="*/ 102870 h 20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4640" h="2074545">
                <a:moveTo>
                  <a:pt x="1857375" y="102870"/>
                </a:moveTo>
                <a:lnTo>
                  <a:pt x="1977390" y="114300"/>
                </a:lnTo>
                <a:lnTo>
                  <a:pt x="2108835" y="0"/>
                </a:lnTo>
                <a:lnTo>
                  <a:pt x="2360295" y="194310"/>
                </a:lnTo>
                <a:lnTo>
                  <a:pt x="2583180" y="211455"/>
                </a:lnTo>
                <a:lnTo>
                  <a:pt x="2634615" y="514350"/>
                </a:lnTo>
                <a:lnTo>
                  <a:pt x="2794635" y="565785"/>
                </a:lnTo>
                <a:lnTo>
                  <a:pt x="2834640" y="782955"/>
                </a:lnTo>
                <a:lnTo>
                  <a:pt x="2726055" y="828675"/>
                </a:lnTo>
                <a:lnTo>
                  <a:pt x="2566035" y="811530"/>
                </a:lnTo>
                <a:lnTo>
                  <a:pt x="2394585" y="1074420"/>
                </a:lnTo>
                <a:lnTo>
                  <a:pt x="2234565" y="1114425"/>
                </a:lnTo>
                <a:lnTo>
                  <a:pt x="2131695" y="1463040"/>
                </a:lnTo>
                <a:lnTo>
                  <a:pt x="1960245" y="1531620"/>
                </a:lnTo>
                <a:lnTo>
                  <a:pt x="1948815" y="1640205"/>
                </a:lnTo>
                <a:lnTo>
                  <a:pt x="1851660" y="1657350"/>
                </a:lnTo>
                <a:lnTo>
                  <a:pt x="1645920" y="1823085"/>
                </a:lnTo>
                <a:lnTo>
                  <a:pt x="1548765" y="1765935"/>
                </a:lnTo>
                <a:lnTo>
                  <a:pt x="1491615" y="1811655"/>
                </a:lnTo>
                <a:lnTo>
                  <a:pt x="1325880" y="1725930"/>
                </a:lnTo>
                <a:lnTo>
                  <a:pt x="1080135" y="2074545"/>
                </a:lnTo>
                <a:lnTo>
                  <a:pt x="1062990" y="1943100"/>
                </a:lnTo>
                <a:lnTo>
                  <a:pt x="868680" y="1925955"/>
                </a:lnTo>
                <a:lnTo>
                  <a:pt x="668655" y="1805940"/>
                </a:lnTo>
                <a:lnTo>
                  <a:pt x="617220" y="1680210"/>
                </a:lnTo>
                <a:lnTo>
                  <a:pt x="51435" y="1280160"/>
                </a:lnTo>
                <a:lnTo>
                  <a:pt x="0" y="1137285"/>
                </a:lnTo>
                <a:lnTo>
                  <a:pt x="142875" y="971550"/>
                </a:lnTo>
                <a:lnTo>
                  <a:pt x="245745" y="988695"/>
                </a:lnTo>
                <a:lnTo>
                  <a:pt x="382905" y="1114425"/>
                </a:lnTo>
                <a:lnTo>
                  <a:pt x="491490" y="954405"/>
                </a:lnTo>
                <a:lnTo>
                  <a:pt x="1080135" y="1160145"/>
                </a:lnTo>
                <a:lnTo>
                  <a:pt x="1183005" y="1160145"/>
                </a:lnTo>
                <a:lnTo>
                  <a:pt x="1405890" y="1085850"/>
                </a:lnTo>
                <a:lnTo>
                  <a:pt x="1605915" y="857250"/>
                </a:lnTo>
                <a:lnTo>
                  <a:pt x="1571625" y="828675"/>
                </a:lnTo>
                <a:lnTo>
                  <a:pt x="1560195" y="708660"/>
                </a:lnTo>
                <a:lnTo>
                  <a:pt x="1680210" y="708660"/>
                </a:lnTo>
                <a:lnTo>
                  <a:pt x="1834515" y="668655"/>
                </a:lnTo>
                <a:lnTo>
                  <a:pt x="1857375" y="102870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Firmy | VB Taxi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837" y="719116"/>
            <a:ext cx="620456" cy="62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2474596" y="1351354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126,1 + 136,175 + 136,275*</a:t>
            </a:r>
            <a:endParaRPr lang="cs-CZ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057" name="Skupina 2056"/>
          <p:cNvGrpSpPr/>
          <p:nvPr/>
        </p:nvGrpSpPr>
        <p:grpSpPr>
          <a:xfrm>
            <a:off x="836429" y="3412338"/>
            <a:ext cx="2243199" cy="1062808"/>
            <a:chOff x="836429" y="3412338"/>
            <a:chExt cx="2243199" cy="1062808"/>
          </a:xfrm>
        </p:grpSpPr>
        <p:sp>
          <p:nvSpPr>
            <p:cNvPr id="24" name="Oválný popisek 23"/>
            <p:cNvSpPr/>
            <p:nvPr/>
          </p:nvSpPr>
          <p:spPr>
            <a:xfrm>
              <a:off x="836429" y="4097956"/>
              <a:ext cx="1085850" cy="377190"/>
            </a:xfrm>
            <a:prstGeom prst="wedgeEllipseCallout">
              <a:avLst>
                <a:gd name="adj1" fmla="val 58114"/>
                <a:gd name="adj2" fmla="val -1085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pic>
          <p:nvPicPr>
            <p:cNvPr id="25" name="Picture 2" descr="Zájezdy a vstupenky na letadlové závod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42270" y="3412338"/>
              <a:ext cx="589002" cy="589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Přímá spojnice se šipkou 27"/>
            <p:cNvCxnSpPr/>
            <p:nvPr/>
          </p:nvCxnSpPr>
          <p:spPr>
            <a:xfrm>
              <a:off x="2286000" y="3803456"/>
              <a:ext cx="67908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Skupina 30"/>
            <p:cNvGrpSpPr/>
            <p:nvPr/>
          </p:nvGrpSpPr>
          <p:grpSpPr>
            <a:xfrm>
              <a:off x="2965084" y="3641018"/>
              <a:ext cx="114544" cy="308682"/>
              <a:chOff x="2965084" y="3641018"/>
              <a:chExt cx="114544" cy="308682"/>
            </a:xfrm>
          </p:grpSpPr>
          <p:sp>
            <p:nvSpPr>
              <p:cNvPr id="32" name="Rovnoramenný trojúhelník 31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2058" name="Skupina 2057"/>
          <p:cNvGrpSpPr/>
          <p:nvPr/>
        </p:nvGrpSpPr>
        <p:grpSpPr>
          <a:xfrm>
            <a:off x="3145408" y="3154680"/>
            <a:ext cx="4960501" cy="1509395"/>
            <a:chOff x="3145408" y="3154680"/>
            <a:chExt cx="4960501" cy="1509395"/>
          </a:xfrm>
        </p:grpSpPr>
        <p:grpSp>
          <p:nvGrpSpPr>
            <p:cNvPr id="12" name="Skupina 11"/>
            <p:cNvGrpSpPr/>
            <p:nvPr/>
          </p:nvGrpSpPr>
          <p:grpSpPr>
            <a:xfrm>
              <a:off x="4969143" y="3749455"/>
              <a:ext cx="114544" cy="308682"/>
              <a:chOff x="2965084" y="3641018"/>
              <a:chExt cx="114544" cy="308682"/>
            </a:xfrm>
          </p:grpSpPr>
          <p:sp>
            <p:nvSpPr>
              <p:cNvPr id="13" name="Rovnoramenný trojúhelník 12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5486401" y="4355393"/>
              <a:ext cx="114544" cy="308682"/>
              <a:chOff x="2965084" y="3641018"/>
              <a:chExt cx="114544" cy="308682"/>
            </a:xfrm>
          </p:grpSpPr>
          <p:sp>
            <p:nvSpPr>
              <p:cNvPr id="18" name="Rovnoramenný trojúhelník 17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6775083" y="3556224"/>
              <a:ext cx="114544" cy="308682"/>
              <a:chOff x="2965084" y="3641018"/>
              <a:chExt cx="114544" cy="308682"/>
            </a:xfrm>
          </p:grpSpPr>
          <p:sp>
            <p:nvSpPr>
              <p:cNvPr id="21" name="Rovnoramenný trojúhelník 20"/>
              <p:cNvSpPr/>
              <p:nvPr/>
            </p:nvSpPr>
            <p:spPr>
              <a:xfrm>
                <a:off x="2965084" y="3744256"/>
                <a:ext cx="114544" cy="2054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2967465" y="3641018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6" name="Oválný popisek 25"/>
            <p:cNvSpPr/>
            <p:nvPr/>
          </p:nvSpPr>
          <p:spPr>
            <a:xfrm>
              <a:off x="3828877" y="3154680"/>
              <a:ext cx="1085850" cy="377190"/>
            </a:xfrm>
            <a:prstGeom prst="wedgeEllipseCallout">
              <a:avLst>
                <a:gd name="adj1" fmla="val 52851"/>
                <a:gd name="adj2" fmla="val 1081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sp>
          <p:nvSpPr>
            <p:cNvPr id="27" name="Oválný popisek 26"/>
            <p:cNvSpPr/>
            <p:nvPr/>
          </p:nvSpPr>
          <p:spPr>
            <a:xfrm>
              <a:off x="5691614" y="4037918"/>
              <a:ext cx="1085850" cy="377190"/>
            </a:xfrm>
            <a:prstGeom prst="wedgeEllipseCallout">
              <a:avLst>
                <a:gd name="adj1" fmla="val -57149"/>
                <a:gd name="adj2" fmla="val 73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  <p:cxnSp>
          <p:nvCxnSpPr>
            <p:cNvPr id="29" name="Přímá spojnice se šipkou 28"/>
            <p:cNvCxnSpPr/>
            <p:nvPr/>
          </p:nvCxnSpPr>
          <p:spPr>
            <a:xfrm flipV="1">
              <a:off x="3145408" y="3610224"/>
              <a:ext cx="3541142" cy="193231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>
              <a:off x="3145408" y="3864906"/>
              <a:ext cx="2340993" cy="655659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>
              <a:off x="3145408" y="3832690"/>
              <a:ext cx="1769319" cy="11701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álný popisek 40"/>
            <p:cNvSpPr/>
            <p:nvPr/>
          </p:nvSpPr>
          <p:spPr>
            <a:xfrm>
              <a:off x="7020059" y="3154680"/>
              <a:ext cx="1085850" cy="377190"/>
            </a:xfrm>
            <a:prstGeom prst="wedgeEllipseCallout">
              <a:avLst>
                <a:gd name="adj1" fmla="val -57149"/>
                <a:gd name="adj2" fmla="val 733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Hallo</a:t>
              </a:r>
              <a:r>
                <a:rPr lang="cs-CZ" dirty="0" smtClean="0"/>
                <a:t>!</a:t>
              </a:r>
              <a:endParaRPr lang="cs-CZ" dirty="0"/>
            </a:p>
          </p:txBody>
        </p:sp>
      </p:grpSp>
      <p:sp>
        <p:nvSpPr>
          <p:cNvPr id="49" name="Oválný popisek 48"/>
          <p:cNvSpPr/>
          <p:nvPr/>
        </p:nvSpPr>
        <p:spPr>
          <a:xfrm>
            <a:off x="5446132" y="1138282"/>
            <a:ext cx="2206516" cy="795475"/>
          </a:xfrm>
          <a:prstGeom prst="wedgeEllipseCallout">
            <a:avLst>
              <a:gd name="adj1" fmla="val -8791"/>
              <a:gd name="adj2" fmla="val 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*Vysílání z letadla je </a:t>
            </a:r>
            <a:r>
              <a:rPr lang="cs-CZ" sz="1400" dirty="0" err="1" smtClean="0"/>
              <a:t>převysíláno</a:t>
            </a:r>
            <a:r>
              <a:rPr lang="cs-CZ" sz="1400" dirty="0" smtClean="0"/>
              <a:t> i na dalších frekvencích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144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17"/>
            <a:ext cx="9144000" cy="5618965"/>
          </a:xfrm>
          <a:prstGeom prst="rect">
            <a:avLst/>
          </a:prstGeom>
        </p:spPr>
      </p:pic>
      <p:sp>
        <p:nvSpPr>
          <p:cNvPr id="20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</a:t>
            </a:r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) KOMUNIKACE s FIC 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0" y="5865770"/>
            <a:ext cx="903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Teoretické radiové krytí – matematický model pro 3000 ft AMSL a vysílače KOPI a BUKOP</a:t>
            </a:r>
            <a:endParaRPr lang="cs-CZ" sz="1400" b="1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2571460" y="3212945"/>
            <a:ext cx="114544" cy="308682"/>
            <a:chOff x="2965084" y="3641018"/>
            <a:chExt cx="114544" cy="308682"/>
          </a:xfrm>
        </p:grpSpPr>
        <p:sp>
          <p:nvSpPr>
            <p:cNvPr id="31" name="Rovnoramenný trojúhelník 30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2344373" y="3467820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</a:t>
            </a:r>
            <a:endParaRPr lang="cs-CZ" b="1" dirty="0"/>
          </a:p>
        </p:txBody>
      </p:sp>
      <p:grpSp>
        <p:nvGrpSpPr>
          <p:cNvPr id="34" name="Skupina 33"/>
          <p:cNvGrpSpPr/>
          <p:nvPr/>
        </p:nvGrpSpPr>
        <p:grpSpPr>
          <a:xfrm>
            <a:off x="5398959" y="3472461"/>
            <a:ext cx="114544" cy="308682"/>
            <a:chOff x="2965084" y="3641018"/>
            <a:chExt cx="114544" cy="308682"/>
          </a:xfrm>
        </p:grpSpPr>
        <p:sp>
          <p:nvSpPr>
            <p:cNvPr id="35" name="Rovnoramenný trojúhelník 34"/>
            <p:cNvSpPr/>
            <p:nvPr/>
          </p:nvSpPr>
          <p:spPr>
            <a:xfrm>
              <a:off x="2965084" y="3744256"/>
              <a:ext cx="114544" cy="20544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2967465" y="3641018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4926702" y="3726707"/>
            <a:ext cx="105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BUKOP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334963" y="1002188"/>
            <a:ext cx="241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3000 ft AMSL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04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1135</TotalTime>
  <Words>775</Words>
  <Application>Microsoft Office PowerPoint</Application>
  <PresentationFormat>Předvádění na obrazovce (4:3)</PresentationFormat>
  <Paragraphs>144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PPT Prezentace CZ -  nové logo</vt:lpstr>
      <vt:lpstr>Letové informační středisko FIC Praha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pozornost…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Rozšíření prostoru odpovědnosti  FIC Praha od 28.2.2019</dc:title>
  <dc:creator>Michal Dvořák</dc:creator>
  <cp:lastModifiedBy>DVORAK Michal</cp:lastModifiedBy>
  <cp:revision>62</cp:revision>
  <dcterms:created xsi:type="dcterms:W3CDTF">2019-01-10T10:12:47Z</dcterms:created>
  <dcterms:modified xsi:type="dcterms:W3CDTF">2021-01-14T13:37:48Z</dcterms:modified>
</cp:coreProperties>
</file>