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sldIdLst>
    <p:sldId id="256" r:id="rId5"/>
    <p:sldId id="305" r:id="rId6"/>
    <p:sldId id="306" r:id="rId7"/>
    <p:sldId id="260" r:id="rId8"/>
    <p:sldId id="257" r:id="rId9"/>
    <p:sldId id="286" r:id="rId10"/>
    <p:sldId id="261" r:id="rId11"/>
    <p:sldId id="262" r:id="rId12"/>
    <p:sldId id="288" r:id="rId13"/>
    <p:sldId id="287" r:id="rId14"/>
    <p:sldId id="264" r:id="rId15"/>
    <p:sldId id="263" r:id="rId16"/>
    <p:sldId id="290" r:id="rId17"/>
    <p:sldId id="292" r:id="rId18"/>
    <p:sldId id="282" r:id="rId19"/>
    <p:sldId id="294" r:id="rId20"/>
    <p:sldId id="266" r:id="rId21"/>
    <p:sldId id="271" r:id="rId22"/>
    <p:sldId id="268" r:id="rId23"/>
    <p:sldId id="267" r:id="rId24"/>
    <p:sldId id="269" r:id="rId25"/>
    <p:sldId id="275" r:id="rId26"/>
    <p:sldId id="297" r:id="rId27"/>
    <p:sldId id="298" r:id="rId28"/>
    <p:sldId id="299" r:id="rId29"/>
    <p:sldId id="300" r:id="rId30"/>
    <p:sldId id="284" r:id="rId31"/>
    <p:sldId id="279" r:id="rId32"/>
    <p:sldId id="283" r:id="rId33"/>
    <p:sldId id="307" r:id="rId34"/>
    <p:sldId id="296" r:id="rId35"/>
    <p:sldId id="274" r:id="rId36"/>
    <p:sldId id="270" r:id="rId37"/>
    <p:sldId id="301" r:id="rId38"/>
    <p:sldId id="302" r:id="rId39"/>
    <p:sldId id="303" r:id="rId40"/>
    <p:sldId id="272" r:id="rId41"/>
    <p:sldId id="273" r:id="rId42"/>
    <p:sldId id="304" r:id="rId43"/>
    <p:sldId id="259" r:id="rId4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9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220A46-F1E5-489B-92A2-841934303770}" type="datetimeFigureOut">
              <a:rPr lang="cs-CZ"/>
              <a:pPr>
                <a:defRPr/>
              </a:pPr>
              <a:t>15.01.2021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3FECD8-9E99-494C-BE36-6116E6D6FD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604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1940" y="268923"/>
            <a:ext cx="6858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1940" y="1768317"/>
            <a:ext cx="6858000" cy="165576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9DCA9E-1358-4F01-BCB1-0ECABC53521B}" type="datetimeFigureOut">
              <a:rPr lang="cs-CZ"/>
              <a:pPr>
                <a:defRPr/>
              </a:pPr>
              <a:t>15.01.2021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9A3DC7-7D9F-4359-99EA-6694FEB497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37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32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90145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9356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58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3417887" cy="2908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>
          <a:xfrm>
            <a:off x="4114800" y="1597025"/>
            <a:ext cx="2833688" cy="353853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404813" y="4505325"/>
            <a:ext cx="3417887" cy="1190625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3"/>
          </p:nvPr>
        </p:nvSpPr>
        <p:spPr>
          <a:xfrm>
            <a:off x="4114801" y="5135563"/>
            <a:ext cx="2833688" cy="560387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8081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5939426" cy="38227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6353127" y="1597025"/>
            <a:ext cx="2544688" cy="1190625"/>
          </a:xfrm>
        </p:spPr>
        <p:txBody>
          <a:bodyPr lIns="108000" tIns="0" rIns="0"/>
          <a:lstStyle>
            <a:lvl1pPr marL="266700" indent="-266700">
              <a:defRPr sz="180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0256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90513" y="257175"/>
            <a:ext cx="86074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29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299622" y="447675"/>
            <a:ext cx="8598192" cy="1190625"/>
          </a:xfrm>
        </p:spPr>
        <p:txBody>
          <a:bodyPr lIns="108000" tIns="0" rIns="0"/>
          <a:lstStyle>
            <a:lvl1pPr marL="266700" indent="-26670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4444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27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7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90513" y="793750"/>
            <a:ext cx="86074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290513" y="2039938"/>
            <a:ext cx="8607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pic>
        <p:nvPicPr>
          <p:cNvPr id="1028" name="Obrázek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88"/>
            <a:ext cx="91440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ovéPole 11"/>
          <p:cNvSpPr txBox="1">
            <a:spLocks noChangeArrowheads="1"/>
          </p:cNvSpPr>
          <p:nvPr/>
        </p:nvSpPr>
        <p:spPr bwMode="auto">
          <a:xfrm>
            <a:off x="8515350" y="311150"/>
            <a:ext cx="3825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cs-CZ" sz="1100" smtClean="0">
              <a:solidFill>
                <a:srgbClr val="5A5A5A"/>
              </a:solidFill>
            </a:endParaRPr>
          </a:p>
        </p:txBody>
      </p:sp>
      <p:sp>
        <p:nvSpPr>
          <p:cNvPr id="1030" name="TextovéPole 12"/>
          <p:cNvSpPr txBox="1">
            <a:spLocks noChangeArrowheads="1"/>
          </p:cNvSpPr>
          <p:nvPr/>
        </p:nvSpPr>
        <p:spPr bwMode="auto">
          <a:xfrm>
            <a:off x="8515350" y="311150"/>
            <a:ext cx="581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79271D1-4194-4090-A343-88AF75FACECE}" type="slidenum">
              <a:rPr lang="cs-CZ" sz="1000" smtClean="0">
                <a:solidFill>
                  <a:srgbClr val="5A5A5A"/>
                </a:solidFill>
              </a:rPr>
              <a:pPr>
                <a:defRPr/>
              </a:pPr>
              <a:t>‹#›</a:t>
            </a:fld>
            <a:endParaRPr lang="cs-CZ" sz="1000" smtClean="0">
              <a:solidFill>
                <a:srgbClr val="5A5A5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72" r:id="rId3"/>
    <p:sldLayoutId id="2147483673" r:id="rId4"/>
    <p:sldLayoutId id="2147483674" r:id="rId5"/>
    <p:sldLayoutId id="2147483678" r:id="rId6"/>
    <p:sldLayoutId id="2147483675" r:id="rId7"/>
    <p:sldLayoutId id="214748367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1950" indent="-3619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Georgia" pitchFamily="18" charset="0"/>
        <a:buChar char="―"/>
        <a:defRPr sz="2100" kern="1200">
          <a:solidFill>
            <a:srgbClr val="5A5A5A"/>
          </a:solidFill>
          <a:latin typeface="+mn-lt"/>
          <a:ea typeface="+mn-ea"/>
          <a:cs typeface="+mn-cs"/>
        </a:defRPr>
      </a:lvl1pPr>
      <a:lvl2pPr marL="628650" indent="-2857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kern="1200">
          <a:solidFill>
            <a:srgbClr val="5A5A5A"/>
          </a:solidFill>
          <a:latin typeface="+mn-lt"/>
          <a:ea typeface="+mn-ea"/>
          <a:cs typeface="+mn-cs"/>
        </a:defRPr>
      </a:lvl2pPr>
      <a:lvl3pPr marL="857250" indent="-22860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500" kern="1200">
          <a:solidFill>
            <a:srgbClr val="5A5A5A"/>
          </a:solidFill>
          <a:latin typeface="+mn-lt"/>
          <a:ea typeface="+mn-ea"/>
          <a:cs typeface="+mn-cs"/>
        </a:defRPr>
      </a:lvl3pPr>
      <a:lvl4pPr marL="1123950" indent="-2603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tabLst>
          <a:tab pos="857250" algn="l"/>
        </a:tabLst>
        <a:defRPr sz="1300" kern="1200">
          <a:solidFill>
            <a:srgbClr val="5A5A5A"/>
          </a:solidFill>
          <a:latin typeface="+mn-lt"/>
          <a:ea typeface="+mn-ea"/>
          <a:cs typeface="+mn-cs"/>
        </a:defRPr>
      </a:lvl4pPr>
      <a:lvl5pPr marL="1358900" indent="-2349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300" kern="1200">
          <a:solidFill>
            <a:srgbClr val="5A5A5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8461" y="503238"/>
            <a:ext cx="8378280" cy="1376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/>
              <a:t>LETOVÉ PLÁNY – informace, chyby</a:t>
            </a:r>
            <a:br>
              <a:rPr lang="cs-CZ" sz="32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454025" y="1776413"/>
            <a:ext cx="6858000" cy="1655762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 Seminář pro všeobecné letectví</a:t>
            </a:r>
          </a:p>
          <a:p>
            <a:pPr eaLnBrk="1" hangingPunct="1"/>
            <a:r>
              <a:rPr lang="cs-CZ" altLang="cs-CZ" dirty="0" smtClean="0"/>
              <a:t> </a:t>
            </a:r>
            <a:r>
              <a:rPr lang="cs-CZ" altLang="cs-CZ" dirty="0"/>
              <a:t>L</a:t>
            </a:r>
            <a:r>
              <a:rPr lang="cs-CZ" altLang="cs-CZ" dirty="0" smtClean="0"/>
              <a:t>eden 2021</a:t>
            </a:r>
          </a:p>
          <a:p>
            <a:pPr eaLnBrk="1" hangingPunct="1"/>
            <a:r>
              <a:rPr lang="cs-CZ" altLang="cs-CZ" dirty="0" smtClean="0"/>
              <a:t> Jaroslav Kabátník</a:t>
            </a:r>
          </a:p>
          <a:p>
            <a:pPr eaLnBrk="1" hangingPunct="1"/>
            <a:r>
              <a:rPr lang="cs-CZ" altLang="cs-CZ" dirty="0" smtClean="0"/>
              <a:t>Oddělení centrální ARO Praha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 – není označení ICAO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</a:rPr>
              <a:t>(FPL-OKLTE-YG</a:t>
            </a:r>
          </a:p>
          <a:p>
            <a:pPr marL="0" indent="0">
              <a:buNone/>
            </a:pPr>
            <a:r>
              <a:rPr lang="cs-CZ" sz="2400" dirty="0" smtClean="0">
                <a:latin typeface="Calibri" panose="020F0502020204030204" pitchFamily="34" charset="0"/>
              </a:rPr>
              <a:t>-</a:t>
            </a:r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ZZZZ</a:t>
            </a:r>
            <a:r>
              <a:rPr lang="cs-CZ" sz="2400" dirty="0" smtClean="0">
                <a:latin typeface="Calibri" panose="020F0502020204030204" pitchFamily="34" charset="0"/>
              </a:rPr>
              <a:t>/L-SRGY/S</a:t>
            </a:r>
            <a:endParaRPr lang="cs-CZ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</a:rPr>
              <a:t>-LKMT0810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</a:rPr>
              <a:t>-N0100F080 BAXEV ORLIX 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</a:rPr>
              <a:t>-LKHK0200 LKPD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</a:rPr>
              <a:t>-DOF/210103 </a:t>
            </a:r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TYP/EA42</a:t>
            </a:r>
            <a:r>
              <a:rPr lang="cs-CZ" sz="2400" dirty="0" smtClean="0">
                <a:latin typeface="Calibri" panose="020F0502020204030204" pitchFamily="34" charset="0"/>
              </a:rPr>
              <a:t> PBN/D2O2 </a:t>
            </a:r>
            <a:r>
              <a:rPr lang="cs-CZ" sz="2400" dirty="0">
                <a:latin typeface="Calibri" panose="020F0502020204030204" pitchFamily="34" charset="0"/>
              </a:rPr>
              <a:t>OPR/AIR CON RMK/TEL +420728001122 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</a:rPr>
              <a:t>-E/0200 P/2 A/WHITE BLUE C/VONDRACEK)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46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dirty="0" smtClean="0"/>
              <a:t>Vybavení a schopnosti – pole 10</a:t>
            </a:r>
            <a:endParaRPr lang="cs-CZ" dirty="0"/>
          </a:p>
        </p:txBody>
      </p:sp>
      <p:pic>
        <p:nvPicPr>
          <p:cNvPr id="20483" name="Picture 2" descr="C:\Users\briefinglkpr\Desktop\form_fpl_ica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2964" y="1481138"/>
            <a:ext cx="3067649" cy="4342535"/>
          </a:xfrm>
        </p:spPr>
      </p:pic>
      <p:sp>
        <p:nvSpPr>
          <p:cNvPr id="4" name="Obdélník 3"/>
          <p:cNvSpPr/>
          <p:nvPr/>
        </p:nvSpPr>
        <p:spPr>
          <a:xfrm>
            <a:off x="5148263" y="2795666"/>
            <a:ext cx="647700" cy="201534"/>
          </a:xfrm>
          <a:prstGeom prst="rect">
            <a:avLst/>
          </a:prstGeom>
          <a:solidFill>
            <a:schemeClr val="bg2">
              <a:lumMod val="50000"/>
              <a:alpha val="30196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5306622" y="2733847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566102" y="2733847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b</a:t>
            </a:r>
            <a:endParaRPr lang="cs-CZ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Pole 10a – vybavení 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dirty="0"/>
              <a:t>celém vzdušném prostoru </a:t>
            </a:r>
            <a:r>
              <a:rPr lang="cs-CZ" dirty="0" smtClean="0"/>
              <a:t>ČR je požadováno vybavení letadla VHF rádiem schopným kanálové separace 8,33 kHz.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(FPL-OKLTE-YG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-C72R/L-SRG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</a:rPr>
              <a:t>Y</a:t>
            </a:r>
            <a:r>
              <a:rPr lang="cs-CZ" sz="2000" dirty="0">
                <a:latin typeface="Calibri" panose="020F0502020204030204" pitchFamily="34" charset="0"/>
              </a:rPr>
              <a:t>/S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-LKMT0810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-N0100F080 BAXEV ORLIX 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-LKHK0200 LKPD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-DOF/210103 PBN/D2O2 OPR/AIR CON RMK/TEL +420728001122 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-E/0200 P/2 A/WHITE BLUE C/VONDRACEK)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610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Pole 10a – vybavení 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Vybavení S  - </a:t>
            </a:r>
            <a:r>
              <a:rPr lang="cs-CZ" dirty="0"/>
              <a:t>letadlo vybaveno standardními prostředky (</a:t>
            </a:r>
            <a:r>
              <a:rPr lang="cs-CZ" dirty="0" smtClean="0"/>
              <a:t>ILS = L, VOR = O, </a:t>
            </a:r>
            <a:r>
              <a:rPr lang="cs-CZ" dirty="0"/>
              <a:t>VHF </a:t>
            </a:r>
            <a:r>
              <a:rPr lang="cs-CZ" dirty="0" smtClean="0"/>
              <a:t>RTF = V)</a:t>
            </a:r>
          </a:p>
          <a:p>
            <a:pPr marL="0" indent="0">
              <a:buNone/>
            </a:pPr>
            <a:r>
              <a:rPr lang="cs-CZ" dirty="0" smtClean="0"/>
              <a:t>Je-li uvedeno S, pak se neuvádí znovu písmena L, O, V.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(FPL-OKABC-VG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-C210/L-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  <a:r>
              <a:rPr lang="cs-CZ" dirty="0">
                <a:latin typeface="Calibri" panose="020F0502020204030204" pitchFamily="34" charset="0"/>
              </a:rPr>
              <a:t>RG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LOV</a:t>
            </a:r>
            <a:r>
              <a:rPr lang="cs-CZ" dirty="0">
                <a:latin typeface="Calibri" panose="020F0502020204030204" pitchFamily="34" charset="0"/>
              </a:rPr>
              <a:t>Y/S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-LKBR0810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-K0170VFR LKNM TIBLA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-LKSU0040 LKMT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-DOF/210103 OPR/AEROAVIA RMK/TEL +420728001122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-E/0200 P/2 A/WHITE BLUE C/VONDRACEK)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1723869" y="3670118"/>
            <a:ext cx="487180" cy="74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29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Pole 10a – vybavení 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Vybavení R – navigace založená na výkonnosti (PBN = RNAV nebo RNP) - druhy navigačního vybavení </a:t>
            </a:r>
            <a:r>
              <a:rPr lang="cs-CZ" dirty="0"/>
              <a:t>a </a:t>
            </a:r>
            <a:r>
              <a:rPr lang="cs-CZ" dirty="0" smtClean="0"/>
              <a:t>jejich přesnost musí být uvedena </a:t>
            </a:r>
            <a:r>
              <a:rPr lang="cs-CZ" dirty="0"/>
              <a:t>v PBN/ v poli </a:t>
            </a:r>
            <a:r>
              <a:rPr lang="cs-CZ" dirty="0" smtClean="0"/>
              <a:t>18.</a:t>
            </a:r>
          </a:p>
          <a:p>
            <a:pPr marL="0" indent="0">
              <a:buNone/>
            </a:pPr>
            <a:r>
              <a:rPr lang="cs-CZ" dirty="0"/>
              <a:t>V ČR je povinná nad FL </a:t>
            </a:r>
            <a:r>
              <a:rPr lang="cs-CZ" dirty="0" smtClean="0"/>
              <a:t>095.</a:t>
            </a:r>
            <a:endParaRPr lang="cs-CZ" dirty="0"/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(FPL-OKHKL-ZG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-P46T/L-S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R</a:t>
            </a:r>
            <a:r>
              <a:rPr lang="cs-CZ" dirty="0">
                <a:latin typeface="Calibri" panose="020F0502020204030204" pitchFamily="34" charset="0"/>
              </a:rPr>
              <a:t>GY/S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-LKHK1410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-N017F075 DCT BNO/N0200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F150</a:t>
            </a:r>
            <a:r>
              <a:rPr lang="cs-CZ" dirty="0">
                <a:latin typeface="Calibri" panose="020F0502020204030204" pitchFamily="34" charset="0"/>
              </a:rPr>
              <a:t> IFR L726 UPLAV P27 MAKAL 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-LZZI0050 LZIB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-DOF/210103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PBN/B2</a:t>
            </a:r>
            <a:r>
              <a:rPr lang="cs-CZ" dirty="0">
                <a:latin typeface="Calibri" panose="020F0502020204030204" pitchFamily="34" charset="0"/>
              </a:rPr>
              <a:t> OPR/AEROAVIA RMK/TEL +420728001122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-E/0200 P/2 A/WHITE BLUE C/VONDRACEK)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123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Pole </a:t>
            </a:r>
            <a:r>
              <a:rPr lang="cs-CZ" dirty="0" smtClean="0"/>
              <a:t>10a - 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 - vybavení nebo schopnosti, které nemají přiděleno označení písmenem      (v poli 18 v COM/, NAV/, DAT/ uvést doplňující informace)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(FPL-OKABC-ZG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-DA62/L-SDGRY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Z</a:t>
            </a:r>
            <a:r>
              <a:rPr lang="cs-CZ" dirty="0">
                <a:latin typeface="Calibri" panose="020F0502020204030204" pitchFamily="34" charset="0"/>
              </a:rPr>
              <a:t>/S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-LKLT0810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-K0170F095 TIPRU/N0140F110 IFR Z401 VLM L726 BNO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-LKKU0055 LKTB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-DOF/210103 PBN/B2C2S1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NAV/SBAS</a:t>
            </a:r>
            <a:r>
              <a:rPr lang="cs-CZ" dirty="0">
                <a:latin typeface="Calibri" panose="020F0502020204030204" pitchFamily="34" charset="0"/>
              </a:rPr>
              <a:t> OPR/AEROAVIA RMK/TEL +420728001122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-E/0200 P/3 A/BLUE SILVER C/VONDRACEK)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8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Pole 10b – odpovídač 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Vybavení odpovídačem S </a:t>
            </a:r>
            <a:r>
              <a:rPr lang="cs-CZ" b="1" dirty="0" err="1" smtClean="0"/>
              <a:t>s</a:t>
            </a:r>
            <a:r>
              <a:rPr lang="cs-CZ" b="1" dirty="0" smtClean="0"/>
              <a:t> funkčností „</a:t>
            </a:r>
            <a:r>
              <a:rPr lang="cs-CZ" b="1" dirty="0" err="1" smtClean="0"/>
              <a:t>Elementary</a:t>
            </a:r>
            <a:r>
              <a:rPr lang="cs-CZ" b="1" dirty="0" smtClean="0"/>
              <a:t> </a:t>
            </a:r>
            <a:r>
              <a:rPr lang="cs-CZ" b="1" dirty="0" err="1" smtClean="0"/>
              <a:t>Surveillance</a:t>
            </a:r>
            <a:r>
              <a:rPr lang="cs-CZ" b="1" dirty="0" smtClean="0"/>
              <a:t>“</a:t>
            </a:r>
          </a:p>
          <a:p>
            <a:pPr marL="0" indent="0">
              <a:buNone/>
            </a:pPr>
            <a:r>
              <a:rPr lang="cs-CZ" dirty="0" smtClean="0"/>
              <a:t>IFR lety ve FIR Praha: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Vrtulníky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L</a:t>
            </a:r>
            <a:r>
              <a:rPr lang="cs-CZ" dirty="0" smtClean="0"/>
              <a:t>etouny s MTOM 5 </a:t>
            </a:r>
            <a:r>
              <a:rPr lang="cs-CZ" smtClean="0"/>
              <a:t>700 kg a méně </a:t>
            </a:r>
            <a:r>
              <a:rPr lang="cs-CZ" dirty="0" smtClean="0"/>
              <a:t>nebo s maximální TAS 250 </a:t>
            </a:r>
            <a:r>
              <a:rPr lang="cs-CZ" dirty="0" err="1" smtClean="0"/>
              <a:t>kt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VFR lety ve FIR Praha nad FL 95</a:t>
            </a:r>
          </a:p>
          <a:p>
            <a:pPr marL="0" indent="0">
              <a:buNone/>
            </a:pPr>
            <a:r>
              <a:rPr lang="cs-CZ" dirty="0"/>
              <a:t>VFR lety </a:t>
            </a:r>
            <a:r>
              <a:rPr lang="cs-CZ" dirty="0" smtClean="0"/>
              <a:t>v TMA Praha a CTR Ruzyně</a:t>
            </a:r>
          </a:p>
          <a:p>
            <a:pPr marL="0" indent="0">
              <a:buNone/>
            </a:pPr>
            <a:r>
              <a:rPr lang="cs-CZ" dirty="0" smtClean="0"/>
              <a:t>Výjimka - lety balónů a vzducholodí v CTR Ruzyně (povinný odpovídač C)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0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Pole </a:t>
            </a:r>
            <a:r>
              <a:rPr lang="cs-CZ" dirty="0" smtClean="0"/>
              <a:t>10b – odpovídač 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Vybavení odpovídačem </a:t>
            </a:r>
            <a:r>
              <a:rPr lang="cs-CZ" b="1" dirty="0" smtClean="0"/>
              <a:t>C</a:t>
            </a:r>
            <a:endParaRPr lang="cs-CZ" b="1" dirty="0"/>
          </a:p>
          <a:p>
            <a:pPr marL="0" indent="0">
              <a:buNone/>
            </a:pPr>
            <a:r>
              <a:rPr lang="cs-CZ" dirty="0" smtClean="0"/>
              <a:t>Povinné ve </a:t>
            </a:r>
            <a:r>
              <a:rPr lang="cs-CZ" dirty="0"/>
              <a:t>FIR Praha </a:t>
            </a:r>
            <a:r>
              <a:rPr lang="cs-CZ" dirty="0" smtClean="0"/>
              <a:t>do </a:t>
            </a:r>
            <a:r>
              <a:rPr lang="cs-CZ" dirty="0"/>
              <a:t>FL </a:t>
            </a:r>
            <a:r>
              <a:rPr lang="cs-CZ" dirty="0" smtClean="0"/>
              <a:t>95 (výjimka </a:t>
            </a:r>
            <a:r>
              <a:rPr lang="cs-CZ" dirty="0"/>
              <a:t>TMA Praha a CTR </a:t>
            </a:r>
            <a:r>
              <a:rPr lang="cs-CZ" dirty="0" smtClean="0"/>
              <a:t>Ruzyně):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Letouny, vrtulníky a balóny provádějící let VFR v a nad FL 60 nebo v a nad nadmořskou výškou 5000 ft AMSL, je-li převodní hladina 70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Noční traťový let VFR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933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Noční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Noční </a:t>
            </a:r>
            <a:r>
              <a:rPr lang="cs-CZ" dirty="0"/>
              <a:t>let VFR = </a:t>
            </a:r>
            <a:r>
              <a:rPr lang="cs-CZ" dirty="0" smtClean="0"/>
              <a:t>let provedený </a:t>
            </a:r>
            <a:r>
              <a:rPr lang="cs-CZ" dirty="0"/>
              <a:t>mezi občanským soumrakem a občanským svítáním – viz AIP GEN 2.7</a:t>
            </a:r>
          </a:p>
          <a:p>
            <a:pPr marL="0" indent="0">
              <a:buNone/>
            </a:pPr>
            <a:r>
              <a:rPr lang="cs-CZ" dirty="0" smtClean="0"/>
              <a:t>Noční </a:t>
            </a:r>
            <a:r>
              <a:rPr lang="cs-CZ" dirty="0"/>
              <a:t>traťový let </a:t>
            </a:r>
            <a:r>
              <a:rPr lang="cs-CZ" dirty="0" smtClean="0"/>
              <a:t>VFR (není proveden v CTR a ATZ):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odpovídač C nebo 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náhradní letiště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aspoň 1 provozuschopné radionavigační vybavení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2 000 ft AGL a více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4056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dirty="0" smtClean="0"/>
              <a:t>Letiště odletu a EOBT – pole 13</a:t>
            </a:r>
            <a:endParaRPr lang="cs-CZ" dirty="0"/>
          </a:p>
        </p:txBody>
      </p:sp>
      <p:pic>
        <p:nvPicPr>
          <p:cNvPr id="20483" name="Picture 2" descr="C:\Users\briefinglkpr\Desktop\form_fpl_ica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5449" y="1481138"/>
            <a:ext cx="3045164" cy="4310706"/>
          </a:xfrm>
        </p:spPr>
      </p:pic>
      <p:sp>
        <p:nvSpPr>
          <p:cNvPr id="4" name="Obdélník 3"/>
          <p:cNvSpPr/>
          <p:nvPr/>
        </p:nvSpPr>
        <p:spPr>
          <a:xfrm>
            <a:off x="3626760" y="2930577"/>
            <a:ext cx="1125121" cy="157398"/>
          </a:xfrm>
          <a:prstGeom prst="rect">
            <a:avLst/>
          </a:prstGeom>
          <a:solidFill>
            <a:schemeClr val="bg2">
              <a:lumMod val="50000"/>
              <a:alpha val="30196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4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Předkládání FPL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b="1" dirty="0" smtClean="0"/>
              <a:t>IFR </a:t>
            </a:r>
            <a:r>
              <a:rPr lang="cs-CZ" b="1" dirty="0"/>
              <a:t>a kombinovaný let </a:t>
            </a:r>
            <a:endParaRPr lang="cs-CZ" b="1" dirty="0" smtClean="0"/>
          </a:p>
          <a:p>
            <a:pPr marL="0" indent="0" algn="just">
              <a:buNone/>
            </a:pPr>
            <a:r>
              <a:rPr lang="cs-CZ" u="sng" dirty="0" smtClean="0"/>
              <a:t>Předložení</a:t>
            </a:r>
            <a:r>
              <a:rPr lang="cs-CZ" dirty="0" smtClean="0"/>
              <a:t> - aspoň </a:t>
            </a:r>
            <a:r>
              <a:rPr lang="cs-CZ" dirty="0"/>
              <a:t>3 </a:t>
            </a:r>
            <a:r>
              <a:rPr lang="cs-CZ" dirty="0" smtClean="0"/>
              <a:t>hodiny </a:t>
            </a:r>
            <a:r>
              <a:rPr lang="cs-CZ" dirty="0"/>
              <a:t>před EOBT a ne dříve než 120 hodin </a:t>
            </a:r>
            <a:r>
              <a:rPr lang="cs-CZ" dirty="0" smtClean="0"/>
              <a:t>(5 dní)       před EOBT</a:t>
            </a:r>
            <a:endParaRPr lang="cs-CZ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cs-CZ" u="sng" dirty="0"/>
              <a:t>DLA</a:t>
            </a:r>
            <a:r>
              <a:rPr lang="cs-CZ" dirty="0"/>
              <a:t> </a:t>
            </a:r>
            <a:r>
              <a:rPr lang="cs-CZ" dirty="0" smtClean="0"/>
              <a:t>- změna </a:t>
            </a:r>
            <a:r>
              <a:rPr lang="cs-CZ" dirty="0"/>
              <a:t>EOBT o více než 15 </a:t>
            </a:r>
            <a:r>
              <a:rPr lang="cs-CZ" dirty="0" smtClean="0"/>
              <a:t>minut.</a:t>
            </a:r>
            <a:endParaRPr lang="cs-CZ" dirty="0"/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u="sng" dirty="0" smtClean="0"/>
              <a:t>Posun EOBT zpět v čase</a:t>
            </a:r>
          </a:p>
          <a:p>
            <a:pPr marL="0" indent="0" algn="just">
              <a:buNone/>
            </a:pPr>
            <a:r>
              <a:rPr lang="cs-CZ" dirty="0" smtClean="0"/>
              <a:t>Původní EOBT = 0930, nové EOBT 0900</a:t>
            </a: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Zrušení </a:t>
            </a:r>
            <a:r>
              <a:rPr lang="cs-CZ" dirty="0"/>
              <a:t>FPL a předložení nového </a:t>
            </a:r>
            <a:r>
              <a:rPr lang="cs-CZ" dirty="0" smtClean="0"/>
              <a:t>FPL s novým </a:t>
            </a:r>
            <a:r>
              <a:rPr lang="cs-CZ" dirty="0"/>
              <a:t>EOBT.</a:t>
            </a:r>
          </a:p>
          <a:p>
            <a:pPr marL="0" indent="0" algn="just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412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Letiště odletu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ZZZZ </a:t>
            </a:r>
            <a:r>
              <a:rPr lang="cs-CZ" dirty="0" smtClean="0"/>
              <a:t>– nebyla-li </a:t>
            </a:r>
            <a:r>
              <a:rPr lang="cs-CZ" dirty="0"/>
              <a:t>přidělena směrovací značka ICAO (název a </a:t>
            </a:r>
            <a:r>
              <a:rPr lang="cs-CZ" b="1" u="sng" dirty="0"/>
              <a:t>poloha letiště </a:t>
            </a:r>
            <a:r>
              <a:rPr lang="cs-CZ" dirty="0"/>
              <a:t>se uvedou </a:t>
            </a:r>
            <a:r>
              <a:rPr lang="cs-CZ" dirty="0" smtClean="0"/>
              <a:t>v </a:t>
            </a:r>
            <a:r>
              <a:rPr lang="cs-CZ" dirty="0"/>
              <a:t>DEP/ v poli 18 </a:t>
            </a:r>
            <a:r>
              <a:rPr lang="cs-CZ" dirty="0" smtClean="0"/>
              <a:t>nebo </a:t>
            </a:r>
            <a:r>
              <a:rPr lang="cs-CZ" dirty="0"/>
              <a:t>první bod na trati při vzletu mimo letiště</a:t>
            </a:r>
            <a:r>
              <a:rPr lang="cs-CZ" dirty="0" smtClean="0"/>
              <a:t>).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(FPL-OKABC-VG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-AC11/L-SGY/S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ZZZZ</a:t>
            </a:r>
            <a:r>
              <a:rPr lang="cs-CZ" dirty="0">
                <a:latin typeface="Calibri" panose="020F0502020204030204" pitchFamily="34" charset="0"/>
              </a:rPr>
              <a:t>0810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-K0170A035 PEPIK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-LZPT0044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-DOF/210103 </a:t>
            </a:r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DEP/CHVALOVICE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4846N01603E</a:t>
            </a:r>
            <a:r>
              <a:rPr lang="cs-CZ" dirty="0">
                <a:latin typeface="Calibri" panose="020F0502020204030204" pitchFamily="34" charset="0"/>
              </a:rPr>
              <a:t> OPR/AEROAVIA RMK/TEL +420728001122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-E/0200 P/1 A/BLUE WHITE C/VONDRACEK)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14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dirty="0"/>
              <a:t>T</a:t>
            </a:r>
            <a:r>
              <a:rPr lang="cs-CZ" dirty="0" smtClean="0"/>
              <a:t>rať – pole 15</a:t>
            </a:r>
            <a:endParaRPr lang="cs-CZ" dirty="0"/>
          </a:p>
        </p:txBody>
      </p:sp>
      <p:pic>
        <p:nvPicPr>
          <p:cNvPr id="20483" name="Picture 2" descr="C:\Users\briefinglkpr\Desktop\form_fpl_ica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2371" y="1481138"/>
            <a:ext cx="3078242" cy="4357531"/>
          </a:xfrm>
        </p:spPr>
      </p:pic>
      <p:sp>
        <p:nvSpPr>
          <p:cNvPr id="4" name="Obdélník 3"/>
          <p:cNvSpPr/>
          <p:nvPr/>
        </p:nvSpPr>
        <p:spPr>
          <a:xfrm>
            <a:off x="3447738" y="3087975"/>
            <a:ext cx="2480872" cy="449704"/>
          </a:xfrm>
          <a:prstGeom prst="rect">
            <a:avLst/>
          </a:prstGeom>
          <a:solidFill>
            <a:schemeClr val="bg2">
              <a:lumMod val="50000"/>
              <a:alpha val="30196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6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SLZ plochy - ne v trati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Neuvádět zkratky pro SLZ plochy </a:t>
            </a:r>
          </a:p>
          <a:p>
            <a:pPr marL="0" indent="0">
              <a:buNone/>
            </a:pPr>
            <a:r>
              <a:rPr lang="cs-CZ" dirty="0"/>
              <a:t> </a:t>
            </a:r>
            <a:r>
              <a:rPr lang="cs-CZ" dirty="0">
                <a:latin typeface="Calibri" panose="020F0502020204030204" pitchFamily="34" charset="0"/>
              </a:rPr>
              <a:t>(FPL-OKABC-VG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-C172/L-SDGRY/S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-LKKL1430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-N0110VFR  </a:t>
            </a:r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</a:rPr>
              <a:t>LKNYMB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</a:rPr>
              <a:t>LKCHOC</a:t>
            </a:r>
            <a:r>
              <a:rPr lang="cs-CZ" dirty="0" smtClean="0">
                <a:latin typeface="Calibri" panose="020F0502020204030204" pitchFamily="34" charset="0"/>
              </a:rPr>
              <a:t>  LKCV VOZ   </a:t>
            </a:r>
            <a:endParaRPr 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</a:t>
            </a:r>
            <a:r>
              <a:rPr lang="cs-CZ" dirty="0" smtClean="0">
                <a:latin typeface="Calibri" panose="020F0502020204030204" pitchFamily="34" charset="0"/>
              </a:rPr>
              <a:t>LKBE0145 </a:t>
            </a:r>
            <a:r>
              <a:rPr lang="cs-CZ" dirty="0">
                <a:latin typeface="Calibri" panose="020F0502020204030204" pitchFamily="34" charset="0"/>
              </a:rPr>
              <a:t>LKPR</a:t>
            </a:r>
            <a:endParaRPr lang="cs-CZ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-DOF/210103 OPR/AEROAVIA RMK/TEL +420728001122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-E/0300 P/1 A/BLUE WHITE C/VONDRACEK)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1694841" y="3771718"/>
            <a:ext cx="1897445" cy="92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98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Opětovné uvedení letiště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Neuvádět do trati znovu letiště odletu nebo letiště určení.</a:t>
            </a:r>
          </a:p>
          <a:p>
            <a:pPr marL="0" indent="0">
              <a:buNone/>
            </a:pPr>
            <a:r>
              <a:rPr lang="cs-CZ" dirty="0" smtClean="0">
                <a:latin typeface="Calibri" panose="020F0502020204030204" pitchFamily="34" charset="0"/>
              </a:rPr>
              <a:t>(</a:t>
            </a:r>
            <a:r>
              <a:rPr lang="cs-CZ" dirty="0">
                <a:latin typeface="Calibri" panose="020F0502020204030204" pitchFamily="34" charset="0"/>
              </a:rPr>
              <a:t>FPL-OKABC-VG</a:t>
            </a:r>
          </a:p>
          <a:p>
            <a:pPr marL="0" indent="0">
              <a:buNone/>
            </a:pPr>
            <a:r>
              <a:rPr lang="cs-CZ" dirty="0" smtClean="0">
                <a:latin typeface="Calibri" panose="020F0502020204030204" pitchFamily="34" charset="0"/>
              </a:rPr>
              <a:t>-C172/L-SDGRY/S</a:t>
            </a:r>
            <a:endParaRPr 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</a:t>
            </a:r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</a:rPr>
              <a:t>LKKL</a:t>
            </a:r>
            <a:r>
              <a:rPr lang="cs-CZ" dirty="0" smtClean="0">
                <a:latin typeface="Calibri" panose="020F0502020204030204" pitchFamily="34" charset="0"/>
              </a:rPr>
              <a:t>1430</a:t>
            </a:r>
            <a:endParaRPr 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Calibri" panose="020F0502020204030204" pitchFamily="34" charset="0"/>
              </a:rPr>
              <a:t>-N0110VFR  </a:t>
            </a:r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</a:rPr>
              <a:t>LKKL</a:t>
            </a:r>
            <a:r>
              <a:rPr lang="cs-CZ" dirty="0" smtClean="0">
                <a:latin typeface="Calibri" panose="020F0502020204030204" pitchFamily="34" charset="0"/>
              </a:rPr>
              <a:t>  LKPL  LKST  LKCS VOZ LKPR </a:t>
            </a:r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</a:rPr>
              <a:t>LKKL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endParaRPr 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Calibri" panose="020F0502020204030204" pitchFamily="34" charset="0"/>
              </a:rPr>
              <a:t>-</a:t>
            </a:r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</a:rPr>
              <a:t>LKKL</a:t>
            </a:r>
            <a:r>
              <a:rPr lang="cs-CZ" dirty="0" smtClean="0">
                <a:latin typeface="Calibri" panose="020F0502020204030204" pitchFamily="34" charset="0"/>
              </a:rPr>
              <a:t>0145 LKPR</a:t>
            </a:r>
            <a:endParaRPr lang="cs-CZ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-DOF/210103 </a:t>
            </a:r>
            <a:r>
              <a:rPr lang="cs-CZ" dirty="0" smtClean="0">
                <a:latin typeface="Calibri" panose="020F0502020204030204" pitchFamily="34" charset="0"/>
              </a:rPr>
              <a:t>OPR/AEROAVIA </a:t>
            </a:r>
            <a:r>
              <a:rPr lang="cs-CZ" dirty="0">
                <a:latin typeface="Calibri" panose="020F0502020204030204" pitchFamily="34" charset="0"/>
              </a:rPr>
              <a:t>RMK/TEL +420728001122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</a:t>
            </a:r>
            <a:r>
              <a:rPr lang="cs-CZ" dirty="0" smtClean="0">
                <a:latin typeface="Calibri" panose="020F0502020204030204" pitchFamily="34" charset="0"/>
              </a:rPr>
              <a:t>E/0300 </a:t>
            </a:r>
            <a:r>
              <a:rPr lang="cs-CZ" dirty="0">
                <a:latin typeface="Calibri" panose="020F0502020204030204" pitchFamily="34" charset="0"/>
              </a:rPr>
              <a:t>P/1 A/BLUE WHITE C/VONDRACEK)</a:t>
            </a:r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1716374" y="3760084"/>
            <a:ext cx="487180" cy="74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5234066" y="3762557"/>
            <a:ext cx="487180" cy="74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09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Žádné čárky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Neuvádět čárky ve FPL.</a:t>
            </a:r>
          </a:p>
          <a:p>
            <a:pPr marL="0" indent="0">
              <a:buNone/>
            </a:pPr>
            <a:r>
              <a:rPr lang="cs-CZ" dirty="0"/>
              <a:t> </a:t>
            </a:r>
            <a:r>
              <a:rPr lang="cs-CZ" dirty="0">
                <a:latin typeface="Calibri" panose="020F0502020204030204" pitchFamily="34" charset="0"/>
              </a:rPr>
              <a:t>(FPL-OKABC-VG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</a:t>
            </a:r>
            <a:r>
              <a:rPr lang="cs-CZ" dirty="0" smtClean="0">
                <a:latin typeface="Calibri" panose="020F0502020204030204" pitchFamily="34" charset="0"/>
              </a:rPr>
              <a:t>CRUZ/L-SGY/S</a:t>
            </a:r>
            <a:endParaRPr 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</a:t>
            </a:r>
            <a:r>
              <a:rPr lang="cs-CZ" dirty="0" smtClean="0">
                <a:latin typeface="Calibri" panose="020F0502020204030204" pitchFamily="34" charset="0"/>
              </a:rPr>
              <a:t>LKTB1245</a:t>
            </a:r>
            <a:endParaRPr 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</a:t>
            </a:r>
            <a:r>
              <a:rPr lang="cs-CZ" dirty="0" smtClean="0">
                <a:latin typeface="Calibri" panose="020F0502020204030204" pitchFamily="34" charset="0"/>
              </a:rPr>
              <a:t>N0090A050  LKVY</a:t>
            </a:r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,</a:t>
            </a:r>
            <a:r>
              <a:rPr lang="cs-CZ" dirty="0" smtClean="0">
                <a:latin typeface="Calibri" panose="020F0502020204030204" pitchFamily="34" charset="0"/>
              </a:rPr>
              <a:t>  LKKU</a:t>
            </a:r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,</a:t>
            </a:r>
            <a:r>
              <a:rPr lang="cs-CZ" dirty="0" smtClean="0">
                <a:latin typeface="Calibri" panose="020F0502020204030204" pitchFamily="34" charset="0"/>
              </a:rPr>
              <a:t>  MAKAL </a:t>
            </a:r>
            <a:endParaRPr 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</a:t>
            </a:r>
            <a:r>
              <a:rPr lang="cs-CZ" dirty="0" smtClean="0">
                <a:latin typeface="Calibri" panose="020F0502020204030204" pitchFamily="34" charset="0"/>
              </a:rPr>
              <a:t>LZZI0055 </a:t>
            </a:r>
            <a:endParaRPr lang="cs-CZ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</a:t>
            </a:r>
            <a:r>
              <a:rPr lang="cs-CZ" dirty="0" smtClean="0">
                <a:latin typeface="Calibri" panose="020F0502020204030204" pitchFamily="34" charset="0"/>
              </a:rPr>
              <a:t>DOF/210103</a:t>
            </a:r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</a:rPr>
              <a:t>,</a:t>
            </a:r>
            <a:r>
              <a:rPr lang="cs-CZ" dirty="0" smtClean="0">
                <a:latin typeface="Calibri" panose="020F0502020204030204" pitchFamily="34" charset="0"/>
              </a:rPr>
              <a:t> EET/MAKAL0030</a:t>
            </a:r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</a:rPr>
              <a:t>,</a:t>
            </a:r>
            <a:r>
              <a:rPr lang="cs-CZ" dirty="0" smtClean="0">
                <a:latin typeface="Calibri" panose="020F0502020204030204" pitchFamily="34" charset="0"/>
              </a:rPr>
              <a:t> OPR/AEROAVIA</a:t>
            </a:r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cs-CZ" dirty="0">
                <a:latin typeface="Calibri" panose="020F0502020204030204" pitchFamily="34" charset="0"/>
              </a:rPr>
              <a:t>RMK/TEL +420728001122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-E/0300 </a:t>
            </a:r>
            <a:r>
              <a:rPr lang="cs-CZ" dirty="0" smtClean="0">
                <a:latin typeface="Calibri" panose="020F0502020204030204" pitchFamily="34" charset="0"/>
              </a:rPr>
              <a:t>P/2 A/WHITE GREY STRIPS </a:t>
            </a:r>
            <a:r>
              <a:rPr lang="cs-CZ" dirty="0">
                <a:latin typeface="Calibri" panose="020F0502020204030204" pitchFamily="34" charset="0"/>
              </a:rPr>
              <a:t>C/VONDRACEK)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2329543" y="3868177"/>
            <a:ext cx="200583" cy="1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3062514" y="3868177"/>
            <a:ext cx="200583" cy="1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1727201" y="4644690"/>
            <a:ext cx="200583" cy="1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693885" y="4644690"/>
            <a:ext cx="200583" cy="1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5490320" y="4644690"/>
            <a:ext cx="200583" cy="1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33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Přechod z IFR na VFR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Před </a:t>
            </a:r>
            <a:r>
              <a:rPr lang="cs-CZ" dirty="0"/>
              <a:t>přechodem na VFR část letu sklesání do VFR hladiny na předposledním bodě, protože se zde klesání </a:t>
            </a:r>
            <a:r>
              <a:rPr lang="cs-CZ" b="1" u="sng" dirty="0" smtClean="0"/>
              <a:t>zahajuje (VFR není povolen nad FL 195)</a:t>
            </a:r>
            <a:endParaRPr lang="cs-CZ" dirty="0"/>
          </a:p>
          <a:p>
            <a:pPr marL="0" indent="0">
              <a:buNone/>
            </a:pPr>
            <a:r>
              <a:rPr lang="cs-CZ" sz="2000" dirty="0" smtClean="0">
                <a:latin typeface="Calibri" panose="020F0502020204030204" pitchFamily="34" charset="0"/>
              </a:rPr>
              <a:t>(FPL-OKABC-YG</a:t>
            </a:r>
            <a:endParaRPr lang="cs-CZ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Calibri" panose="020F0502020204030204" pitchFamily="34" charset="0"/>
              </a:rPr>
              <a:t>-BE20/L-SDGRVY/S</a:t>
            </a:r>
            <a:endParaRPr lang="cs-CZ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</a:t>
            </a:r>
            <a:r>
              <a:rPr lang="cs-CZ" sz="2000" dirty="0" smtClean="0">
                <a:latin typeface="Calibri" panose="020F0502020204030204" pitchFamily="34" charset="0"/>
              </a:rPr>
              <a:t>LKKV0730</a:t>
            </a:r>
            <a:endParaRPr lang="cs-CZ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</a:t>
            </a:r>
            <a:r>
              <a:rPr lang="cs-CZ" sz="2000" dirty="0" smtClean="0">
                <a:latin typeface="Calibri" panose="020F0502020204030204" pitchFamily="34" charset="0"/>
              </a:rPr>
              <a:t>N0200</a:t>
            </a: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F220 </a:t>
            </a:r>
            <a:r>
              <a:rPr lang="cs-CZ" sz="2000" dirty="0" smtClean="0">
                <a:latin typeface="Calibri" panose="020F0502020204030204" pitchFamily="34" charset="0"/>
              </a:rPr>
              <a:t> KILNU L139 ABKIS Z715 RIKLU P31 GOVEN L979 KELOD L980 ADVAB/N0200</a:t>
            </a: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F140</a:t>
            </a:r>
            <a:r>
              <a:rPr lang="cs-CZ" sz="2000" dirty="0" smtClean="0">
                <a:latin typeface="Calibri" panose="020F0502020204030204" pitchFamily="34" charset="0"/>
              </a:rPr>
              <a:t> P150 BIMPA </a:t>
            </a: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VFR 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Calibri" panose="020F0502020204030204" pitchFamily="34" charset="0"/>
              </a:rPr>
              <a:t>-EPRZ0205 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-DOF/210103 </a:t>
            </a:r>
            <a:r>
              <a:rPr lang="cs-CZ" sz="2000" dirty="0" smtClean="0">
                <a:latin typeface="Calibri" panose="020F0502020204030204" pitchFamily="34" charset="0"/>
              </a:rPr>
              <a:t>PBN/B2S2 OPR/AEROAVIA </a:t>
            </a:r>
            <a:r>
              <a:rPr lang="cs-CZ" sz="2000" dirty="0">
                <a:latin typeface="Calibri" panose="020F0502020204030204" pitchFamily="34" charset="0"/>
              </a:rPr>
              <a:t>RMK/TEL +420728001122 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</a:t>
            </a:r>
            <a:r>
              <a:rPr lang="cs-CZ" sz="2000" dirty="0" smtClean="0">
                <a:latin typeface="Calibri" panose="020F0502020204030204" pitchFamily="34" charset="0"/>
              </a:rPr>
              <a:t>E/0430 </a:t>
            </a:r>
            <a:r>
              <a:rPr lang="cs-CZ" sz="2000" dirty="0">
                <a:latin typeface="Calibri" panose="020F0502020204030204" pitchFamily="34" charset="0"/>
              </a:rPr>
              <a:t>P/2 A/WHITE GREY STRIPS C/VONDRACEK)</a:t>
            </a:r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91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Označení změny pravidel letu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 smtClean="0"/>
              <a:t>Přechod </a:t>
            </a:r>
            <a:r>
              <a:rPr lang="cs-CZ" u="sng" dirty="0"/>
              <a:t>z VFR na IFR: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KILNU L139 ABKIS/N0438F230 </a:t>
            </a:r>
            <a:r>
              <a:rPr lang="cs-CZ" dirty="0"/>
              <a:t>IFR – dle ICAO</a:t>
            </a:r>
          </a:p>
          <a:p>
            <a:pPr marL="0" indent="0">
              <a:buNone/>
            </a:pPr>
            <a:r>
              <a:rPr lang="cs-CZ" dirty="0"/>
              <a:t>KILNU L139 </a:t>
            </a:r>
            <a:r>
              <a:rPr lang="cs-CZ" dirty="0" smtClean="0"/>
              <a:t>ABKIS </a:t>
            </a:r>
            <a:r>
              <a:rPr lang="cs-CZ" dirty="0"/>
              <a:t>IFR </a:t>
            </a:r>
          </a:p>
          <a:p>
            <a:pPr marL="0" indent="0">
              <a:buNone/>
            </a:pPr>
            <a:r>
              <a:rPr lang="cs-CZ" dirty="0"/>
              <a:t> </a:t>
            </a:r>
            <a:endParaRPr lang="cs-CZ" dirty="0" smtClean="0"/>
          </a:p>
          <a:p>
            <a:pPr marL="0" indent="0">
              <a:buNone/>
            </a:pPr>
            <a:r>
              <a:rPr lang="cs-CZ" u="sng" dirty="0"/>
              <a:t>Přechod z IFR na VFR: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ADVAB P150 BIMPA/N0250A050 </a:t>
            </a:r>
            <a:r>
              <a:rPr lang="cs-CZ" dirty="0"/>
              <a:t>VFR</a:t>
            </a:r>
          </a:p>
          <a:p>
            <a:pPr marL="0" indent="0">
              <a:buNone/>
            </a:pPr>
            <a:r>
              <a:rPr lang="cs-CZ" dirty="0"/>
              <a:t>ADVAB P150 </a:t>
            </a:r>
            <a:r>
              <a:rPr lang="cs-CZ" dirty="0" smtClean="0"/>
              <a:t>BIMPA/N0250VFR </a:t>
            </a:r>
            <a:r>
              <a:rPr lang="cs-CZ" dirty="0"/>
              <a:t>VFR</a:t>
            </a:r>
          </a:p>
          <a:p>
            <a:pPr marL="0" indent="0">
              <a:buNone/>
            </a:pPr>
            <a:r>
              <a:rPr lang="cs-CZ" dirty="0"/>
              <a:t>ADVAB P150 </a:t>
            </a:r>
            <a:r>
              <a:rPr lang="cs-CZ" dirty="0" smtClean="0"/>
              <a:t>BIMPA/N0250VFR – není dle ICAO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ADVAB P150 </a:t>
            </a:r>
            <a:r>
              <a:rPr lang="cs-CZ" dirty="0" smtClean="0"/>
              <a:t>BIMPA/VFR – není dle ICAO</a:t>
            </a:r>
          </a:p>
          <a:p>
            <a:pPr marL="0" indent="0">
              <a:buNone/>
            </a:pPr>
            <a:r>
              <a:rPr lang="cs-CZ" dirty="0"/>
              <a:t>ADVAB P150 </a:t>
            </a:r>
            <a:r>
              <a:rPr lang="cs-CZ" dirty="0" smtClean="0"/>
              <a:t>BIMPA VFR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379014" y="4082109"/>
            <a:ext cx="131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Hladina letu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16492" y="4451441"/>
            <a:ext cx="204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Změna pravidel letu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stCxn id="4" idx="1"/>
          </p:cNvCxnSpPr>
          <p:nvPr/>
        </p:nvCxnSpPr>
        <p:spPr>
          <a:xfrm flipH="1">
            <a:off x="3575154" y="4266775"/>
            <a:ext cx="803860" cy="1846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 flipV="1">
            <a:off x="4227226" y="4549515"/>
            <a:ext cx="1406932" cy="882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87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Změna FL při letu zpět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 smtClean="0">
                <a:latin typeface="Calibri" panose="020F0502020204030204" pitchFamily="34" charset="0"/>
              </a:rPr>
              <a:t>Změna FL při letu zpět po provedení STAY činnosti</a:t>
            </a:r>
          </a:p>
          <a:p>
            <a:pPr marL="0" indent="0">
              <a:buNone/>
            </a:pPr>
            <a:r>
              <a:rPr lang="cs-CZ" sz="2000" dirty="0" smtClean="0">
                <a:latin typeface="Calibri" panose="020F0502020204030204" pitchFamily="34" charset="0"/>
              </a:rPr>
              <a:t>(FPL-OKMKL-ZX</a:t>
            </a:r>
            <a:endParaRPr lang="cs-CZ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Calibri" panose="020F0502020204030204" pitchFamily="34" charset="0"/>
              </a:rPr>
              <a:t>-P06T/L-SDGRY/S</a:t>
            </a:r>
            <a:endParaRPr lang="cs-CZ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</a:t>
            </a:r>
            <a:r>
              <a:rPr lang="cs-CZ" sz="2000" dirty="0" smtClean="0">
                <a:latin typeface="Calibri" panose="020F0502020204030204" pitchFamily="34" charset="0"/>
              </a:rPr>
              <a:t>LKBE1345</a:t>
            </a:r>
            <a:endParaRPr lang="cs-CZ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Calibri" panose="020F0502020204030204" pitchFamily="34" charset="0"/>
              </a:rPr>
              <a:t>-N0100F055 VLM/N0130</a:t>
            </a: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F070</a:t>
            </a:r>
            <a:r>
              <a:rPr lang="cs-CZ" sz="2000" dirty="0" smtClean="0">
                <a:latin typeface="Calibri" panose="020F0502020204030204" pitchFamily="34" charset="0"/>
              </a:rPr>
              <a:t> IFR L726 TUMKA </a:t>
            </a: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STAY1</a:t>
            </a:r>
            <a:r>
              <a:rPr lang="cs-CZ" sz="2000" dirty="0" smtClean="0">
                <a:latin typeface="Calibri" panose="020F0502020204030204" pitchFamily="34" charset="0"/>
              </a:rPr>
              <a:t>/0100 TUMKA/N0130</a:t>
            </a: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F080</a:t>
            </a:r>
            <a:r>
              <a:rPr lang="cs-CZ" sz="2000" dirty="0" smtClean="0">
                <a:latin typeface="Calibri" panose="020F0502020204030204" pitchFamily="34" charset="0"/>
              </a:rPr>
              <a:t> L726 VLM VFR</a:t>
            </a:r>
            <a:endParaRPr lang="cs-CZ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</a:t>
            </a:r>
            <a:r>
              <a:rPr lang="cs-CZ" sz="2000" dirty="0" smtClean="0">
                <a:latin typeface="Calibri" panose="020F0502020204030204" pitchFamily="34" charset="0"/>
              </a:rPr>
              <a:t>LKBE0300 LKPR</a:t>
            </a:r>
            <a:endParaRPr lang="cs-CZ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</a:t>
            </a:r>
            <a:r>
              <a:rPr lang="cs-CZ" sz="2000" dirty="0" smtClean="0">
                <a:latin typeface="Calibri" panose="020F0502020204030204" pitchFamily="34" charset="0"/>
              </a:rPr>
              <a:t>DOF/201220 PBN/B2C2D2S1 OPR/FOX AIR STAYINFO1/APCH LKTB </a:t>
            </a:r>
            <a:r>
              <a:rPr lang="cs-CZ" sz="2000" dirty="0">
                <a:latin typeface="Calibri" panose="020F0502020204030204" pitchFamily="34" charset="0"/>
              </a:rPr>
              <a:t>RMK/TEL +420602317000 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-E/0430 </a:t>
            </a:r>
            <a:r>
              <a:rPr lang="cs-CZ" sz="2000" dirty="0" smtClean="0">
                <a:latin typeface="Calibri" panose="020F0502020204030204" pitchFamily="34" charset="0"/>
              </a:rPr>
              <a:t>P/2 R/E A/WHITE AND RED STRIPS C/KADLEC)</a:t>
            </a:r>
            <a:endParaRPr lang="cs-CZ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80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Vyjadřování vertikální polohy – VFR lety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AIP ENR 1.1.9.3</a:t>
            </a:r>
          </a:p>
          <a:p>
            <a:pPr marL="0" indent="0">
              <a:buNone/>
            </a:pPr>
            <a:r>
              <a:rPr lang="cs-CZ" dirty="0" smtClean="0"/>
              <a:t>Do </a:t>
            </a:r>
            <a:r>
              <a:rPr lang="cs-CZ" dirty="0"/>
              <a:t>1000 ft AGL </a:t>
            </a:r>
            <a:r>
              <a:rPr lang="cs-CZ" dirty="0" smtClean="0"/>
              <a:t>uvádět </a:t>
            </a:r>
            <a:r>
              <a:rPr lang="cs-CZ" dirty="0"/>
              <a:t>výšky AGL</a:t>
            </a:r>
          </a:p>
          <a:p>
            <a:pPr marL="0" indent="0">
              <a:buNone/>
            </a:pPr>
            <a:r>
              <a:rPr lang="cs-CZ" dirty="0" smtClean="0"/>
              <a:t>Nad 1000 ft AGL do převodní nadmořské výšky 5 000 ft AMSL uvádět hladinu letu jako výšku ve stovkách stop, tedy A035 = 3 500 ft.</a:t>
            </a:r>
          </a:p>
          <a:p>
            <a:pPr marL="0" indent="0">
              <a:buNone/>
            </a:pPr>
            <a:r>
              <a:rPr lang="cs-CZ" dirty="0" smtClean="0"/>
              <a:t>Nad 5 000 ft AMSL do FL 290 používat VFR hladiny, např. F075, F185,…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32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Přílety na a odlety z řízených letišť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Je </a:t>
            </a:r>
            <a:r>
              <a:rPr lang="cs-CZ" dirty="0"/>
              <a:t>nutné uvádět příletové a odletové body publikované v AIP AD2 </a:t>
            </a:r>
            <a:endParaRPr lang="cs-CZ" dirty="0" smtClean="0"/>
          </a:p>
          <a:p>
            <a:pPr marL="0" indent="0">
              <a:buNone/>
            </a:pPr>
            <a:r>
              <a:rPr lang="cs-CZ" sz="2000" dirty="0" smtClean="0">
                <a:latin typeface="Calibri" panose="020F0502020204030204" pitchFamily="34" charset="0"/>
              </a:rPr>
              <a:t>(FPL-OKMKL-VX</a:t>
            </a:r>
            <a:endParaRPr lang="cs-CZ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Calibri" panose="020F0502020204030204" pitchFamily="34" charset="0"/>
              </a:rPr>
              <a:t>-C152/L-Y/S</a:t>
            </a:r>
            <a:endParaRPr lang="cs-CZ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</a:t>
            </a:r>
            <a:r>
              <a:rPr lang="cs-CZ" sz="2000" dirty="0" smtClean="0">
                <a:latin typeface="Calibri" panose="020F0502020204030204" pitchFamily="34" charset="0"/>
              </a:rPr>
              <a:t>LKKL1505</a:t>
            </a:r>
            <a:endParaRPr lang="cs-CZ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Calibri" panose="020F0502020204030204" pitchFamily="34" charset="0"/>
              </a:rPr>
              <a:t>-N0085VFR LKRK </a:t>
            </a: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ECHO</a:t>
            </a:r>
            <a:r>
              <a:rPr lang="cs-CZ" sz="2000" dirty="0" smtClean="0">
                <a:latin typeface="Calibri" panose="020F0502020204030204" pitchFamily="34" charset="0"/>
              </a:rPr>
              <a:t> </a:t>
            </a:r>
            <a:r>
              <a:rPr lang="cs-CZ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nebo</a:t>
            </a:r>
            <a:r>
              <a:rPr lang="cs-CZ" sz="2000" dirty="0" smtClean="0">
                <a:latin typeface="Calibri" panose="020F0502020204030204" pitchFamily="34" charset="0"/>
              </a:rPr>
              <a:t> </a:t>
            </a: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ECHO</a:t>
            </a:r>
            <a:r>
              <a:rPr lang="cs-CZ" sz="2000" dirty="0" smtClean="0">
                <a:latin typeface="Calibri" panose="020F0502020204030204" pitchFamily="34" charset="0"/>
              </a:rPr>
              <a:t> LKKV </a:t>
            </a:r>
            <a:r>
              <a:rPr lang="cs-CZ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nebo</a:t>
            </a:r>
            <a:r>
              <a:rPr lang="cs-CZ" sz="2000" dirty="0" smtClean="0">
                <a:latin typeface="Calibri" panose="020F0502020204030204" pitchFamily="34" charset="0"/>
              </a:rPr>
              <a:t> </a:t>
            </a: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cs-CZ" sz="2000" dirty="0" smtClean="0">
                <a:latin typeface="Calibri" panose="020F0502020204030204" pitchFamily="34" charset="0"/>
              </a:rPr>
              <a:t> LKKV </a:t>
            </a:r>
            <a:r>
              <a:rPr lang="cs-CZ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nebo</a:t>
            </a:r>
            <a:r>
              <a:rPr lang="cs-CZ" sz="2000" dirty="0" smtClean="0">
                <a:latin typeface="Calibri" panose="020F0502020204030204" pitchFamily="34" charset="0"/>
              </a:rPr>
              <a:t> LKKV </a:t>
            </a: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cs-CZ" sz="2000" dirty="0" smtClean="0">
                <a:latin typeface="Calibri" panose="020F0502020204030204" pitchFamily="34" charset="0"/>
              </a:rPr>
              <a:t> </a:t>
            </a:r>
            <a:r>
              <a:rPr lang="cs-CZ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nebo</a:t>
            </a:r>
            <a:r>
              <a:rPr lang="cs-CZ" sz="2000" dirty="0" smtClean="0">
                <a:latin typeface="Calibri" panose="020F0502020204030204" pitchFamily="34" charset="0"/>
              </a:rPr>
              <a:t>  </a:t>
            </a: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LKKVE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</a:t>
            </a:r>
            <a:r>
              <a:rPr lang="cs-CZ" sz="2000" dirty="0" smtClean="0">
                <a:latin typeface="Calibri" panose="020F0502020204030204" pitchFamily="34" charset="0"/>
              </a:rPr>
              <a:t>LKKV0030 </a:t>
            </a:r>
          </a:p>
          <a:p>
            <a:pPr marL="0" indent="0">
              <a:buNone/>
            </a:pPr>
            <a:r>
              <a:rPr lang="cs-CZ" sz="2000" dirty="0" smtClean="0">
                <a:latin typeface="Calibri" panose="020F0502020204030204" pitchFamily="34" charset="0"/>
              </a:rPr>
              <a:t>-DOF/201220 </a:t>
            </a:r>
            <a:r>
              <a:rPr lang="cs-CZ" sz="2000" dirty="0">
                <a:latin typeface="Calibri" panose="020F0502020204030204" pitchFamily="34" charset="0"/>
              </a:rPr>
              <a:t>OPR/FOX AIR </a:t>
            </a:r>
            <a:r>
              <a:rPr lang="cs-CZ" sz="2000" dirty="0" smtClean="0">
                <a:latin typeface="Calibri" panose="020F0502020204030204" pitchFamily="34" charset="0"/>
              </a:rPr>
              <a:t>RMK/TEL </a:t>
            </a:r>
            <a:r>
              <a:rPr lang="cs-CZ" sz="2000" dirty="0">
                <a:latin typeface="Calibri" panose="020F0502020204030204" pitchFamily="34" charset="0"/>
              </a:rPr>
              <a:t>+420602317000 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</a:t>
            </a:r>
            <a:r>
              <a:rPr lang="cs-CZ" sz="2000" dirty="0" smtClean="0">
                <a:latin typeface="Calibri" panose="020F0502020204030204" pitchFamily="34" charset="0"/>
              </a:rPr>
              <a:t>E/0400 </a:t>
            </a:r>
            <a:r>
              <a:rPr lang="cs-CZ" sz="2000" dirty="0">
                <a:latin typeface="Calibri" panose="020F0502020204030204" pitchFamily="34" charset="0"/>
              </a:rPr>
              <a:t>P/2 R/E A/WHITE </a:t>
            </a:r>
            <a:r>
              <a:rPr lang="cs-CZ" sz="2000" dirty="0" smtClean="0">
                <a:latin typeface="Calibri" panose="020F0502020204030204" pitchFamily="34" charset="0"/>
              </a:rPr>
              <a:t>C/KADLEC</a:t>
            </a:r>
            <a:r>
              <a:rPr lang="cs-CZ" sz="2000" dirty="0"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13925" y="2916794"/>
            <a:ext cx="157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NENÍ DLE ICAO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444583" y="2863120"/>
            <a:ext cx="1723869" cy="5171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55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Předkládání FPL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b="1" dirty="0"/>
              <a:t>VFR let</a:t>
            </a:r>
          </a:p>
          <a:p>
            <a:pPr marL="0" indent="0" algn="just">
              <a:buNone/>
            </a:pPr>
            <a:r>
              <a:rPr lang="cs-CZ" u="sng" dirty="0"/>
              <a:t>Předložení</a:t>
            </a:r>
            <a:r>
              <a:rPr lang="cs-CZ" dirty="0"/>
              <a:t> - co nejdříve, </a:t>
            </a:r>
            <a:r>
              <a:rPr lang="cs-CZ" dirty="0" smtClean="0"/>
              <a:t>mnohé </a:t>
            </a:r>
            <a:r>
              <a:rPr lang="cs-CZ" dirty="0"/>
              <a:t>země vyžadují aspoň 1 hodinu před EOBT</a:t>
            </a:r>
          </a:p>
          <a:p>
            <a:pPr marL="0" indent="0" algn="just">
              <a:buNone/>
            </a:pPr>
            <a:r>
              <a:rPr lang="cs-CZ" u="sng" dirty="0"/>
              <a:t>Řízený VFR let </a:t>
            </a:r>
            <a:r>
              <a:rPr lang="cs-CZ" dirty="0"/>
              <a:t>= vzlet z řízeného letiště nebo po vzletu z neřízeného letiště vstup do řízeného prostoru C nebo D </a:t>
            </a:r>
          </a:p>
          <a:p>
            <a:pPr marL="0" indent="0" algn="just">
              <a:buNone/>
            </a:pPr>
            <a:r>
              <a:rPr lang="cs-CZ" u="sng" dirty="0"/>
              <a:t>DLA</a:t>
            </a:r>
            <a:r>
              <a:rPr lang="cs-CZ" dirty="0"/>
              <a:t> - změna EOBT o více než 30 minut.</a:t>
            </a:r>
          </a:p>
          <a:p>
            <a:pPr marL="0" indent="0" algn="just">
              <a:buNone/>
            </a:pPr>
            <a:r>
              <a:rPr lang="cs-CZ" u="sng" dirty="0" smtClean="0"/>
              <a:t>Neřízený </a:t>
            </a:r>
            <a:r>
              <a:rPr lang="cs-CZ" u="sng" dirty="0"/>
              <a:t>VFR let </a:t>
            </a:r>
            <a:r>
              <a:rPr lang="cs-CZ" dirty="0"/>
              <a:t>= vzlet z neřízeného letiště do prostoru G nebo E </a:t>
            </a:r>
          </a:p>
          <a:p>
            <a:pPr marL="0" indent="0" algn="just">
              <a:buNone/>
            </a:pPr>
            <a:r>
              <a:rPr lang="cs-CZ" u="sng" dirty="0" smtClean="0"/>
              <a:t>DLA</a:t>
            </a:r>
            <a:r>
              <a:rPr lang="cs-CZ" dirty="0" smtClean="0"/>
              <a:t> </a:t>
            </a:r>
            <a:r>
              <a:rPr lang="cs-CZ" dirty="0"/>
              <a:t>- změna EOBT o více než </a:t>
            </a:r>
            <a:r>
              <a:rPr lang="cs-CZ" dirty="0" smtClean="0"/>
              <a:t>60 </a:t>
            </a:r>
            <a:r>
              <a:rPr lang="cs-CZ" dirty="0"/>
              <a:t>minut</a:t>
            </a:r>
            <a:r>
              <a:rPr lang="cs-CZ" dirty="0" smtClean="0"/>
              <a:t>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b="1" dirty="0" smtClean="0"/>
              <a:t>Nedoporučujeme </a:t>
            </a:r>
            <a:r>
              <a:rPr lang="cs-CZ" b="1" dirty="0"/>
              <a:t>předkládat </a:t>
            </a:r>
            <a:r>
              <a:rPr lang="cs-CZ" b="1" dirty="0" smtClean="0"/>
              <a:t>FPL na kombinované lety </a:t>
            </a:r>
            <a:r>
              <a:rPr lang="cs-CZ" b="1" dirty="0"/>
              <a:t>přes CFSP </a:t>
            </a:r>
            <a:r>
              <a:rPr lang="cs-CZ" dirty="0"/>
              <a:t>(virtuální briefingy, softwarové aplikace) – žádná nebo špatná adresace </a:t>
            </a:r>
            <a:r>
              <a:rPr lang="cs-CZ" dirty="0" smtClean="0"/>
              <a:t>VFR části FPL.</a:t>
            </a: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66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2600" dirty="0" smtClean="0"/>
              <a:t>Letiště určení, EET a náhradní letiště určení – pole </a:t>
            </a:r>
            <a:r>
              <a:rPr lang="cs-CZ" sz="2600" dirty="0" smtClean="0"/>
              <a:t>16</a:t>
            </a:r>
            <a:endParaRPr lang="cs-CZ" sz="2600" dirty="0"/>
          </a:p>
        </p:txBody>
      </p:sp>
      <p:pic>
        <p:nvPicPr>
          <p:cNvPr id="20483" name="Picture 2" descr="C:\Users\briefinglkpr\Desktop\form_fpl_ica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5449" y="1481138"/>
            <a:ext cx="3045164" cy="4310706"/>
          </a:xfrm>
        </p:spPr>
      </p:pic>
      <p:sp>
        <p:nvSpPr>
          <p:cNvPr id="4" name="Obdélník 3"/>
          <p:cNvSpPr/>
          <p:nvPr/>
        </p:nvSpPr>
        <p:spPr>
          <a:xfrm>
            <a:off x="3634255" y="3552669"/>
            <a:ext cx="2144453" cy="177511"/>
          </a:xfrm>
          <a:prstGeom prst="rect">
            <a:avLst/>
          </a:prstGeom>
          <a:solidFill>
            <a:schemeClr val="bg2">
              <a:lumMod val="50000"/>
              <a:alpha val="30196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4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Letiště určení a náhradní letiště určení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ZZZZ – nebyla-li přidělena směrovací značka ICAO </a:t>
            </a:r>
            <a:r>
              <a:rPr lang="cs-CZ" dirty="0" smtClean="0"/>
              <a:t>(</a:t>
            </a:r>
            <a:r>
              <a:rPr lang="cs-CZ" dirty="0"/>
              <a:t>název a </a:t>
            </a:r>
            <a:r>
              <a:rPr lang="cs-CZ" b="1" u="sng" dirty="0"/>
              <a:t>poloha letiště </a:t>
            </a:r>
            <a:r>
              <a:rPr lang="cs-CZ" dirty="0"/>
              <a:t>se uvedou v </a:t>
            </a:r>
            <a:r>
              <a:rPr lang="cs-CZ" dirty="0" smtClean="0"/>
              <a:t>DEST/ nebo v ALTN/ v poli 18).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(FPL-OKABC-VG</a:t>
            </a:r>
          </a:p>
          <a:p>
            <a:pPr marL="0" indent="0">
              <a:buNone/>
            </a:pPr>
            <a:r>
              <a:rPr lang="cs-CZ" dirty="0" smtClean="0">
                <a:latin typeface="Calibri" panose="020F0502020204030204" pitchFamily="34" charset="0"/>
              </a:rPr>
              <a:t>-B429/L-Y/S</a:t>
            </a:r>
            <a:endParaRPr 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Calibri" panose="020F0502020204030204" pitchFamily="34" charset="0"/>
              </a:rPr>
              <a:t>-LKPR0810</a:t>
            </a:r>
            <a:endParaRPr 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-K0170A035 </a:t>
            </a:r>
            <a:r>
              <a:rPr lang="cs-CZ" dirty="0" smtClean="0">
                <a:latin typeface="Calibri" panose="020F0502020204030204" pitchFamily="34" charset="0"/>
              </a:rPr>
              <a:t>DCT LKPRT DCT LKPRE DCT LKKBU DCT LKKBL DCT 5042N01559E</a:t>
            </a:r>
            <a:endParaRPr 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Calibri" panose="020F0502020204030204" pitchFamily="34" charset="0"/>
              </a:rPr>
              <a:t>-</a:t>
            </a:r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</a:rPr>
              <a:t>ZZZZ</a:t>
            </a:r>
            <a:r>
              <a:rPr lang="cs-CZ" dirty="0" smtClean="0">
                <a:latin typeface="Calibri" panose="020F0502020204030204" pitchFamily="34" charset="0"/>
              </a:rPr>
              <a:t>0125 </a:t>
            </a:r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</a:rPr>
              <a:t>ZZZZ</a:t>
            </a:r>
            <a:endParaRPr lang="cs-CZ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-DOF/210103 </a:t>
            </a:r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DEST/KROTOSZYN 5141N01723E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</a:rPr>
              <a:t>ALTN/OSTROV VELKOPOLSKY 5159N01702E </a:t>
            </a:r>
            <a:r>
              <a:rPr lang="cs-CZ" dirty="0" smtClean="0">
                <a:latin typeface="Calibri" panose="020F0502020204030204" pitchFamily="34" charset="0"/>
              </a:rPr>
              <a:t>EET/LAGAR0040 OPR/AEROAVIA </a:t>
            </a:r>
            <a:r>
              <a:rPr lang="cs-CZ" dirty="0">
                <a:latin typeface="Calibri" panose="020F0502020204030204" pitchFamily="34" charset="0"/>
              </a:rPr>
              <a:t>RMK/TEL +420728001122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-E/0200 P/1 A/BLUE WHITE C/VONDRACEK)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0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dirty="0" smtClean="0"/>
              <a:t>Jiné informace – pole 18</a:t>
            </a:r>
            <a:endParaRPr lang="cs-CZ" dirty="0"/>
          </a:p>
        </p:txBody>
      </p:sp>
      <p:pic>
        <p:nvPicPr>
          <p:cNvPr id="20483" name="Picture 2" descr="C:\Users\briefinglkpr\Desktop\form_fpl_ica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2960" y="1481138"/>
            <a:ext cx="3067653" cy="4342541"/>
          </a:xfrm>
        </p:spPr>
      </p:pic>
      <p:sp>
        <p:nvSpPr>
          <p:cNvPr id="4" name="Obdélník 3"/>
          <p:cNvSpPr/>
          <p:nvPr/>
        </p:nvSpPr>
        <p:spPr>
          <a:xfrm>
            <a:off x="3462727" y="3747542"/>
            <a:ext cx="2465883" cy="374754"/>
          </a:xfrm>
          <a:prstGeom prst="rect">
            <a:avLst/>
          </a:prstGeom>
          <a:solidFill>
            <a:schemeClr val="bg2">
              <a:lumMod val="50000"/>
              <a:alpha val="30196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2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Jiné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Vždy uvádět telefonický kontakt v RMK – AIP ENR 1.10.1.1</a:t>
            </a:r>
          </a:p>
          <a:p>
            <a:pPr marL="0" indent="0">
              <a:buNone/>
            </a:pPr>
            <a:r>
              <a:rPr lang="cs-CZ" altLang="cs-CZ" dirty="0"/>
              <a:t>PBN/ označení schopností RNAV nebo </a:t>
            </a:r>
            <a:r>
              <a:rPr lang="cs-CZ" altLang="cs-CZ" dirty="0" smtClean="0"/>
              <a:t>RNP – uvedení druhů navigačních vybavení musí korespondovat s vybavením v poli 10a.</a:t>
            </a:r>
          </a:p>
          <a:p>
            <a:pPr marL="0" indent="0">
              <a:buNone/>
            </a:pPr>
            <a:r>
              <a:rPr lang="cs-CZ" altLang="cs-CZ" dirty="0" smtClean="0"/>
              <a:t> </a:t>
            </a:r>
            <a:r>
              <a:rPr lang="cs-CZ" dirty="0" smtClean="0">
                <a:latin typeface="Calibri" panose="020F0502020204030204" pitchFamily="34" charset="0"/>
              </a:rPr>
              <a:t>(</a:t>
            </a:r>
            <a:r>
              <a:rPr lang="cs-CZ" dirty="0">
                <a:latin typeface="Calibri" panose="020F0502020204030204" pitchFamily="34" charset="0"/>
              </a:rPr>
              <a:t>FPL-OKHKL-ZG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</a:t>
            </a:r>
            <a:r>
              <a:rPr lang="cs-CZ" dirty="0" smtClean="0">
                <a:latin typeface="Calibri" panose="020F0502020204030204" pitchFamily="34" charset="0"/>
              </a:rPr>
              <a:t>P46T/L-S</a:t>
            </a:r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</a:rPr>
              <a:t>DRG</a:t>
            </a:r>
            <a:r>
              <a:rPr lang="cs-CZ" dirty="0" smtClean="0">
                <a:latin typeface="Calibri" panose="020F0502020204030204" pitchFamily="34" charset="0"/>
              </a:rPr>
              <a:t>Y/S</a:t>
            </a:r>
            <a:endParaRPr 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-LKHK1410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-N017F075 DCT BNO/N0200F150 IFR L726 UPLAV P27 MAKAL 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-LZZI0050 LZIB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-DOF/210103 </a:t>
            </a:r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</a:rPr>
              <a:t>PBN/B2C3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</a:rPr>
              <a:t>OPR/AEROAVIA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RMK/TEL +420728001122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-E/0200 P/2 A/WHITE BLUE C/VONDRACEK)</a:t>
            </a:r>
          </a:p>
          <a:p>
            <a:pPr marL="0" indent="0">
              <a:buNone/>
            </a:pPr>
            <a:r>
              <a:rPr lang="cs-CZ" altLang="cs-CZ" dirty="0" smtClean="0"/>
              <a:t>  </a:t>
            </a:r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6235" y="4586990"/>
            <a:ext cx="1530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GNSS (RNAV5)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457039" y="4665928"/>
            <a:ext cx="1476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DME (RNAV2)</a:t>
            </a:r>
            <a:endParaRPr lang="cs-CZ" dirty="0">
              <a:solidFill>
                <a:srgbClr val="00B0F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2533338" y="4884959"/>
            <a:ext cx="75853" cy="25020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2983043" y="4965253"/>
            <a:ext cx="1039760" cy="16991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1850571" y="3743634"/>
            <a:ext cx="606914" cy="89111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1464385" y="3795486"/>
            <a:ext cx="2552366" cy="96436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66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Jiné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Jsou-li uvedeny </a:t>
            </a:r>
            <a:r>
              <a:rPr lang="cs-CZ" dirty="0"/>
              <a:t>doplňující informace </a:t>
            </a:r>
            <a:r>
              <a:rPr lang="cs-CZ" dirty="0" smtClean="0"/>
              <a:t>v COM</a:t>
            </a:r>
            <a:r>
              <a:rPr lang="cs-CZ" dirty="0"/>
              <a:t>/, NAV</a:t>
            </a:r>
            <a:r>
              <a:rPr lang="cs-CZ" dirty="0" smtClean="0"/>
              <a:t>/ nebo DAT/, uvést písmeno Z v poli 10a.</a:t>
            </a:r>
          </a:p>
          <a:p>
            <a:pPr marL="0" indent="0">
              <a:buNone/>
            </a:pPr>
            <a:r>
              <a:rPr lang="cs-CZ" altLang="cs-CZ" dirty="0"/>
              <a:t>REG/ </a:t>
            </a:r>
            <a:r>
              <a:rPr lang="cs-CZ" altLang="cs-CZ" dirty="0" smtClean="0"/>
              <a:t>poznávací značka letadla</a:t>
            </a:r>
            <a:r>
              <a:rPr lang="cs-CZ" altLang="cs-CZ" dirty="0"/>
              <a:t>, </a:t>
            </a:r>
            <a:r>
              <a:rPr lang="cs-CZ" altLang="cs-CZ" dirty="0" smtClean="0"/>
              <a:t>není-li patrná </a:t>
            </a:r>
            <a:r>
              <a:rPr lang="cs-CZ" altLang="cs-CZ" dirty="0"/>
              <a:t>z pole </a:t>
            </a:r>
            <a:r>
              <a:rPr lang="cs-CZ" altLang="cs-CZ" dirty="0" smtClean="0"/>
              <a:t>7 (identifikace letadla)</a:t>
            </a:r>
            <a:endParaRPr lang="cs-CZ" altLang="cs-CZ" dirty="0"/>
          </a:p>
          <a:p>
            <a:pPr marL="0" indent="0">
              <a:buNone/>
            </a:pPr>
            <a:r>
              <a:rPr lang="cs-CZ" sz="1800" dirty="0">
                <a:latin typeface="Calibri" panose="020F0502020204030204" pitchFamily="34" charset="0"/>
              </a:rPr>
              <a:t>(</a:t>
            </a:r>
            <a:r>
              <a:rPr lang="cs-CZ" sz="1800" dirty="0" smtClean="0">
                <a:latin typeface="Calibri" panose="020F0502020204030204" pitchFamily="34" charset="0"/>
              </a:rPr>
              <a:t>FPL-</a:t>
            </a:r>
            <a:r>
              <a:rPr lang="cs-CZ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AZE11S</a:t>
            </a:r>
            <a:r>
              <a:rPr lang="cs-CZ" sz="1800" dirty="0" smtClean="0">
                <a:latin typeface="Calibri" panose="020F0502020204030204" pitchFamily="34" charset="0"/>
              </a:rPr>
              <a:t>-ZG</a:t>
            </a:r>
            <a:endParaRPr lang="cs-CZ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dirty="0">
                <a:latin typeface="Calibri" panose="020F0502020204030204" pitchFamily="34" charset="0"/>
              </a:rPr>
              <a:t>-DA62/L-SDGRY</a:t>
            </a:r>
            <a:r>
              <a:rPr lang="cs-CZ" sz="1800" dirty="0">
                <a:solidFill>
                  <a:srgbClr val="FF0000"/>
                </a:solidFill>
                <a:latin typeface="Calibri" panose="020F0502020204030204" pitchFamily="34" charset="0"/>
              </a:rPr>
              <a:t>Z</a:t>
            </a:r>
            <a:r>
              <a:rPr lang="cs-CZ" sz="1800" dirty="0">
                <a:latin typeface="Calibri" panose="020F0502020204030204" pitchFamily="34" charset="0"/>
              </a:rPr>
              <a:t>/S</a:t>
            </a:r>
          </a:p>
          <a:p>
            <a:pPr marL="0" indent="0">
              <a:buNone/>
            </a:pPr>
            <a:r>
              <a:rPr lang="cs-CZ" sz="1800" dirty="0">
                <a:latin typeface="Calibri" panose="020F0502020204030204" pitchFamily="34" charset="0"/>
              </a:rPr>
              <a:t>-LKLT0810</a:t>
            </a:r>
          </a:p>
          <a:p>
            <a:pPr marL="0" indent="0">
              <a:buNone/>
            </a:pPr>
            <a:r>
              <a:rPr lang="cs-CZ" sz="1800" dirty="0">
                <a:latin typeface="Calibri" panose="020F0502020204030204" pitchFamily="34" charset="0"/>
              </a:rPr>
              <a:t>-K0170F095 TIPRU/N0140F110 IFR Z401 VLM L726 BNO</a:t>
            </a:r>
          </a:p>
          <a:p>
            <a:pPr marL="0" indent="0">
              <a:buNone/>
            </a:pPr>
            <a:r>
              <a:rPr lang="cs-CZ" sz="1800" dirty="0">
                <a:latin typeface="Calibri" panose="020F0502020204030204" pitchFamily="34" charset="0"/>
              </a:rPr>
              <a:t>-LKKU0055 LKTB</a:t>
            </a:r>
          </a:p>
          <a:p>
            <a:pPr marL="0" indent="0">
              <a:buNone/>
            </a:pPr>
            <a:r>
              <a:rPr lang="cs-CZ" sz="1800" dirty="0">
                <a:latin typeface="Calibri" panose="020F0502020204030204" pitchFamily="34" charset="0"/>
              </a:rPr>
              <a:t>-DOF/210103 </a:t>
            </a:r>
            <a:r>
              <a:rPr lang="cs-CZ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REG/DASSK</a:t>
            </a:r>
            <a:r>
              <a:rPr lang="cs-CZ" sz="1800" dirty="0" smtClean="0">
                <a:latin typeface="Calibri" panose="020F0502020204030204" pitchFamily="34" charset="0"/>
              </a:rPr>
              <a:t> PBN/B2C2S1 </a:t>
            </a:r>
            <a:r>
              <a:rPr lang="cs-CZ" sz="1800" dirty="0">
                <a:solidFill>
                  <a:srgbClr val="FF0000"/>
                </a:solidFill>
                <a:latin typeface="Calibri" panose="020F0502020204030204" pitchFamily="34" charset="0"/>
              </a:rPr>
              <a:t>NAV/SBAS</a:t>
            </a:r>
            <a:r>
              <a:rPr lang="cs-CZ" sz="1800" dirty="0">
                <a:latin typeface="Calibri" panose="020F0502020204030204" pitchFamily="34" charset="0"/>
              </a:rPr>
              <a:t> OPR/AEROAVIA RMK/TEL +420728001122 </a:t>
            </a:r>
          </a:p>
          <a:p>
            <a:pPr marL="0" indent="0">
              <a:buNone/>
            </a:pPr>
            <a:r>
              <a:rPr lang="cs-CZ" sz="1800" dirty="0">
                <a:latin typeface="Calibri" panose="020F0502020204030204" pitchFamily="34" charset="0"/>
              </a:rPr>
              <a:t>-E/0200 P/3 A/BLUE SILVER C/VONDRACEK)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724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Jiné </a:t>
            </a:r>
            <a:r>
              <a:rPr lang="cs-CZ" dirty="0" smtClean="0"/>
              <a:t>informace – EET/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 smtClean="0"/>
              <a:t>EET</a:t>
            </a:r>
            <a:r>
              <a:rPr lang="cs-CZ" altLang="cs-CZ" dirty="0"/>
              <a:t>/  </a:t>
            </a:r>
            <a:r>
              <a:rPr lang="cs-CZ" altLang="cs-CZ" dirty="0" smtClean="0"/>
              <a:t>význačné </a:t>
            </a:r>
            <a:r>
              <a:rPr lang="cs-CZ" altLang="cs-CZ" dirty="0"/>
              <a:t>body nebo označení hranic </a:t>
            </a:r>
            <a:r>
              <a:rPr lang="cs-CZ" altLang="cs-CZ" dirty="0" smtClean="0"/>
              <a:t>FIR </a:t>
            </a:r>
            <a:r>
              <a:rPr lang="cs-CZ" altLang="cs-CZ" dirty="0"/>
              <a:t>a sečtená odhadovaná doba   </a:t>
            </a:r>
            <a:r>
              <a:rPr lang="cs-CZ" altLang="cs-CZ" dirty="0" smtClean="0"/>
              <a:t>od </a:t>
            </a:r>
            <a:r>
              <a:rPr lang="cs-CZ" altLang="cs-CZ" dirty="0"/>
              <a:t>vzletu na tyto body nebo </a:t>
            </a:r>
            <a:r>
              <a:rPr lang="cs-CZ" altLang="cs-CZ" dirty="0" smtClean="0"/>
              <a:t>hranice (uvedení zeměpisných názvů ve VFR části kombinovaného letu – v ACK jen 5 prvních znaků)</a:t>
            </a:r>
            <a:endParaRPr lang="cs-CZ" altLang="cs-CZ" dirty="0"/>
          </a:p>
          <a:p>
            <a:pPr>
              <a:spcBef>
                <a:spcPct val="50000"/>
              </a:spcBef>
              <a:buNone/>
              <a:defRPr/>
            </a:pPr>
            <a:r>
              <a:rPr lang="cs-CZ" altLang="cs-CZ" sz="1800" dirty="0" smtClean="0"/>
              <a:t>EET/LZBB0043…..označení hranic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cs-CZ" altLang="cs-CZ" sz="1800" dirty="0" smtClean="0"/>
              <a:t>EET/OKF0105…..bod (radionavigační prostředek)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cs-CZ" altLang="cs-CZ" sz="1800" dirty="0" smtClean="0"/>
              <a:t>EET/LULAR0112…..význačný bod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cs-CZ" altLang="cs-CZ" sz="1800" dirty="0" smtClean="0"/>
              <a:t>EET/5012N01625E0109…..souřadnice  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cs-CZ" altLang="cs-CZ" sz="1800" dirty="0" smtClean="0"/>
              <a:t>EET/OKX1720040045…..směrník  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cs-CZ" altLang="cs-CZ" sz="1800" dirty="0"/>
              <a:t>EET/ROZVADOV0026</a:t>
            </a:r>
            <a:r>
              <a:rPr lang="cs-CZ" altLang="cs-CZ" sz="1800" dirty="0" smtClean="0"/>
              <a:t>…..zeměpisný název </a:t>
            </a:r>
            <a:r>
              <a:rPr lang="cs-CZ" altLang="cs-CZ" sz="1800" dirty="0"/>
              <a:t>(</a:t>
            </a:r>
            <a:r>
              <a:rPr lang="cs-CZ" altLang="cs-CZ" sz="1800" dirty="0" smtClean="0"/>
              <a:t>ROZVA…po </a:t>
            </a:r>
            <a:r>
              <a:rPr lang="cs-CZ" altLang="cs-CZ" sz="1800" dirty="0"/>
              <a:t>schválení FPL v IFPS )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cs-CZ" altLang="cs-CZ" sz="1800" dirty="0" smtClean="0"/>
              <a:t>EET/5KM </a:t>
            </a:r>
            <a:r>
              <a:rPr lang="cs-CZ" altLang="cs-CZ" sz="1800" dirty="0"/>
              <a:t>E </a:t>
            </a:r>
            <a:r>
              <a:rPr lang="cs-CZ" altLang="cs-CZ" sz="1800" dirty="0" smtClean="0"/>
              <a:t>CINOVEC0215…..vzdálenost </a:t>
            </a:r>
            <a:r>
              <a:rPr lang="cs-CZ" altLang="cs-CZ" sz="1800" dirty="0"/>
              <a:t>od bodu/místa 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 flipH="1">
            <a:off x="1866275" y="4594485"/>
            <a:ext cx="7495" cy="269823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49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Jiné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000" dirty="0" smtClean="0"/>
              <a:t>OPR/název </a:t>
            </a:r>
            <a:r>
              <a:rPr lang="cs-CZ" altLang="cs-CZ" sz="2000" dirty="0"/>
              <a:t>provozovatele, </a:t>
            </a:r>
            <a:r>
              <a:rPr lang="cs-CZ" altLang="cs-CZ" sz="2000" dirty="0" smtClean="0"/>
              <a:t>jestliže </a:t>
            </a:r>
            <a:r>
              <a:rPr lang="cs-CZ" altLang="cs-CZ" sz="2000" dirty="0"/>
              <a:t>není zřejmý z pole </a:t>
            </a:r>
            <a:r>
              <a:rPr lang="cs-CZ" altLang="cs-CZ" sz="2000" dirty="0" smtClean="0"/>
              <a:t>7</a:t>
            </a:r>
          </a:p>
          <a:p>
            <a:pPr marL="0" indent="0">
              <a:buNone/>
            </a:pPr>
            <a:r>
              <a:rPr lang="cs-CZ" dirty="0" smtClean="0">
                <a:latin typeface="Calibri" pitchFamily="34" charset="0"/>
              </a:rPr>
              <a:t>RMK/IFPSRA - uvádí </a:t>
            </a:r>
            <a:r>
              <a:rPr lang="cs-CZ" dirty="0">
                <a:latin typeface="Calibri" pitchFamily="34" charset="0"/>
              </a:rPr>
              <a:t>se pouze </a:t>
            </a:r>
            <a:r>
              <a:rPr lang="cs-CZ" dirty="0" smtClean="0">
                <a:latin typeface="Calibri" pitchFamily="34" charset="0"/>
              </a:rPr>
              <a:t>ve FPL pro lety </a:t>
            </a:r>
            <a:r>
              <a:rPr lang="cs-CZ" dirty="0">
                <a:latin typeface="Calibri" pitchFamily="34" charset="0"/>
              </a:rPr>
              <a:t>IFR a </a:t>
            </a:r>
            <a:r>
              <a:rPr lang="cs-CZ" dirty="0" smtClean="0">
                <a:latin typeface="Calibri" pitchFamily="34" charset="0"/>
              </a:rPr>
              <a:t>kombinované</a:t>
            </a:r>
            <a:endParaRPr lang="cs-CZ" dirty="0">
              <a:latin typeface="Calibr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libri" pitchFamily="34" charset="0"/>
              </a:rPr>
              <a:t>(FPL-</a:t>
            </a:r>
            <a:r>
              <a:rPr lang="cs-CZ" dirty="0">
                <a:solidFill>
                  <a:srgbClr val="FF0000"/>
                </a:solidFill>
                <a:latin typeface="Calibri" pitchFamily="34" charset="0"/>
              </a:rPr>
              <a:t>OKHKL</a:t>
            </a:r>
            <a:r>
              <a:rPr lang="cs-CZ" dirty="0">
                <a:latin typeface="Calibri" pitchFamily="34" charset="0"/>
              </a:rPr>
              <a:t>-</a:t>
            </a:r>
            <a:r>
              <a:rPr lang="cs-CZ" dirty="0">
                <a:solidFill>
                  <a:srgbClr val="FF0000"/>
                </a:solidFill>
                <a:latin typeface="Calibri" pitchFamily="34" charset="0"/>
              </a:rPr>
              <a:t>Z</a:t>
            </a:r>
            <a:r>
              <a:rPr lang="cs-CZ" dirty="0">
                <a:latin typeface="Calibri" pitchFamily="34" charset="0"/>
              </a:rPr>
              <a:t>G</a:t>
            </a:r>
          </a:p>
          <a:p>
            <a:pPr marL="0" indent="0">
              <a:buNone/>
            </a:pPr>
            <a:r>
              <a:rPr lang="cs-CZ" dirty="0">
                <a:latin typeface="Calibri" pitchFamily="34" charset="0"/>
              </a:rPr>
              <a:t>-P46T/L-SDRGY/S</a:t>
            </a:r>
          </a:p>
          <a:p>
            <a:pPr marL="0" indent="0">
              <a:buNone/>
            </a:pPr>
            <a:r>
              <a:rPr lang="cs-CZ" dirty="0">
                <a:latin typeface="Calibri" pitchFamily="34" charset="0"/>
              </a:rPr>
              <a:t>-LKHK1410</a:t>
            </a:r>
          </a:p>
          <a:p>
            <a:pPr marL="0" indent="0">
              <a:buNone/>
            </a:pPr>
            <a:r>
              <a:rPr lang="cs-CZ" dirty="0">
                <a:latin typeface="Calibri" pitchFamily="34" charset="0"/>
              </a:rPr>
              <a:t>-N017F075 DCT BNO/N0200F150 IFR L726 UPLAV P27 MAKAL  </a:t>
            </a:r>
          </a:p>
          <a:p>
            <a:pPr marL="0" indent="0">
              <a:buNone/>
            </a:pPr>
            <a:r>
              <a:rPr lang="cs-CZ" dirty="0">
                <a:latin typeface="Calibri" pitchFamily="34" charset="0"/>
              </a:rPr>
              <a:t>-LZZI0050 LZIB</a:t>
            </a:r>
          </a:p>
          <a:p>
            <a:pPr marL="0" indent="0">
              <a:buNone/>
            </a:pPr>
            <a:r>
              <a:rPr lang="cs-CZ" dirty="0">
                <a:latin typeface="Calibri" pitchFamily="34" charset="0"/>
              </a:rPr>
              <a:t>-DOF/210103 PBN/B2C3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OPR/AEROAVIA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</a:rPr>
              <a:t>RMK/IFPSRA</a:t>
            </a:r>
            <a:r>
              <a:rPr lang="cs-CZ" dirty="0" smtClean="0">
                <a:latin typeface="Calibri" panose="020F0502020204030204" pitchFamily="34" charset="0"/>
              </a:rPr>
              <a:t>  TEL </a:t>
            </a:r>
            <a:r>
              <a:rPr lang="cs-CZ" dirty="0">
                <a:latin typeface="Calibri" panose="020F0502020204030204" pitchFamily="34" charset="0"/>
              </a:rPr>
              <a:t>+420728001122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-E/0200 P/2 A/WHITE BLUE C/VONDRACEK)</a:t>
            </a:r>
          </a:p>
          <a:p>
            <a:pPr marL="0" indent="0">
              <a:buNone/>
            </a:pPr>
            <a:r>
              <a:rPr lang="cs-CZ" altLang="cs-CZ" dirty="0"/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223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dirty="0" smtClean="0"/>
              <a:t>Doplňující informace – pole 19</a:t>
            </a:r>
            <a:endParaRPr lang="cs-CZ" dirty="0"/>
          </a:p>
        </p:txBody>
      </p:sp>
      <p:pic>
        <p:nvPicPr>
          <p:cNvPr id="20483" name="Picture 2" descr="C:\Users\briefinglkpr\Desktop\form_fpl_ica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2960" y="1481138"/>
            <a:ext cx="3067653" cy="4342541"/>
          </a:xfrm>
        </p:spPr>
      </p:pic>
      <p:sp>
        <p:nvSpPr>
          <p:cNvPr id="4" name="Obdélník 3"/>
          <p:cNvSpPr/>
          <p:nvPr/>
        </p:nvSpPr>
        <p:spPr>
          <a:xfrm>
            <a:off x="3469533" y="4122295"/>
            <a:ext cx="2481562" cy="1191718"/>
          </a:xfrm>
          <a:prstGeom prst="rect">
            <a:avLst/>
          </a:prstGeom>
          <a:solidFill>
            <a:schemeClr val="bg2">
              <a:lumMod val="50000"/>
              <a:alpha val="30196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3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Doplňující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V položce N/ </a:t>
            </a:r>
            <a:r>
              <a:rPr lang="cs-CZ" dirty="0" smtClean="0"/>
              <a:t>neuvádět telefonní čísla a jména, slouží k </a:t>
            </a:r>
            <a:r>
              <a:rPr lang="cs-CZ" b="1" dirty="0" smtClean="0"/>
              <a:t>uvedení</a:t>
            </a:r>
            <a:r>
              <a:rPr lang="cs-CZ" dirty="0" smtClean="0"/>
              <a:t> doplňujících </a:t>
            </a:r>
          </a:p>
          <a:p>
            <a:pPr marL="0" indent="0">
              <a:buNone/>
            </a:pPr>
            <a:r>
              <a:rPr lang="cs-CZ" b="1" dirty="0"/>
              <a:t>i</a:t>
            </a:r>
            <a:r>
              <a:rPr lang="cs-CZ" b="1" dirty="0" smtClean="0"/>
              <a:t>nformací týkajících se POUZE nouzového vybavení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>
                <a:latin typeface="Calibri" pitchFamily="34" charset="0"/>
              </a:rPr>
              <a:t>(FPL-OKHKL-ZG</a:t>
            </a:r>
          </a:p>
          <a:p>
            <a:pPr marL="0" indent="0">
              <a:buNone/>
            </a:pPr>
            <a:r>
              <a:rPr lang="cs-CZ" dirty="0">
                <a:latin typeface="Calibri" pitchFamily="34" charset="0"/>
              </a:rPr>
              <a:t>-P46T/L-SDRGY/S</a:t>
            </a:r>
          </a:p>
          <a:p>
            <a:pPr marL="0" indent="0">
              <a:buNone/>
            </a:pPr>
            <a:r>
              <a:rPr lang="cs-CZ" dirty="0">
                <a:latin typeface="Calibri" pitchFamily="34" charset="0"/>
              </a:rPr>
              <a:t>-LKHK1410</a:t>
            </a:r>
          </a:p>
          <a:p>
            <a:pPr marL="0" indent="0">
              <a:buNone/>
            </a:pPr>
            <a:r>
              <a:rPr lang="cs-CZ" dirty="0">
                <a:latin typeface="Calibri" pitchFamily="34" charset="0"/>
              </a:rPr>
              <a:t>-N017F075 DCT BNO/N0200F150 IFR L726 UPLAV P27 MAKAL  </a:t>
            </a:r>
          </a:p>
          <a:p>
            <a:pPr marL="0" indent="0">
              <a:buNone/>
            </a:pPr>
            <a:r>
              <a:rPr lang="cs-CZ" dirty="0">
                <a:latin typeface="Calibri" pitchFamily="34" charset="0"/>
              </a:rPr>
              <a:t>-LZZI0050 LZIB</a:t>
            </a:r>
          </a:p>
          <a:p>
            <a:pPr marL="0" indent="0">
              <a:buNone/>
            </a:pPr>
            <a:r>
              <a:rPr lang="cs-CZ" dirty="0">
                <a:latin typeface="Calibri" pitchFamily="34" charset="0"/>
              </a:rPr>
              <a:t>-DOF/210103 PBN/B2C3 OPR/AEROAVIA RMK/IFPSRA  TEL +420728001122 </a:t>
            </a:r>
          </a:p>
          <a:p>
            <a:pPr marL="0" indent="0">
              <a:buNone/>
            </a:pPr>
            <a:r>
              <a:rPr lang="cs-CZ" dirty="0">
                <a:latin typeface="Calibri" pitchFamily="34" charset="0"/>
              </a:rPr>
              <a:t>-E/0200 P/2 A/WHITE BLUE </a:t>
            </a:r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</a:rPr>
              <a:t>N/DVORAK +420723555666 </a:t>
            </a:r>
            <a:r>
              <a:rPr lang="cs-CZ" dirty="0" smtClean="0">
                <a:latin typeface="Calibri" panose="020F0502020204030204" pitchFamily="34" charset="0"/>
              </a:rPr>
              <a:t>C/VONDRACEK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cs-CZ" dirty="0" smtClean="0"/>
          </a:p>
        </p:txBody>
      </p:sp>
      <p:cxnSp>
        <p:nvCxnSpPr>
          <p:cNvPr id="5" name="Přímá spojnice 4"/>
          <p:cNvCxnSpPr/>
          <p:nvPr/>
        </p:nvCxnSpPr>
        <p:spPr>
          <a:xfrm>
            <a:off x="3372788" y="5321507"/>
            <a:ext cx="304300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9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Doplňující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 smtClean="0">
                <a:latin typeface="Calibri" panose="020F0502020204030204" pitchFamily="34" charset="0"/>
              </a:rPr>
              <a:t>Počet osob uvádět bez nuly, při uvedení barvy letadla nepoužívat lomítko</a:t>
            </a:r>
          </a:p>
          <a:p>
            <a:pPr marL="0" indent="0">
              <a:buNone/>
            </a:pPr>
            <a:r>
              <a:rPr lang="cs-CZ" sz="2000" dirty="0" smtClean="0">
                <a:latin typeface="Calibri" panose="020F0502020204030204" pitchFamily="34" charset="0"/>
              </a:rPr>
              <a:t>(</a:t>
            </a:r>
            <a:r>
              <a:rPr lang="cs-CZ" sz="2000" dirty="0">
                <a:latin typeface="Calibri" panose="020F0502020204030204" pitchFamily="34" charset="0"/>
              </a:rPr>
              <a:t>FPL-OKLTE-YG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-3ZZZZ/L-SRGY/S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-LKMT0810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-N0100F080 BAXEV ORLIX 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-LKHK0200 LKPD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-DOF/210103 TYP/P06T 2DV20 PBN/D2O2 OPR/AIR CON RMK/TEL +420728001122 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-E/0200 </a:t>
            </a:r>
            <a:r>
              <a:rPr lang="cs-CZ" sz="2000" b="1" dirty="0">
                <a:latin typeface="Calibri" panose="020F0502020204030204" pitchFamily="34" charset="0"/>
              </a:rPr>
              <a:t>P/2 A/WHITE RED </a:t>
            </a:r>
            <a:r>
              <a:rPr lang="cs-CZ" sz="2000" dirty="0">
                <a:latin typeface="Calibri" panose="020F0502020204030204" pitchFamily="34" charset="0"/>
              </a:rPr>
              <a:t>C/VONDRACEK)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79940" y="5215520"/>
            <a:ext cx="15327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/>
              <a:t>WHITE</a:t>
            </a:r>
            <a:r>
              <a:rPr lang="cs-CZ" sz="2200" dirty="0" smtClean="0">
                <a:solidFill>
                  <a:srgbClr val="FF0000"/>
                </a:solidFill>
              </a:rPr>
              <a:t>/</a:t>
            </a:r>
            <a:r>
              <a:rPr lang="cs-CZ" sz="2200" dirty="0" smtClean="0"/>
              <a:t>RED</a:t>
            </a:r>
            <a:endParaRPr lang="cs-CZ" sz="2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69937" y="5200807"/>
            <a:ext cx="710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/>
              <a:t>P/</a:t>
            </a:r>
            <a:r>
              <a:rPr lang="cs-CZ" sz="2200" dirty="0" smtClean="0">
                <a:solidFill>
                  <a:srgbClr val="FF0000"/>
                </a:solidFill>
              </a:rPr>
              <a:t>0</a:t>
            </a:r>
            <a:r>
              <a:rPr lang="cs-CZ" sz="2200" dirty="0" smtClean="0"/>
              <a:t>2</a:t>
            </a:r>
            <a:endParaRPr lang="cs-CZ" sz="2200" dirty="0"/>
          </a:p>
        </p:txBody>
      </p:sp>
      <p:cxnSp>
        <p:nvCxnSpPr>
          <p:cNvPr id="6" name="Přímá spojnice 5"/>
          <p:cNvCxnSpPr>
            <a:endCxn id="4" idx="3"/>
          </p:cNvCxnSpPr>
          <p:nvPr/>
        </p:nvCxnSpPr>
        <p:spPr>
          <a:xfrm>
            <a:off x="1815566" y="5427215"/>
            <a:ext cx="1497166" cy="37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1116654" y="5409531"/>
            <a:ext cx="586476" cy="109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95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dirty="0" smtClean="0"/>
              <a:t>Pravidla a druh letu – pole 8</a:t>
            </a:r>
            <a:endParaRPr lang="cs-CZ" dirty="0"/>
          </a:p>
        </p:txBody>
      </p:sp>
      <p:pic>
        <p:nvPicPr>
          <p:cNvPr id="14339" name="Picture 2" descr="C:\Users\briefinglkpr\Desktop\form_fpl_ica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8845" y="1481138"/>
            <a:ext cx="3051768" cy="4320055"/>
          </a:xfrm>
        </p:spPr>
      </p:pic>
      <p:sp>
        <p:nvSpPr>
          <p:cNvPr id="4" name="Obdélník 3"/>
          <p:cNvSpPr/>
          <p:nvPr/>
        </p:nvSpPr>
        <p:spPr>
          <a:xfrm>
            <a:off x="5036695" y="2645765"/>
            <a:ext cx="830705" cy="164892"/>
          </a:xfrm>
          <a:prstGeom prst="rect">
            <a:avLst/>
          </a:prstGeom>
          <a:solidFill>
            <a:schemeClr val="bg2">
              <a:lumMod val="50000"/>
              <a:alpha val="30196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2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>
          <a:xfrm>
            <a:off x="282575" y="268288"/>
            <a:ext cx="6858000" cy="137795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Centrální ARO Praha</a:t>
            </a:r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282575" y="1768475"/>
            <a:ext cx="6858000" cy="1655763"/>
          </a:xfrm>
        </p:spPr>
        <p:txBody>
          <a:bodyPr/>
          <a:lstStyle/>
          <a:p>
            <a:pPr eaLnBrk="1" hangingPunct="1"/>
            <a:r>
              <a:rPr lang="cs-CZ" altLang="cs-CZ" sz="2400" b="1" dirty="0" smtClean="0"/>
              <a:t>JSME TU PRO VÁS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727 374 138, 727 372 735, 727 374 101</a:t>
            </a:r>
          </a:p>
          <a:p>
            <a:pPr eaLnBrk="1" hangingPunct="1"/>
            <a:r>
              <a:rPr lang="cs-CZ" altLang="cs-CZ" dirty="0" smtClean="0"/>
              <a:t>briefinglkpr@ans.cz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</a:t>
            </a:r>
            <a:r>
              <a:rPr lang="cs-CZ" dirty="0" smtClean="0"/>
              <a:t>letu</a:t>
            </a: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Georgia" pitchFamily="18" charset="0"/>
              <a:buNone/>
            </a:pPr>
            <a:r>
              <a:rPr lang="cs-CZ" altLang="cs-CZ" dirty="0" smtClean="0"/>
              <a:t>Při uvedení pravidel Z nebo Y chybí někdy VFR či IFR část letu v trati.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(FPL-OKLTE-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Y</a:t>
            </a:r>
            <a:r>
              <a:rPr lang="cs-CZ" dirty="0">
                <a:latin typeface="Calibri" panose="020F0502020204030204" pitchFamily="34" charset="0"/>
              </a:rPr>
              <a:t>G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-C172/L-SRGY/S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-LKMT0810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-N0100F080 BAXEV ORLIX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-LKHK0200 LKPD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-DOF/210103 PBN/D2O2 OPR/AIR CON RMK/TEL +420728001122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-E/0200 P/2 A/WHITE BLUE C/VONDRACEK)</a:t>
            </a:r>
          </a:p>
          <a:p>
            <a:pPr marL="0" indent="0" algn="just" eaLnBrk="1" hangingPunct="1">
              <a:buFont typeface="Georgia" pitchFamily="18" charset="0"/>
              <a:buNone/>
            </a:pPr>
            <a:endParaRPr lang="cs-CZ" alt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2300991" y="3192905"/>
            <a:ext cx="6062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100" dirty="0" smtClean="0">
                <a:solidFill>
                  <a:srgbClr val="FF0000"/>
                </a:solidFill>
              </a:rPr>
              <a:t>VFR</a:t>
            </a:r>
            <a:endParaRPr lang="cs-CZ" sz="2100" dirty="0">
              <a:solidFill>
                <a:srgbClr val="FF0000"/>
              </a:solidFill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 flipH="1">
            <a:off x="2495862" y="3507698"/>
            <a:ext cx="22486" cy="361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letu</a:t>
            </a: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Georgia" pitchFamily="18" charset="0"/>
              <a:buNone/>
            </a:pPr>
            <a:r>
              <a:rPr lang="cs-CZ" altLang="cs-CZ" b="1" dirty="0" smtClean="0"/>
              <a:t>Předložení FPL přes IBS</a:t>
            </a:r>
          </a:p>
          <a:p>
            <a:pPr marL="0" indent="0" algn="just">
              <a:buNone/>
            </a:pPr>
            <a:r>
              <a:rPr lang="cs-CZ" altLang="cs-CZ" dirty="0" smtClean="0"/>
              <a:t>Ve FPL pravidla letu V - není možné měnit </a:t>
            </a:r>
            <a:r>
              <a:rPr lang="cs-CZ" altLang="cs-CZ" dirty="0"/>
              <a:t>zprávou CHG pravidla </a:t>
            </a:r>
            <a:r>
              <a:rPr lang="cs-CZ" altLang="cs-CZ" dirty="0" smtClean="0"/>
              <a:t>letu na I, Z, Y a opačně. </a:t>
            </a:r>
          </a:p>
          <a:p>
            <a:pPr marL="0" indent="0" algn="just" eaLnBrk="1" hangingPunct="1">
              <a:buFont typeface="Georgia" pitchFamily="18" charset="0"/>
              <a:buNone/>
            </a:pPr>
            <a:r>
              <a:rPr lang="cs-CZ" altLang="cs-CZ" dirty="0" smtClean="0"/>
              <a:t>Nutné zrušit původní FPL a předložit nový.</a:t>
            </a:r>
          </a:p>
          <a:p>
            <a:pPr marL="0" indent="0" algn="just">
              <a:buNone/>
            </a:pPr>
            <a:r>
              <a:rPr lang="cs-CZ" altLang="cs-CZ" dirty="0" smtClean="0"/>
              <a:t>Zprávou CHG lze měnit </a:t>
            </a:r>
            <a:r>
              <a:rPr lang="cs-CZ" altLang="cs-CZ" dirty="0"/>
              <a:t>mezi </a:t>
            </a:r>
            <a:r>
              <a:rPr lang="cs-CZ" altLang="cs-CZ" dirty="0" smtClean="0"/>
              <a:t>sebou pravidla letu I, Z a Y. </a:t>
            </a:r>
          </a:p>
        </p:txBody>
      </p:sp>
      <p:pic>
        <p:nvPicPr>
          <p:cNvPr id="4" name="Zástupný symbol pro obsah 5"/>
          <p:cNvPicPr>
            <a:picLocks/>
          </p:cNvPicPr>
          <p:nvPr/>
        </p:nvPicPr>
        <p:blipFill rotWithShape="1">
          <a:blip r:embed="rId2"/>
          <a:srcRect t="8153" b="3742"/>
          <a:stretch/>
        </p:blipFill>
        <p:spPr bwMode="auto">
          <a:xfrm>
            <a:off x="3874958" y="475574"/>
            <a:ext cx="4279430" cy="199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920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dirty="0" smtClean="0"/>
              <a:t>Počet a typ letadel, WTC – pole 9</a:t>
            </a:r>
            <a:endParaRPr lang="cs-CZ" dirty="0"/>
          </a:p>
        </p:txBody>
      </p:sp>
      <p:pic>
        <p:nvPicPr>
          <p:cNvPr id="17411" name="Picture 2" descr="C:\Users\briefinglkpr\Desktop\form_fpl_ica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5469" y="1481138"/>
            <a:ext cx="3075144" cy="4353145"/>
          </a:xfrm>
        </p:spPr>
      </p:pic>
      <p:sp>
        <p:nvSpPr>
          <p:cNvPr id="4" name="Obdélník 3"/>
          <p:cNvSpPr/>
          <p:nvPr/>
        </p:nvSpPr>
        <p:spPr>
          <a:xfrm>
            <a:off x="3462728" y="2788170"/>
            <a:ext cx="1685535" cy="209031"/>
          </a:xfrm>
          <a:prstGeom prst="rect">
            <a:avLst/>
          </a:prstGeom>
          <a:solidFill>
            <a:schemeClr val="bg2">
              <a:lumMod val="50000"/>
              <a:alpha val="30196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50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a typ letadel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smtClean="0"/>
              <a:t>Počet se uvádí jen v případě skupinových letů, tedy neuvádět 1.</a:t>
            </a:r>
          </a:p>
          <a:p>
            <a:pPr marL="0" indent="0" algn="just">
              <a:buNone/>
            </a:pPr>
            <a:r>
              <a:rPr lang="cs-CZ" dirty="0" smtClean="0"/>
              <a:t>Typ letadla ZZZZ – není-li přiděleno označení ICAO nebo je-li ve skupině </a:t>
            </a:r>
            <a:r>
              <a:rPr lang="cs-CZ" b="1" u="sng" dirty="0" smtClean="0"/>
              <a:t>více typů</a:t>
            </a:r>
            <a:r>
              <a:rPr lang="cs-CZ" dirty="0" smtClean="0"/>
              <a:t> letadel (jedná-li se o stejný typ letadel, může se uvést ICAO kód).</a:t>
            </a:r>
          </a:p>
          <a:p>
            <a:pPr marL="0" indent="0" algn="just">
              <a:buNone/>
            </a:pPr>
            <a:r>
              <a:rPr lang="cs-CZ" dirty="0"/>
              <a:t>Typy letadel a jejich počet je pak uveden </a:t>
            </a:r>
            <a:r>
              <a:rPr lang="cs-CZ" dirty="0" smtClean="0"/>
              <a:t>v </a:t>
            </a:r>
            <a:r>
              <a:rPr lang="cs-CZ" dirty="0"/>
              <a:t>otevřené řeči v poli 18 </a:t>
            </a:r>
            <a:r>
              <a:rPr lang="cs-CZ" dirty="0" smtClean="0"/>
              <a:t>v indikátoru </a:t>
            </a:r>
            <a:r>
              <a:rPr lang="cs-CZ" dirty="0"/>
              <a:t>TYP/.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39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Stejné typy letadel			     Různé typy letadel</a:t>
            </a:r>
            <a:br>
              <a:rPr lang="cs-CZ" sz="2400" dirty="0" smtClean="0"/>
            </a:br>
            <a:r>
              <a:rPr lang="cs-CZ" sz="1800" dirty="0" smtClean="0">
                <a:solidFill>
                  <a:srgbClr val="00B0F0"/>
                </a:solidFill>
              </a:rPr>
              <a:t>není třeba uvádět TYP v poli 18		       uvést </a:t>
            </a:r>
            <a:r>
              <a:rPr lang="cs-CZ" sz="1800" dirty="0">
                <a:solidFill>
                  <a:srgbClr val="00B0F0"/>
                </a:solidFill>
              </a:rPr>
              <a:t>TYP v poli 18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(FPL-OKLTE-YG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</a:rPr>
              <a:t>2C172</a:t>
            </a:r>
            <a:r>
              <a:rPr lang="cs-CZ" sz="2000" dirty="0">
                <a:latin typeface="Calibri" panose="020F0502020204030204" pitchFamily="34" charset="0"/>
              </a:rPr>
              <a:t>/L-SRGY/S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-LKMT0810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-N0100F080 BAXEV ORLIX 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-LKHK0200 LKPD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-DOF/210103 </a:t>
            </a:r>
            <a:r>
              <a:rPr lang="cs-CZ" sz="2000" dirty="0" smtClean="0">
                <a:latin typeface="Calibri" panose="020F0502020204030204" pitchFamily="34" charset="0"/>
              </a:rPr>
              <a:t>PBN/D2O2 </a:t>
            </a:r>
            <a:r>
              <a:rPr lang="cs-CZ" sz="2000" dirty="0">
                <a:latin typeface="Calibri" panose="020F0502020204030204" pitchFamily="34" charset="0"/>
              </a:rPr>
              <a:t>OPR/AIR CON RMK/TEL +420728001122 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-E/0200 P/2 A/WHITE BLUE C/VONDRACEK)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(FPL-OKLTE-YG</a:t>
            </a:r>
          </a:p>
          <a:p>
            <a:pPr marL="0" indent="0">
              <a:buNone/>
            </a:pPr>
            <a:r>
              <a:rPr lang="cs-CZ" sz="2000" dirty="0" smtClean="0">
                <a:latin typeface="Calibri" panose="020F0502020204030204" pitchFamily="34" charset="0"/>
              </a:rPr>
              <a:t>-</a:t>
            </a: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3ZZZZ</a:t>
            </a:r>
            <a:r>
              <a:rPr lang="cs-CZ" sz="2000" dirty="0" smtClean="0">
                <a:latin typeface="Calibri" panose="020F0502020204030204" pitchFamily="34" charset="0"/>
              </a:rPr>
              <a:t>/L-SRGY/S</a:t>
            </a:r>
            <a:endParaRPr lang="cs-CZ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-LKMT0810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-N0100F080 BAXEV ORLIX 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-LKHK0200 LKPD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-DOF/210103 </a:t>
            </a: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TYP/P06T 2DV20 </a:t>
            </a:r>
            <a:r>
              <a:rPr lang="cs-CZ" sz="2000" dirty="0" smtClean="0">
                <a:latin typeface="Calibri" panose="020F0502020204030204" pitchFamily="34" charset="0"/>
              </a:rPr>
              <a:t>PBN/D2O2 </a:t>
            </a:r>
            <a:r>
              <a:rPr lang="cs-CZ" sz="2000" dirty="0">
                <a:latin typeface="Calibri" panose="020F0502020204030204" pitchFamily="34" charset="0"/>
              </a:rPr>
              <a:t>OPR/AIR CON RMK/TEL +420728001122 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-E/0200 P/2 A/WHITE BLUE C/VONDRACEK)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89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CZ">
  <a:themeElements>
    <a:clrScheme name="RLP">
      <a:dk1>
        <a:srgbClr val="000000"/>
      </a:dk1>
      <a:lt1>
        <a:sysClr val="window" lastClr="FFFFFF"/>
      </a:lt1>
      <a:dk2>
        <a:srgbClr val="00205B"/>
      </a:dk2>
      <a:lt2>
        <a:srgbClr val="00A9E0"/>
      </a:lt2>
      <a:accent1>
        <a:srgbClr val="007396"/>
      </a:accent1>
      <a:accent2>
        <a:srgbClr val="5F2167"/>
      </a:accent2>
      <a:accent3>
        <a:srgbClr val="C8102E"/>
      </a:accent3>
      <a:accent4>
        <a:srgbClr val="C87B00"/>
      </a:accent4>
      <a:accent5>
        <a:srgbClr val="00A787"/>
      </a:accent5>
      <a:accent6>
        <a:srgbClr val="94BB1E"/>
      </a:accent6>
      <a:hlink>
        <a:srgbClr val="00205B"/>
      </a:hlink>
      <a:folHlink>
        <a:srgbClr val="AE0077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Z" id="{EB2BBE68-342C-43CC-A936-F8A138E0FBB9}" vid="{C92128D4-03B3-42C4-81B5-395B16ACF46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0BE03FC9C06441BF8B1C24C248618D" ma:contentTypeVersion="2" ma:contentTypeDescription="Vytvořit nový dokument" ma:contentTypeScope="" ma:versionID="ad98099dd010961380e2c13fb07952f5">
  <xsd:schema xmlns:xsd="http://www.w3.org/2001/XMLSchema" xmlns:p="http://schemas.microsoft.com/office/2006/metadata/properties" targetNamespace="http://schemas.microsoft.com/office/2006/metadata/properties" ma:root="true" ma:fieldsID="6e09d84638f9847586fe3e45fca291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677AF86-B378-45B1-9070-D772A16F3D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6DC043-4DE6-4266-A29A-14036FBFB45D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176C40F-3243-414C-9A55-053451E8CC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TM04033929[[fn=Břidlice]]</Template>
  <TotalTime>1412</TotalTime>
  <Words>1897</Words>
  <Application>Microsoft Office PowerPoint</Application>
  <PresentationFormat>Předvádění na obrazovce (4:3)</PresentationFormat>
  <Paragraphs>316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Calibri</vt:lpstr>
      <vt:lpstr>Georgia</vt:lpstr>
      <vt:lpstr>Wingdings</vt:lpstr>
      <vt:lpstr>prezentace_CZ</vt:lpstr>
      <vt:lpstr>LETOVÉ PLÁNY – informace, chyby  </vt:lpstr>
      <vt:lpstr>Předkládání FPL</vt:lpstr>
      <vt:lpstr>Předkládání FPL</vt:lpstr>
      <vt:lpstr>Pravidla a druh letu – pole 8</vt:lpstr>
      <vt:lpstr>Pravidla letu</vt:lpstr>
      <vt:lpstr>Pravidla letu</vt:lpstr>
      <vt:lpstr>Počet a typ letadel, WTC – pole 9</vt:lpstr>
      <vt:lpstr>Počet a typ letadel</vt:lpstr>
      <vt:lpstr>Stejné typy letadel        Různé typy letadel není třeba uvádět TYP v poli 18         uvést TYP v poli 18</vt:lpstr>
      <vt:lpstr>Typ – není označení ICAO</vt:lpstr>
      <vt:lpstr>Vybavení a schopnosti – pole 10</vt:lpstr>
      <vt:lpstr>Pole 10a – vybavení Y</vt:lpstr>
      <vt:lpstr>Pole 10a – vybavení S</vt:lpstr>
      <vt:lpstr>Pole 10a – vybavení R</vt:lpstr>
      <vt:lpstr>Pole 10a - Z</vt:lpstr>
      <vt:lpstr>Pole 10b – odpovídač S</vt:lpstr>
      <vt:lpstr>Pole 10b – odpovídač C</vt:lpstr>
      <vt:lpstr>Noční let</vt:lpstr>
      <vt:lpstr>Letiště odletu a EOBT – pole 13</vt:lpstr>
      <vt:lpstr>Letiště odletu</vt:lpstr>
      <vt:lpstr>Trať – pole 15</vt:lpstr>
      <vt:lpstr>SLZ plochy - ne v trati</vt:lpstr>
      <vt:lpstr>Opětovné uvedení letiště</vt:lpstr>
      <vt:lpstr>Žádné čárky</vt:lpstr>
      <vt:lpstr>Přechod z IFR na VFR</vt:lpstr>
      <vt:lpstr>Označení změny pravidel letu</vt:lpstr>
      <vt:lpstr>Změna FL při letu zpět</vt:lpstr>
      <vt:lpstr>Vyjadřování vertikální polohy – VFR lety</vt:lpstr>
      <vt:lpstr>Přílety na a odlety z řízených letišť</vt:lpstr>
      <vt:lpstr>Letiště určení, EET a náhradní letiště určení – pole 16</vt:lpstr>
      <vt:lpstr>Letiště určení a náhradní letiště určení</vt:lpstr>
      <vt:lpstr>Jiné informace – pole 18</vt:lpstr>
      <vt:lpstr>Jiné informace</vt:lpstr>
      <vt:lpstr>Jiné informace</vt:lpstr>
      <vt:lpstr>Jiné informace – EET/</vt:lpstr>
      <vt:lpstr>Jiné informace</vt:lpstr>
      <vt:lpstr>Doplňující informace – pole 19</vt:lpstr>
      <vt:lpstr>Doplňující informace</vt:lpstr>
      <vt:lpstr>Doplňující informace</vt:lpstr>
      <vt:lpstr>Centrální ARO Praha</vt:lpstr>
    </vt:vector>
  </TitlesOfParts>
  <Company>ŘLP ČR, s. p., Navigační 787, Jeneč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Letový plán – opakující se chyby  </dc:title>
  <dc:creator>Jaroslav Kabátník</dc:creator>
  <cp:lastModifiedBy>KABATNIK Jaroslav</cp:lastModifiedBy>
  <cp:revision>110</cp:revision>
  <dcterms:created xsi:type="dcterms:W3CDTF">2020-12-02T07:32:39Z</dcterms:created>
  <dcterms:modified xsi:type="dcterms:W3CDTF">2021-01-15T07:25:56Z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0x010100AA0BE03FC9C06441BF8B1C24C248618D</vt:lpwstr>
  </property>
</Properties>
</file>