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6" r:id="rId2"/>
    <p:sldId id="265" r:id="rId3"/>
    <p:sldId id="283" r:id="rId4"/>
    <p:sldId id="256" r:id="rId5"/>
    <p:sldId id="258" r:id="rId6"/>
    <p:sldId id="260" r:id="rId7"/>
    <p:sldId id="263" r:id="rId8"/>
    <p:sldId id="264" r:id="rId9"/>
    <p:sldId id="285" r:id="rId10"/>
    <p:sldId id="270" r:id="rId11"/>
    <p:sldId id="266" r:id="rId12"/>
    <p:sldId id="267" r:id="rId13"/>
    <p:sldId id="268" r:id="rId14"/>
    <p:sldId id="269" r:id="rId15"/>
    <p:sldId id="271" r:id="rId16"/>
    <p:sldId id="272" r:id="rId17"/>
    <p:sldId id="275" r:id="rId18"/>
    <p:sldId id="282" r:id="rId19"/>
    <p:sldId id="288" r:id="rId20"/>
    <p:sldId id="278" r:id="rId21"/>
    <p:sldId id="276" r:id="rId22"/>
    <p:sldId id="279" r:id="rId23"/>
    <p:sldId id="281" r:id="rId24"/>
    <p:sldId id="280" r:id="rId25"/>
    <p:sldId id="284" r:id="rId26"/>
    <p:sldId id="273" r:id="rId27"/>
    <p:sldId id="274" r:id="rId28"/>
    <p:sldId id="287" r:id="rId2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760D"/>
    <a:srgbClr val="66CCFF"/>
    <a:srgbClr val="0099FF"/>
    <a:srgbClr val="FFFF00"/>
    <a:srgbClr val="FFCC00"/>
    <a:srgbClr val="009644"/>
    <a:srgbClr val="CC3300"/>
    <a:srgbClr val="40906C"/>
    <a:srgbClr val="CC66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48" autoAdjust="0"/>
    <p:restoredTop sz="92750" autoAdjust="0"/>
  </p:normalViewPr>
  <p:slideViewPr>
    <p:cSldViewPr>
      <p:cViewPr varScale="1">
        <p:scale>
          <a:sx n="68" d="100"/>
          <a:sy n="68" d="100"/>
        </p:scale>
        <p:origin x="84" y="9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353EED8-17A9-4DBF-806C-502242B80735}" type="datetimeFigureOut">
              <a:rPr lang="cs-CZ"/>
              <a:pPr>
                <a:defRPr/>
              </a:pPr>
              <a:t>14.01.2021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AAD80C3-6F36-48B1-B843-4558543C71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4057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AA05605-15C6-4D1B-835D-BC41880F6519}" type="slidenum">
              <a:rPr lang="cs-CZ" altLang="cs-CZ" smtClean="0"/>
              <a:pPr/>
              <a:t>2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390376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102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9E34D0E-2334-4FEF-8F26-3E7A1050578A}" type="slidenum">
              <a:rPr lang="cs-CZ" altLang="cs-CZ" smtClean="0"/>
              <a:pPr/>
              <a:t>6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063616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AD80C3-6F36-48B1-B843-4558543C7163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8511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AD80C3-6F36-48B1-B843-4558543C7163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945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AA40989-3FF1-43DA-A02F-0B307594AB32}" type="slidenum">
              <a:rPr lang="cs-CZ" altLang="cs-CZ" smtClean="0"/>
              <a:pPr/>
              <a:t>23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926768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AD80C3-6F36-48B1-B843-4558543C7163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950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A6AE8-7E43-4B7A-AE78-3419CEAB34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1429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5BB11-9366-4563-B1BF-5723857445D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1285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843FD-8873-4BF3-9D32-DDA3803372D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2098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AE651-ABD0-4402-9160-6B1666C34C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1919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03D35-6FDD-4E57-8F7D-730D0C3928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416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D1BBA-5AA3-49F7-B799-CD0E75FB22C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6253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0B43E-E79F-4B30-9959-33F963C9F0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4978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974C9-AA26-4032-8C1D-BF7950C76C2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3393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059A8-CD9B-4966-996D-16817AC5B6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636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1E088-0B6A-46C9-8124-A8C9F5BC933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0867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F219D-0B5F-4333-B244-87856033131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97492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028E8-75DA-4906-80E1-152ADA8A14E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3930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0104705-C92D-47E7-91C3-AA31B42462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4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716338"/>
            <a:ext cx="217487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" name="Snímek" r:id="rId3" imgW="9134395" imgH="6848532" progId="PowerPoint.Slide.8">
                  <p:embed/>
                </p:oleObj>
              </mc:Choice>
              <mc:Fallback>
                <p:oleObj name="Snímek" r:id="rId3" imgW="9134395" imgH="6848532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7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9" name="Snímek" r:id="rId3" imgW="9163210" imgH="6876936" progId="PowerPoint.Slide.8">
                  <p:embed/>
                </p:oleObj>
              </mc:Choice>
              <mc:Fallback>
                <p:oleObj name="Snímek" r:id="rId3" imgW="9163210" imgH="6876936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7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3" name="Snímek" r:id="rId3" imgW="9134395" imgH="6848532" progId="PowerPoint.Slide.12">
                  <p:embed/>
                </p:oleObj>
              </mc:Choice>
              <mc:Fallback>
                <p:oleObj name="Snímek" r:id="rId3" imgW="9134395" imgH="6848532" progId="PowerPoint.Slide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48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7" name="Snímek" r:id="rId3" imgW="9134395" imgH="6848532" progId="PowerPoint.Slide.8">
                  <p:embed/>
                </p:oleObj>
              </mc:Choice>
              <mc:Fallback>
                <p:oleObj name="Snímek" r:id="rId3" imgW="9134395" imgH="6848532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1" name="Snímek" r:id="rId3" imgW="9134395" imgH="6848532" progId="PowerPoint.Slide.12">
                  <p:embed/>
                </p:oleObj>
              </mc:Choice>
              <mc:Fallback>
                <p:oleObj name="Snímek" r:id="rId3" imgW="9134395" imgH="6848532" progId="PowerPoint.Slide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5" name="Snímek" r:id="rId3" imgW="9134395" imgH="6848532" progId="PowerPoint.Slide.12">
                  <p:embed/>
                </p:oleObj>
              </mc:Choice>
              <mc:Fallback>
                <p:oleObj name="Snímek" r:id="rId3" imgW="9134395" imgH="6848532" progId="PowerPoint.Slide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821455531"/>
              </p:ext>
            </p:extLst>
          </p:nvPr>
        </p:nvGraphicFramePr>
        <p:xfrm>
          <a:off x="9525" y="0"/>
          <a:ext cx="9123363" cy="684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1" name="Snímek" r:id="rId3" imgW="3686197" imgH="2764287" progId="PowerPoint.Slide.8">
                  <p:embed/>
                </p:oleObj>
              </mc:Choice>
              <mc:Fallback>
                <p:oleObj name="Snímek" r:id="rId3" imgW="3686197" imgH="2764287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" y="0"/>
                        <a:ext cx="9123363" cy="684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2901">
              <a:srgbClr val="FFC00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497888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Nebezpečí spojené s výškovými lety – HYPOXIE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1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(stručná informace podle dr. Petra </a:t>
            </a:r>
            <a:r>
              <a:rPr lang="cs-CZ" altLang="cs-CZ" sz="1800" b="1" dirty="0" err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Došela</a:t>
            </a:r>
            <a:r>
              <a:rPr lang="cs-CZ" altLang="cs-CZ" sz="1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 z Ústavu leteckého zdravotnictví)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cs-CZ" altLang="cs-CZ" sz="1800" dirty="0" smtClean="0">
              <a:latin typeface="Monotype Corsiva" panose="03010101010201010101" pitchFamily="66" charset="0"/>
            </a:endParaRPr>
          </a:p>
          <a:p>
            <a:pPr algn="ctr" eaLnBrk="1" hangingPunct="1">
              <a:spcBef>
                <a:spcPts val="600"/>
              </a:spcBef>
              <a:buFontTx/>
              <a:buNone/>
              <a:defRPr/>
            </a:pPr>
            <a:r>
              <a:rPr lang="cs-CZ" altLang="cs-CZ" sz="1800" b="1" i="1" dirty="0" smtClean="0">
                <a:latin typeface="+mn-lt"/>
              </a:rPr>
              <a:t>Výškové lety – dostupy nejen v dlouhé vlně – nejsou jen využitím příznivých podmínek pro dosažení vysněných sportovních výkonů. Bývají doprovázeny hypoxií.</a:t>
            </a:r>
          </a:p>
          <a:p>
            <a:pPr algn="ctr" eaLnBrk="1" hangingPunct="1">
              <a:spcBef>
                <a:spcPts val="600"/>
              </a:spcBef>
              <a:buFontTx/>
              <a:buNone/>
              <a:defRPr/>
            </a:pPr>
            <a:endParaRPr lang="cs-CZ" altLang="cs-CZ" sz="800" b="1" i="1" dirty="0" smtClean="0">
              <a:latin typeface="+mn-lt"/>
            </a:endParaRPr>
          </a:p>
          <a:p>
            <a:pPr marL="285750" indent="-285750" eaLnBrk="1" hangingPunct="1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cs-CZ" altLang="cs-CZ" sz="1800" b="1" u="sng" dirty="0" smtClean="0">
                <a:latin typeface="Calibri" panose="020F0502020204030204" pitchFamily="34" charset="0"/>
              </a:rPr>
              <a:t>hypoxie</a:t>
            </a:r>
            <a:r>
              <a:rPr lang="cs-CZ" altLang="cs-CZ" sz="1800" dirty="0" smtClean="0">
                <a:latin typeface="Calibri" panose="020F0502020204030204" pitchFamily="34" charset="0"/>
              </a:rPr>
              <a:t> je záludná a potenciálně velmi nebezpečná (</a:t>
            </a:r>
            <a:r>
              <a:rPr lang="cs-CZ" altLang="cs-CZ" sz="1800" i="1" dirty="0" smtClean="0">
                <a:latin typeface="Calibri" panose="020F0502020204030204" pitchFamily="34" charset="0"/>
              </a:rPr>
              <a:t>hypoxie:</a:t>
            </a:r>
            <a:r>
              <a:rPr lang="cs-CZ" altLang="cs-CZ" sz="1800" dirty="0" smtClean="0">
                <a:latin typeface="Calibri" panose="020F0502020204030204" pitchFamily="34" charset="0"/>
              </a:rPr>
              <a:t> </a:t>
            </a:r>
            <a:r>
              <a:rPr lang="cs-CZ" altLang="cs-CZ" sz="1800" i="1" dirty="0" smtClean="0">
                <a:latin typeface="Calibri" panose="020F0502020204030204" pitchFamily="34" charset="0"/>
              </a:rPr>
              <a:t>souhrnný název pro  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cs-CZ" altLang="cs-CZ" sz="1800" i="1" dirty="0" smtClean="0">
                <a:latin typeface="Calibri" panose="020F0502020204030204" pitchFamily="34" charset="0"/>
              </a:rPr>
              <a:t>     nedostatek kyslíku v těle či tkáních a tvoří ji čtyři skupiny</a:t>
            </a:r>
            <a:r>
              <a:rPr lang="cs-CZ" altLang="cs-CZ" sz="1800" dirty="0" smtClean="0">
                <a:latin typeface="Calibri" panose="020F0502020204030204" pitchFamily="34" charset="0"/>
              </a:rPr>
              <a:t>) 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cs-CZ" altLang="cs-CZ" sz="1800" dirty="0" smtClean="0">
                <a:latin typeface="Calibri" panose="020F0502020204030204" pitchFamily="34" charset="0"/>
              </a:rPr>
              <a:t>nezkušený nebo příliš sebevědomý pilot ji rozezná jen velmi obtížně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cs-CZ" altLang="cs-CZ" sz="1800" b="1" dirty="0" smtClean="0">
                <a:latin typeface="Calibri" panose="020F0502020204030204" pitchFamily="34" charset="0"/>
              </a:rPr>
              <a:t>hypoxii je třeba respektovat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endParaRPr lang="cs-CZ" altLang="cs-CZ" sz="1800" dirty="0" smtClean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1800" b="1" i="1" dirty="0" smtClean="0">
                <a:solidFill>
                  <a:srgbClr val="0070C0"/>
                </a:solidFill>
                <a:latin typeface="+mn-lt"/>
              </a:rPr>
              <a:t>Příčiny podcenění </a:t>
            </a:r>
            <a:r>
              <a:rPr lang="cs-CZ" altLang="cs-CZ" sz="1800" b="1" i="1" dirty="0" smtClean="0">
                <a:solidFill>
                  <a:srgbClr val="0070C0"/>
                </a:solidFill>
                <a:latin typeface="+mj-lt"/>
              </a:rPr>
              <a:t>hypoxie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1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   nepřipravenost, nekázeň, přílišné sebevědomí, přecenění svých sil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1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   technické problémy s kyslíkovou soustavou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1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   nedůslednost při přípravě letu (jak letadla tak pilota)</a:t>
            </a:r>
            <a:endParaRPr lang="cs-CZ" altLang="cs-CZ" sz="1800" dirty="0" smtClean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755650" y="260350"/>
            <a:ext cx="770413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3600">
                <a:solidFill>
                  <a:srgbClr val="FF0000"/>
                </a:solidFill>
                <a:latin typeface="Monotype Corsiva" panose="03010101010201010101" pitchFamily="66" charset="0"/>
              </a:rPr>
              <a:t>Připomeňme si průběh tlaku s výškou:</a:t>
            </a:r>
          </a:p>
        </p:txBody>
      </p:sp>
      <p:pic>
        <p:nvPicPr>
          <p:cNvPr id="22531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484313"/>
            <a:ext cx="7165975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ovéPole 4"/>
          <p:cNvSpPr txBox="1">
            <a:spLocks noChangeArrowheads="1"/>
          </p:cNvSpPr>
          <p:nvPr/>
        </p:nvSpPr>
        <p:spPr bwMode="auto">
          <a:xfrm>
            <a:off x="3708400" y="4437063"/>
            <a:ext cx="3600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Je tedy evidentní, že přibližně stejným tempem ubývá i kyslík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00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11560" y="404664"/>
            <a:ext cx="705678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ctr" hangingPunct="1"/>
            <a:r>
              <a:rPr lang="cs-CZ" b="1" dirty="0" smtClean="0">
                <a:solidFill>
                  <a:srgbClr val="FF0000"/>
                </a:solidFill>
              </a:rPr>
              <a:t>Výška                               Relativní </a:t>
            </a:r>
            <a:r>
              <a:rPr lang="cs-CZ" b="1" dirty="0">
                <a:solidFill>
                  <a:srgbClr val="FF0000"/>
                </a:solidFill>
              </a:rPr>
              <a:t>obsah kyslíku</a:t>
            </a:r>
            <a:endParaRPr lang="cs-CZ" dirty="0">
              <a:solidFill>
                <a:srgbClr val="FF0000"/>
              </a:solidFill>
            </a:endParaRPr>
          </a:p>
          <a:p>
            <a:pPr eaLnBrk="1" fontAlgn="ctr" hangingPunct="1"/>
            <a:endParaRPr lang="cs-CZ" b="1" dirty="0" smtClean="0"/>
          </a:p>
          <a:p>
            <a:pPr eaLnBrk="1" fontAlgn="ctr" hangingPunct="1">
              <a:lnSpc>
                <a:spcPct val="150000"/>
              </a:lnSpc>
            </a:pPr>
            <a:r>
              <a:rPr lang="cs-CZ" sz="1600" b="1" dirty="0" smtClean="0"/>
              <a:t>8848 m                                            	33 </a:t>
            </a:r>
            <a:r>
              <a:rPr lang="cs-CZ" sz="1600" b="1" dirty="0"/>
              <a:t>%</a:t>
            </a:r>
          </a:p>
          <a:p>
            <a:pPr eaLnBrk="1" fontAlgn="ctr" hangingPunct="1">
              <a:lnSpc>
                <a:spcPct val="150000"/>
              </a:lnSpc>
            </a:pPr>
            <a:r>
              <a:rPr lang="cs-CZ" sz="1600" b="1" dirty="0"/>
              <a:t>8000 </a:t>
            </a:r>
            <a:r>
              <a:rPr lang="cs-CZ" sz="1600" b="1" dirty="0" smtClean="0"/>
              <a:t>m				36 </a:t>
            </a:r>
            <a:r>
              <a:rPr lang="cs-CZ" sz="1600" b="1" dirty="0"/>
              <a:t>%</a:t>
            </a:r>
          </a:p>
          <a:p>
            <a:pPr eaLnBrk="1" fontAlgn="ctr" hangingPunct="1">
              <a:lnSpc>
                <a:spcPct val="150000"/>
              </a:lnSpc>
            </a:pPr>
            <a:r>
              <a:rPr lang="cs-CZ" sz="1600" b="1" dirty="0"/>
              <a:t>7000 </a:t>
            </a:r>
            <a:r>
              <a:rPr lang="cs-CZ" sz="1600" b="1" dirty="0" smtClean="0"/>
              <a:t>m				41 </a:t>
            </a:r>
            <a:r>
              <a:rPr lang="cs-CZ" sz="1600" b="1" dirty="0"/>
              <a:t>%</a:t>
            </a:r>
          </a:p>
          <a:p>
            <a:pPr eaLnBrk="1" fontAlgn="ctr" hangingPunct="1">
              <a:lnSpc>
                <a:spcPct val="150000"/>
              </a:lnSpc>
            </a:pPr>
            <a:r>
              <a:rPr lang="cs-CZ" sz="1600" b="1" dirty="0"/>
              <a:t>6000 </a:t>
            </a:r>
            <a:r>
              <a:rPr lang="cs-CZ" sz="1600" b="1" dirty="0" smtClean="0"/>
              <a:t>m				47 </a:t>
            </a:r>
            <a:r>
              <a:rPr lang="cs-CZ" sz="1600" b="1" dirty="0"/>
              <a:t>%</a:t>
            </a:r>
          </a:p>
          <a:p>
            <a:pPr eaLnBrk="1" fontAlgn="ctr" hangingPunct="1">
              <a:lnSpc>
                <a:spcPct val="150000"/>
              </a:lnSpc>
            </a:pPr>
            <a:r>
              <a:rPr lang="cs-CZ" sz="1600" b="1" dirty="0"/>
              <a:t>5500 </a:t>
            </a:r>
            <a:r>
              <a:rPr lang="cs-CZ" sz="1600" b="1" dirty="0" smtClean="0"/>
              <a:t>m				50 </a:t>
            </a:r>
            <a:r>
              <a:rPr lang="cs-CZ" sz="1600" b="1" dirty="0"/>
              <a:t>%</a:t>
            </a:r>
          </a:p>
          <a:p>
            <a:pPr eaLnBrk="1" fontAlgn="ctr" hangingPunct="1">
              <a:lnSpc>
                <a:spcPct val="150000"/>
              </a:lnSpc>
            </a:pPr>
            <a:r>
              <a:rPr lang="cs-CZ" sz="1600" b="1" dirty="0"/>
              <a:t>5200 </a:t>
            </a:r>
            <a:r>
              <a:rPr lang="cs-CZ" sz="1600" b="1" dirty="0" smtClean="0"/>
              <a:t>m				52 </a:t>
            </a:r>
            <a:r>
              <a:rPr lang="cs-CZ" sz="1600" b="1" dirty="0"/>
              <a:t>%</a:t>
            </a:r>
          </a:p>
          <a:p>
            <a:pPr eaLnBrk="1" fontAlgn="ctr" hangingPunct="1">
              <a:lnSpc>
                <a:spcPct val="150000"/>
              </a:lnSpc>
            </a:pPr>
            <a:r>
              <a:rPr lang="cs-CZ" sz="1600" b="1" dirty="0"/>
              <a:t>5000 </a:t>
            </a:r>
            <a:r>
              <a:rPr lang="cs-CZ" sz="1600" b="1" dirty="0" smtClean="0"/>
              <a:t>m				53 </a:t>
            </a:r>
            <a:r>
              <a:rPr lang="cs-CZ" sz="1600" b="1" dirty="0"/>
              <a:t>%</a:t>
            </a:r>
          </a:p>
          <a:p>
            <a:pPr eaLnBrk="1" fontAlgn="ctr" hangingPunct="1">
              <a:lnSpc>
                <a:spcPct val="150000"/>
              </a:lnSpc>
            </a:pPr>
            <a:r>
              <a:rPr lang="cs-CZ" sz="1600" b="1" dirty="0"/>
              <a:t>4500 </a:t>
            </a:r>
            <a:r>
              <a:rPr lang="cs-CZ" sz="1600" b="1" dirty="0" smtClean="0"/>
              <a:t>m				57 </a:t>
            </a:r>
            <a:r>
              <a:rPr lang="cs-CZ" sz="1600" b="1" dirty="0"/>
              <a:t>%</a:t>
            </a:r>
          </a:p>
          <a:p>
            <a:pPr eaLnBrk="1" fontAlgn="ctr" hangingPunct="1">
              <a:lnSpc>
                <a:spcPct val="150000"/>
              </a:lnSpc>
            </a:pPr>
            <a:r>
              <a:rPr lang="cs-CZ" sz="1600" b="1" dirty="0"/>
              <a:t>4000 </a:t>
            </a:r>
            <a:r>
              <a:rPr lang="cs-CZ" sz="1600" b="1" dirty="0" smtClean="0"/>
              <a:t>m				60 </a:t>
            </a:r>
            <a:r>
              <a:rPr lang="cs-CZ" sz="1600" b="1" dirty="0"/>
              <a:t>%</a:t>
            </a:r>
          </a:p>
          <a:p>
            <a:pPr eaLnBrk="1" fontAlgn="ctr" hangingPunct="1">
              <a:lnSpc>
                <a:spcPct val="150000"/>
              </a:lnSpc>
            </a:pPr>
            <a:r>
              <a:rPr lang="cs-CZ" sz="1600" b="1" dirty="0"/>
              <a:t>3500 </a:t>
            </a:r>
            <a:r>
              <a:rPr lang="cs-CZ" sz="1600" b="1" dirty="0" smtClean="0"/>
              <a:t>m				64 </a:t>
            </a:r>
            <a:r>
              <a:rPr lang="cs-CZ" sz="1600" b="1" dirty="0"/>
              <a:t>%</a:t>
            </a:r>
          </a:p>
          <a:p>
            <a:pPr eaLnBrk="1" fontAlgn="ctr" hangingPunct="1">
              <a:lnSpc>
                <a:spcPct val="150000"/>
              </a:lnSpc>
            </a:pPr>
            <a:r>
              <a:rPr lang="cs-CZ" sz="1600" b="1" dirty="0"/>
              <a:t>3000 </a:t>
            </a:r>
            <a:r>
              <a:rPr lang="cs-CZ" sz="1600" b="1" dirty="0" smtClean="0"/>
              <a:t>m				68 </a:t>
            </a:r>
            <a:r>
              <a:rPr lang="cs-CZ" sz="1600" b="1" dirty="0"/>
              <a:t>%</a:t>
            </a:r>
          </a:p>
          <a:p>
            <a:pPr eaLnBrk="1" fontAlgn="ctr" hangingPunct="1">
              <a:lnSpc>
                <a:spcPct val="150000"/>
              </a:lnSpc>
            </a:pPr>
            <a:r>
              <a:rPr lang="cs-CZ" sz="1600" b="1" dirty="0"/>
              <a:t>2500 </a:t>
            </a:r>
            <a:r>
              <a:rPr lang="cs-CZ" sz="1600" b="1" dirty="0" smtClean="0"/>
              <a:t>m				73 </a:t>
            </a:r>
            <a:r>
              <a:rPr lang="cs-CZ" sz="1600" b="1" dirty="0"/>
              <a:t>%</a:t>
            </a:r>
          </a:p>
          <a:p>
            <a:pPr eaLnBrk="1" fontAlgn="ctr" hangingPunct="1">
              <a:lnSpc>
                <a:spcPct val="150000"/>
              </a:lnSpc>
            </a:pPr>
            <a:r>
              <a:rPr lang="cs-CZ" sz="1600" b="1" dirty="0"/>
              <a:t>1000 </a:t>
            </a:r>
            <a:r>
              <a:rPr lang="cs-CZ" sz="1600" b="1" dirty="0" smtClean="0"/>
              <a:t>m				88 </a:t>
            </a:r>
            <a:r>
              <a:rPr lang="cs-CZ" sz="1600" b="1" dirty="0"/>
              <a:t>%</a:t>
            </a:r>
          </a:p>
          <a:p>
            <a:pPr eaLnBrk="1" fontAlgn="ctr" hangingPunct="1">
              <a:lnSpc>
                <a:spcPct val="150000"/>
              </a:lnSpc>
            </a:pPr>
            <a:r>
              <a:rPr lang="cs-CZ" sz="1600" b="1" dirty="0"/>
              <a:t>Hladina moře - 0 </a:t>
            </a:r>
            <a:r>
              <a:rPr lang="cs-CZ" sz="1600" b="1" dirty="0" smtClean="0"/>
              <a:t>m		              100 </a:t>
            </a:r>
            <a:r>
              <a:rPr lang="cs-CZ" sz="1600" b="1" dirty="0"/>
              <a:t>%</a:t>
            </a:r>
          </a:p>
          <a:p>
            <a:endParaRPr lang="cs-CZ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611560" y="5445224"/>
            <a:ext cx="784887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611560" y="4005064"/>
            <a:ext cx="7848872" cy="0"/>
          </a:xfrm>
          <a:prstGeom prst="line">
            <a:avLst/>
          </a:prstGeom>
          <a:ln w="57150">
            <a:solidFill>
              <a:srgbClr val="00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611560" y="2492896"/>
            <a:ext cx="7776864" cy="0"/>
          </a:xfrm>
          <a:prstGeom prst="line">
            <a:avLst/>
          </a:prstGeom>
          <a:ln w="5715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5040052" y="560260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9644"/>
                </a:solidFill>
              </a:rPr>
              <a:t>Indiferentní pásmo</a:t>
            </a:r>
            <a:endParaRPr lang="cs-CZ" b="1" dirty="0">
              <a:solidFill>
                <a:srgbClr val="009644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970512" y="4150242"/>
            <a:ext cx="35283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99FF"/>
                </a:solidFill>
              </a:rPr>
              <a:t>Pásmo úplné kompenzace</a:t>
            </a:r>
          </a:p>
          <a:p>
            <a:endParaRPr lang="cs-CZ" b="1" dirty="0">
              <a:solidFill>
                <a:srgbClr val="0099FF"/>
              </a:solidFill>
            </a:endParaRPr>
          </a:p>
          <a:p>
            <a:r>
              <a:rPr lang="cs-CZ" sz="1400" b="1" dirty="0" smtClean="0">
                <a:solidFill>
                  <a:srgbClr val="FFCC00"/>
                </a:solidFill>
              </a:rPr>
              <a:t> Nad 3000m již mohou nastat potíže</a:t>
            </a:r>
            <a:endParaRPr lang="cs-CZ" sz="1400" b="1" dirty="0">
              <a:solidFill>
                <a:srgbClr val="FFCC0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932040" y="2935881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Pásmo neúplné kompenzace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932040" y="1966189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Kritická zóna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26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 Pro titu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ovéPole 1"/>
          <p:cNvSpPr txBox="1">
            <a:spLocks noChangeArrowheads="1"/>
          </p:cNvSpPr>
          <p:nvPr/>
        </p:nvSpPr>
        <p:spPr bwMode="auto">
          <a:xfrm>
            <a:off x="1828800" y="1844675"/>
            <a:ext cx="59055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6000" b="1">
                <a:solidFill>
                  <a:srgbClr val="FF0000"/>
                </a:solidFill>
                <a:latin typeface="Monotype Corsiva" panose="03010101010201010101" pitchFamily="66" charset="0"/>
              </a:rPr>
              <a:t>Vlnové létání – požitek i riziko </a:t>
            </a:r>
          </a:p>
        </p:txBody>
      </p:sp>
      <p:sp>
        <p:nvSpPr>
          <p:cNvPr id="4100" name="TextovéPole 4"/>
          <p:cNvSpPr txBox="1">
            <a:spLocks noChangeArrowheads="1"/>
          </p:cNvSpPr>
          <p:nvPr/>
        </p:nvSpPr>
        <p:spPr bwMode="auto">
          <a:xfrm>
            <a:off x="179388" y="6396038"/>
            <a:ext cx="3313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92D050"/>
                </a:solidFill>
                <a:latin typeface="Monotype Corsiva" panose="03010101010201010101" pitchFamily="66" charset="0"/>
              </a:rPr>
              <a:t>Seminář ŘLP pro GA 2021</a:t>
            </a:r>
          </a:p>
        </p:txBody>
      </p:sp>
      <p:sp>
        <p:nvSpPr>
          <p:cNvPr id="4101" name="TextovéPole 5"/>
          <p:cNvSpPr txBox="1">
            <a:spLocks noChangeArrowheads="1"/>
          </p:cNvSpPr>
          <p:nvPr/>
        </p:nvSpPr>
        <p:spPr bwMode="auto">
          <a:xfrm>
            <a:off x="6264275" y="6429375"/>
            <a:ext cx="287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92D050"/>
                </a:solidFill>
                <a:latin typeface="Monotype Corsiva" panose="03010101010201010101" pitchFamily="66" charset="0"/>
              </a:rPr>
              <a:t>RNDr. Jacek KERUM</a:t>
            </a:r>
          </a:p>
        </p:txBody>
      </p:sp>
      <p:pic>
        <p:nvPicPr>
          <p:cNvPr id="4102" name="Obrázek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88913"/>
            <a:ext cx="19859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ovéPole 1"/>
          <p:cNvSpPr txBox="1">
            <a:spLocks noChangeArrowheads="1"/>
          </p:cNvSpPr>
          <p:nvPr/>
        </p:nvSpPr>
        <p:spPr bwMode="auto">
          <a:xfrm>
            <a:off x="755650" y="552450"/>
            <a:ext cx="1439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66CCFF"/>
                </a:solidFill>
              </a:rPr>
              <a:t>ÚFA  AVČR</a:t>
            </a:r>
          </a:p>
        </p:txBody>
      </p:sp>
      <p:pic>
        <p:nvPicPr>
          <p:cNvPr id="410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206375"/>
            <a:ext cx="5302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extovéPole 6"/>
          <p:cNvSpPr txBox="1">
            <a:spLocks noChangeArrowheads="1"/>
          </p:cNvSpPr>
          <p:nvPr/>
        </p:nvSpPr>
        <p:spPr bwMode="auto">
          <a:xfrm>
            <a:off x="7651750" y="700088"/>
            <a:ext cx="1487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66CCFF"/>
                </a:solidFill>
              </a:rPr>
              <a:t>Aeroklub ČR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50000">
              <a:srgbClr val="80D878"/>
            </a:gs>
            <a:gs pos="100000">
              <a:srgbClr val="D5760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68313" y="620713"/>
            <a:ext cx="8207375" cy="54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latin typeface="Monotype Corsiva" panose="03010101010201010101" pitchFamily="66" charset="0"/>
              </a:rPr>
              <a:t>Nadmořská výška z hlediska hypoxie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Atmosféru můžeme rozdělit podle reakcí organismu na pobyt ve výšce na několik pásem: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B050"/>
                </a:solidFill>
              </a:rPr>
              <a:t>0–2 km – indiferentní pásmo </a:t>
            </a:r>
            <a:r>
              <a:rPr lang="cs-CZ" altLang="cs-CZ" sz="1800" dirty="0"/>
              <a:t>– člověk netrpí obtížemi a nemusí využívat kompenzační mechanismy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B0F0"/>
                </a:solidFill>
              </a:rPr>
              <a:t>2–4 km – pásmo úplné kompenzace</a:t>
            </a:r>
            <a:r>
              <a:rPr lang="cs-CZ" altLang="cs-CZ" sz="1800" dirty="0">
                <a:solidFill>
                  <a:srgbClr val="00B0F0"/>
                </a:solidFill>
              </a:rPr>
              <a:t> </a:t>
            </a:r>
            <a:r>
              <a:rPr lang="cs-CZ" altLang="cs-CZ" sz="1800" dirty="0"/>
              <a:t>= kompenzační mechanismy (hyperventilace, zvýšená dechová frekvence) stačí pokrýt nedostatek kyslíku.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CC6600"/>
                </a:solidFill>
              </a:rPr>
              <a:t>Nad 3 km již mohou nastat obtíže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C00000"/>
                </a:solidFill>
              </a:rPr>
              <a:t>Nad 4 km – pásmo neúplné kompenzace </a:t>
            </a:r>
            <a:r>
              <a:rPr lang="cs-CZ" altLang="cs-CZ" sz="1800" dirty="0"/>
              <a:t>= kompenzační mechanismy nestačí, ve většině případů je nutné použít kyslíkový dýchač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Nad 6,5 – 7 km = kritická zóna </a:t>
            </a:r>
            <a:r>
              <a:rPr lang="cs-CZ" altLang="cs-CZ" sz="1800" dirty="0"/>
              <a:t>=&gt; dlouhodobý pobyt není možný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36000">
              <a:srgbClr val="80D878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539750" y="620713"/>
            <a:ext cx="8208963" cy="485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Příznaky hypoxie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2000" b="1" dirty="0">
              <a:latin typeface="Monotype Corsiva" panose="03010101010201010101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/>
              <a:t>  </a:t>
            </a:r>
            <a:r>
              <a:rPr lang="cs-CZ" altLang="cs-CZ" sz="1800" b="1" dirty="0">
                <a:solidFill>
                  <a:srgbClr val="00B050"/>
                </a:solidFill>
              </a:rPr>
              <a:t>0 – 1500m: </a:t>
            </a:r>
            <a:r>
              <a:rPr lang="cs-CZ" altLang="cs-CZ" sz="1800" b="1" dirty="0"/>
              <a:t>	</a:t>
            </a:r>
            <a:r>
              <a:rPr lang="cs-CZ" altLang="cs-CZ" sz="1800" dirty="0"/>
              <a:t>bez obtí</a:t>
            </a:r>
            <a:r>
              <a:rPr lang="cs-CZ" altLang="cs-CZ" sz="1800" b="1" dirty="0"/>
              <a:t>ží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b="1" dirty="0"/>
              <a:t> </a:t>
            </a:r>
            <a:r>
              <a:rPr lang="cs-CZ" altLang="cs-CZ" sz="1800" b="1" dirty="0">
                <a:solidFill>
                  <a:srgbClr val="00B050"/>
                </a:solidFill>
              </a:rPr>
              <a:t>nad 1500m:</a:t>
            </a:r>
            <a:r>
              <a:rPr lang="cs-CZ" altLang="cs-CZ" sz="1800" dirty="0"/>
              <a:t>	poruchy světlocitu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/>
              <a:t> </a:t>
            </a:r>
            <a:r>
              <a:rPr lang="cs-CZ" altLang="cs-CZ" sz="1800" b="1" dirty="0">
                <a:solidFill>
                  <a:srgbClr val="0099FF"/>
                </a:solidFill>
              </a:rPr>
              <a:t>nad 2500m: </a:t>
            </a:r>
            <a:r>
              <a:rPr lang="cs-CZ" altLang="cs-CZ" sz="1800" dirty="0"/>
              <a:t>	příznaky lehkého stupně, zhoršená koordinace, bolest hlavy</a:t>
            </a:r>
          </a:p>
          <a:p>
            <a:pPr eaLnBrk="1" hangingPunct="1">
              <a:spcBef>
                <a:spcPts val="1075"/>
              </a:spcBef>
            </a:pPr>
            <a:r>
              <a:rPr lang="cs-CZ" altLang="cs-CZ" sz="1800" dirty="0"/>
              <a:t> </a:t>
            </a:r>
            <a:r>
              <a:rPr lang="cs-CZ" altLang="cs-CZ" sz="1800" b="1" dirty="0">
                <a:solidFill>
                  <a:srgbClr val="CC6600"/>
                </a:solidFill>
              </a:rPr>
              <a:t>nad 3000m: </a:t>
            </a:r>
            <a:r>
              <a:rPr lang="cs-CZ" altLang="cs-CZ" sz="1800" dirty="0"/>
              <a:t>	počínající euforie, zvýšení srdeční frekvence</a:t>
            </a:r>
          </a:p>
          <a:p>
            <a:pPr eaLnBrk="1" hangingPunct="1">
              <a:spcBef>
                <a:spcPts val="1075"/>
              </a:spcBef>
            </a:pPr>
            <a:r>
              <a:rPr lang="cs-CZ" altLang="cs-CZ" sz="1800" dirty="0"/>
              <a:t> </a:t>
            </a:r>
            <a:r>
              <a:rPr lang="cs-CZ" altLang="cs-CZ" sz="1800" b="1" dirty="0">
                <a:solidFill>
                  <a:srgbClr val="FF0000"/>
                </a:solidFill>
              </a:rPr>
              <a:t>nad 4000m: </a:t>
            </a:r>
            <a:r>
              <a:rPr lang="cs-CZ" altLang="cs-CZ" sz="1800" dirty="0"/>
              <a:t>	euforie, lehká bolest hlavy, modrání nehtů a rtů, porucha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    jemných pohybů</a:t>
            </a:r>
          </a:p>
          <a:p>
            <a:pPr eaLnBrk="1" hangingPunct="1">
              <a:spcBef>
                <a:spcPts val="1075"/>
              </a:spcBef>
            </a:pPr>
            <a:r>
              <a:rPr lang="cs-CZ" altLang="cs-CZ" sz="1800" dirty="0"/>
              <a:t> </a:t>
            </a:r>
            <a:r>
              <a:rPr lang="cs-CZ" altLang="cs-CZ" sz="1800" b="1" dirty="0">
                <a:solidFill>
                  <a:srgbClr val="CC3300"/>
                </a:solidFill>
              </a:rPr>
              <a:t>nad 5000m:</a:t>
            </a:r>
            <a:r>
              <a:rPr lang="cs-CZ" altLang="cs-CZ" sz="1800" dirty="0">
                <a:solidFill>
                  <a:srgbClr val="CC3300"/>
                </a:solidFill>
              </a:rPr>
              <a:t> </a:t>
            </a:r>
            <a:r>
              <a:rPr lang="cs-CZ" altLang="cs-CZ" sz="1800" dirty="0"/>
              <a:t>	úzkost, slabost, zrychlený dech a tep, vrávorání, počínající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    porucha logického myšlení, zpomalené reakce, přeceňování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    vlastní výkonnosti, nesouvislé a obtížné vyjadřování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/>
              <a:t> </a:t>
            </a:r>
            <a:r>
              <a:rPr lang="cs-CZ" altLang="cs-CZ" sz="1800" b="1" dirty="0"/>
              <a:t>7500m:	</a:t>
            </a:r>
            <a:r>
              <a:rPr lang="cs-CZ" altLang="cs-CZ" sz="1800" dirty="0"/>
              <a:t>ztráta logického myšlení, křeče, ztráta vědomí!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1D1F0"/>
            </a:gs>
            <a:gs pos="50000">
              <a:srgbClr val="80D878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31800" y="3429000"/>
            <a:ext cx="8207375" cy="320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Doba užitečného vědomí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Čas, který uplyne od snížení tlaku kyslíku ve vdechovaném vzduchu, po který je člověk schopen racionální činnosti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9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	Výška (km – ft)		aktivní činnost		     klid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FFC000"/>
                </a:solidFill>
              </a:rPr>
              <a:t>	</a:t>
            </a:r>
            <a:r>
              <a:rPr lang="cs-CZ" altLang="cs-CZ" sz="1800" b="1" dirty="0">
                <a:solidFill>
                  <a:srgbClr val="CC6600"/>
                </a:solidFill>
              </a:rPr>
              <a:t>5,5 – 18 500		   20 minut		30 minut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	7,5 – 25 000		     2 minuty		  3 minuty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/>
              <a:t>	9,0 – 30 000		   45 sekund		75 sekund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11188" y="188913"/>
            <a:ext cx="7848600" cy="3005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3600" b="1" dirty="0">
                <a:solidFill>
                  <a:srgbClr val="3D8766"/>
                </a:solidFill>
                <a:latin typeface="Monotype Corsiva" panose="03010101010201010101" pitchFamily="66" charset="0"/>
              </a:rPr>
              <a:t>Co může ovlivnit příznaky hypoxie</a:t>
            </a:r>
          </a:p>
          <a:p>
            <a:pPr marL="285750" indent="-285750" eaLnBrk="1" hangingPunct="1">
              <a:spcBef>
                <a:spcPct val="50000"/>
              </a:spcBef>
              <a:buFont typeface="Courier New" panose="02070309020205020404" pitchFamily="49" charset="0"/>
              <a:buChar char="o"/>
              <a:defRPr/>
            </a:pPr>
            <a:r>
              <a:rPr lang="cs-CZ" altLang="cs-CZ" dirty="0"/>
              <a:t> rychlý pokles tlaku vzduchu (stoupání) a doba pobytu v prostoru</a:t>
            </a:r>
          </a:p>
          <a:p>
            <a:pPr marL="285750" indent="-285750" eaLnBrk="1" hangingPunct="1">
              <a:spcBef>
                <a:spcPct val="50000"/>
              </a:spcBef>
              <a:buFont typeface="Courier New" panose="02070309020205020404" pitchFamily="49" charset="0"/>
              <a:buChar char="o"/>
              <a:defRPr/>
            </a:pPr>
            <a:r>
              <a:rPr lang="cs-CZ" altLang="cs-CZ" dirty="0"/>
              <a:t> přirozená odolnost – u každého je jiná a nedá se natrénovat</a:t>
            </a:r>
          </a:p>
          <a:p>
            <a:pPr marL="285750" indent="-285750" eaLnBrk="1" hangingPunct="1">
              <a:spcBef>
                <a:spcPts val="1080"/>
              </a:spcBef>
              <a:buFont typeface="Courier New" panose="02070309020205020404" pitchFamily="49" charset="0"/>
              <a:buChar char="o"/>
              <a:defRPr/>
            </a:pPr>
            <a:r>
              <a:rPr lang="cs-CZ" altLang="cs-CZ" dirty="0"/>
              <a:t> teplota =&gt; chlad zvyšuje účinky hypoxie</a:t>
            </a:r>
          </a:p>
          <a:p>
            <a:pPr marL="285750" indent="-285750" eaLnBrk="1" hangingPunct="1">
              <a:spcBef>
                <a:spcPts val="1080"/>
              </a:spcBef>
              <a:buFont typeface="Courier New" panose="02070309020205020404" pitchFamily="49" charset="0"/>
              <a:buChar char="o"/>
              <a:defRPr/>
            </a:pPr>
            <a:r>
              <a:rPr lang="cs-CZ" altLang="cs-CZ" dirty="0"/>
              <a:t> momentální zdravotní stav; již lehké nachlazení či rýma snižují odolnost      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cs-CZ" altLang="cs-CZ" dirty="0"/>
              <a:t>      vůči hypoxii</a:t>
            </a:r>
          </a:p>
          <a:p>
            <a:pPr marL="285750" indent="-285750" eaLnBrk="1" hangingPunct="1">
              <a:spcBef>
                <a:spcPct val="50000"/>
              </a:spcBef>
              <a:buFont typeface="Courier New" panose="02070309020205020404" pitchFamily="49" charset="0"/>
              <a:buChar char="o"/>
              <a:defRPr/>
            </a:pPr>
            <a:r>
              <a:rPr lang="cs-CZ" altLang="cs-CZ" dirty="0"/>
              <a:t> nedostatek odpočinku, spánku, únava po fyzické i psychické zátěži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1D1F0"/>
            </a:gs>
            <a:gs pos="42000">
              <a:srgbClr val="80D878"/>
            </a:gs>
            <a:gs pos="99275">
              <a:srgbClr val="FF0000"/>
            </a:gs>
            <a:gs pos="73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0825" y="404813"/>
            <a:ext cx="8713788" cy="609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Jak reagovat při příznacích hypoxie</a:t>
            </a:r>
          </a:p>
          <a:p>
            <a:pPr algn="ctr">
              <a:defRPr/>
            </a:pPr>
            <a:endParaRPr lang="cs-CZ" dirty="0"/>
          </a:p>
          <a:p>
            <a:pPr marL="342900" indent="-342900">
              <a:spcBef>
                <a:spcPts val="600"/>
              </a:spcBef>
              <a:buFontTx/>
              <a:buAutoNum type="arabicPeriod"/>
              <a:defRPr/>
            </a:pPr>
            <a:r>
              <a:rPr lang="cs-CZ" dirty="0"/>
              <a:t>V prvé řadě je třeba si stále uvědomovat, kolik kyslíku máme k dispozici, tedy jak dlouho můžeme v kritických výškách létat. A pokud se jeho zásoby tenčí, musíme let ukončit a okamžitě zahájit sestup do bezpečné výšky (cca pod 3000m) a tím nežádoucí hypoxii předejít.</a:t>
            </a:r>
          </a:p>
          <a:p>
            <a:pPr marL="342900" indent="-342900">
              <a:spcBef>
                <a:spcPts val="600"/>
              </a:spcBef>
              <a:buFontTx/>
              <a:buAutoNum type="arabicPeriod"/>
              <a:defRPr/>
            </a:pPr>
            <a:r>
              <a:rPr lang="cs-CZ" dirty="0"/>
              <a:t>Prvním varováním hypoxie při stoupání přes kritické hladiny je zrychlený tep a pocit euforie. Pokud ho doprovází lehká bolest hlavy, </a:t>
            </a:r>
            <a:r>
              <a:rPr lang="cs-CZ" u="sng" dirty="0" smtClean="0"/>
              <a:t>měl by se </a:t>
            </a:r>
            <a:r>
              <a:rPr lang="cs-CZ" u="sng" dirty="0"/>
              <a:t>let ukončit</a:t>
            </a:r>
            <a:r>
              <a:rPr lang="cs-CZ" dirty="0"/>
              <a:t>. Pokračujeme-li, přidávají se další příznaky.</a:t>
            </a:r>
          </a:p>
          <a:p>
            <a:pPr marL="342900" indent="-342900">
              <a:spcBef>
                <a:spcPts val="600"/>
              </a:spcBef>
              <a:buFontTx/>
              <a:buAutoNum type="arabicPeriod"/>
              <a:defRPr/>
            </a:pPr>
            <a:r>
              <a:rPr lang="cs-CZ" dirty="0"/>
              <a:t>Zrychlený tep zůstává, k bolesti hlavy se může přidat pocit „vrávorání“ jako při lehké opilosti. Zde </a:t>
            </a:r>
            <a:r>
              <a:rPr lang="cs-CZ" u="sng" dirty="0"/>
              <a:t>je</a:t>
            </a:r>
            <a:r>
              <a:rPr lang="cs-CZ" dirty="0"/>
              <a:t> již jednoznačně </a:t>
            </a:r>
            <a:r>
              <a:rPr lang="cs-CZ" u="sng" dirty="0"/>
              <a:t>třeba let ukončit</a:t>
            </a:r>
            <a:r>
              <a:rPr lang="cs-CZ" dirty="0"/>
              <a:t>.</a:t>
            </a:r>
          </a:p>
          <a:p>
            <a:pPr marL="342900" indent="-342900">
              <a:spcBef>
                <a:spcPts val="600"/>
              </a:spcBef>
              <a:buFontTx/>
              <a:buAutoNum type="arabicPeriod"/>
              <a:defRPr/>
            </a:pPr>
            <a:r>
              <a:rPr lang="cs-CZ" dirty="0"/>
              <a:t>Pokračujeme-li, přidává se modrání nehtů, zpomalené reakce a pokud se horizont jeví jako rozvlněná čára, je jasné, že kyslíku je tak málo, že </a:t>
            </a:r>
            <a:r>
              <a:rPr lang="cs-CZ" u="sng" dirty="0"/>
              <a:t>musíme zahájit sestup</a:t>
            </a:r>
            <a:r>
              <a:rPr lang="cs-CZ" dirty="0"/>
              <a:t> pod 3000m. </a:t>
            </a:r>
          </a:p>
          <a:p>
            <a:pPr marL="342900" indent="-342900">
              <a:spcBef>
                <a:spcPts val="600"/>
              </a:spcBef>
              <a:buFontTx/>
              <a:buAutoNum type="arabicPeriod"/>
              <a:defRPr/>
            </a:pPr>
            <a:r>
              <a:rPr lang="cs-CZ" dirty="0"/>
              <a:t>Jestliže v těchto výškách potkáme dvojici letadel v těsné skupině =&gt; </a:t>
            </a:r>
            <a:r>
              <a:rPr lang="cs-CZ" u="sng" dirty="0"/>
              <a:t>dvojité </a:t>
            </a:r>
            <a:r>
              <a:rPr lang="cs-CZ" u="sng" dirty="0" smtClean="0"/>
              <a:t>vidění,</a:t>
            </a:r>
            <a:r>
              <a:rPr lang="cs-CZ" dirty="0" smtClean="0"/>
              <a:t> </a:t>
            </a:r>
            <a:r>
              <a:rPr lang="cs-CZ" dirty="0"/>
              <a:t>je to jedno z posledních varování, že </a:t>
            </a:r>
            <a:r>
              <a:rPr lang="cs-CZ" u="sng" dirty="0"/>
              <a:t>musíme sklesat</a:t>
            </a:r>
            <a:r>
              <a:rPr lang="cs-CZ" dirty="0"/>
              <a:t>. </a:t>
            </a:r>
          </a:p>
          <a:p>
            <a:pPr marL="342900" indent="-342900">
              <a:spcBef>
                <a:spcPts val="600"/>
              </a:spcBef>
              <a:buFontTx/>
              <a:buAutoNum type="arabicPeriod"/>
              <a:defRPr/>
            </a:pPr>
            <a:r>
              <a:rPr lang="cs-CZ" u="sng" dirty="0"/>
              <a:t>Když se </a:t>
            </a:r>
            <a:r>
              <a:rPr lang="cs-CZ" dirty="0"/>
              <a:t>kolem nás </a:t>
            </a:r>
            <a:r>
              <a:rPr lang="cs-CZ" u="sng" dirty="0"/>
              <a:t>zešeří</a:t>
            </a:r>
            <a:r>
              <a:rPr lang="cs-CZ" dirty="0"/>
              <a:t> a palubní desku vidíme jako </a:t>
            </a:r>
            <a:r>
              <a:rPr lang="cs-CZ" u="sng" dirty="0"/>
              <a:t>na konci tunelu</a:t>
            </a:r>
            <a:r>
              <a:rPr lang="cs-CZ" dirty="0"/>
              <a:t>, </a:t>
            </a:r>
            <a:r>
              <a:rPr lang="cs-CZ" u="sng" dirty="0"/>
              <a:t>je to poslední varování</a:t>
            </a:r>
            <a:r>
              <a:rPr lang="cs-CZ" dirty="0"/>
              <a:t> před ztrátou vědomí. </a:t>
            </a:r>
            <a:r>
              <a:rPr lang="cs-CZ" u="sng" dirty="0"/>
              <a:t>Pokud okamžitě nezareagujeme, </a:t>
            </a:r>
            <a:r>
              <a:rPr lang="cs-CZ" dirty="0"/>
              <a:t>„usneme“, a </a:t>
            </a:r>
            <a:r>
              <a:rPr lang="cs-CZ" u="sng" dirty="0"/>
              <a:t>máme největší šanci, že se už nikdy neprobudíme </a:t>
            </a:r>
            <a:r>
              <a:rPr lang="cs-CZ" dirty="0"/>
              <a:t>..…	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">
              <a:schemeClr val="bg1">
                <a:lumMod val="8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ovéPole 2"/>
          <p:cNvSpPr txBox="1">
            <a:spLocks noChangeArrowheads="1"/>
          </p:cNvSpPr>
          <p:nvPr/>
        </p:nvSpPr>
        <p:spPr bwMode="auto">
          <a:xfrm>
            <a:off x="395288" y="211138"/>
            <a:ext cx="8424862" cy="664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	Výškové meze udané v předchozích snímcích jsou přibližné. Popsané příznaky jsou zevšeobecněnými zkušenostmi pilotů, kteří hypoxii prožili. Jsou různé a liší se podle aktuální zdravotní a fyzické kondice každého jednotlivce, každý ji vnímá jinak. Proto se její popis a zkušenosti s jejími projevy v různých výškách liší.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	Při výškových letech je třeba být neustále v radiovém spojení s pozemní službou, která většinou podle probíhající korespondence dokáže blížící se příznaky rozeznat. V tom případě je nutné její pokyny bezvýhradně respektovat a let podle nich korigovat.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	Při jakýchkoliv příznacích je třeba reagovat okamžitě, čím výše tím rychleji, protože si musíme uvědomit, že naše reakce jsou zpomalené. V řešení situace postupujeme </a:t>
            </a:r>
            <a:r>
              <a:rPr lang="cs-CZ" altLang="cs-CZ" sz="1800" u="sng" dirty="0"/>
              <a:t>podle druhu letadla a zásad pro vynucené přistání</a:t>
            </a:r>
            <a:r>
              <a:rPr lang="cs-CZ" altLang="cs-CZ" sz="1800" dirty="0"/>
              <a:t>: vyvážit na těžký na hlavu, vysunout vzdušné brzdy, stáhnout plyn a pokud jsme v situaci  těsně před ztrátou vědomí (šero a tunel), pustit řízení a doufat, že se kolem 2000m probudíme</a:t>
            </a:r>
            <a:r>
              <a:rPr lang="cs-CZ" altLang="cs-CZ" sz="1800" dirty="0" smtClean="0"/>
              <a:t>.   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	</a:t>
            </a:r>
            <a:r>
              <a:rPr lang="cs-CZ" altLang="cs-CZ" sz="1800" b="1" u="sng" dirty="0"/>
              <a:t>A ještě jedna zásada</a:t>
            </a:r>
            <a:r>
              <a:rPr lang="cs-CZ" altLang="cs-CZ" sz="1800" dirty="0"/>
              <a:t>: při pozvolném stoupání cca do 1m/s se podle zdravotních dispozic může organizmus vzhledem k činnosti bez fyzické námahy postupné ztrátě kyslíku přizpůsobovat. O to je to nebezpečnější. Proto </a:t>
            </a:r>
            <a:r>
              <a:rPr lang="cs-CZ" altLang="cs-CZ" sz="1800" u="sng" dirty="0"/>
              <a:t>jakmile začneme přibližně nad 4000m používat kyslík, nesmíme s tím </a:t>
            </a:r>
            <a:r>
              <a:rPr lang="cs-CZ" altLang="cs-CZ" sz="1800" u="sng" dirty="0" smtClean="0"/>
              <a:t>přestat!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Jestliže přívod kyslíku z jakýchkoliv důvodů ustane, jeho absence znamená velmi rychlý nástup hypoxie. Čím výše, tím razantněji. I to mohla být příčina oněch dvou tragických nehod, o kterých byla zmínka na začátku této prezentace.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ovéPole 7"/>
          <p:cNvSpPr txBox="1">
            <a:spLocks noChangeArrowheads="1"/>
          </p:cNvSpPr>
          <p:nvPr/>
        </p:nvSpPr>
        <p:spPr bwMode="auto">
          <a:xfrm>
            <a:off x="0" y="260350"/>
            <a:ext cx="443071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Příroda je moudrá. </a:t>
            </a:r>
            <a:r>
              <a:rPr lang="cs-CZ" altLang="cs-CZ" b="1" u="sng" dirty="0">
                <a:solidFill>
                  <a:srgbClr val="FFFF00"/>
                </a:solidFill>
                <a:latin typeface="Monotype Corsiva" panose="03010101010201010101" pitchFamily="66" charset="0"/>
              </a:rPr>
              <a:t>Létat bez kyslíku</a:t>
            </a:r>
            <a:r>
              <a:rPr lang="cs-CZ" altLang="cs-CZ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 </a:t>
            </a:r>
            <a:r>
              <a:rPr lang="cs-CZ" altLang="cs-CZ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i přes </a:t>
            </a:r>
            <a:r>
              <a:rPr lang="cs-CZ" altLang="cs-CZ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Himaláje dokáže jen Husa tibetská a pak některé druhy kachen a čápů. </a:t>
            </a:r>
          </a:p>
        </p:txBody>
      </p:sp>
      <p:sp>
        <p:nvSpPr>
          <p:cNvPr id="29700" name="TextovéPole 8"/>
          <p:cNvSpPr txBox="1">
            <a:spLocks noChangeArrowheads="1"/>
          </p:cNvSpPr>
          <p:nvPr/>
        </p:nvSpPr>
        <p:spPr bwMode="auto">
          <a:xfrm>
            <a:off x="2559050" y="5253038"/>
            <a:ext cx="65516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800" b="1" dirty="0">
                <a:solidFill>
                  <a:srgbClr val="FFCC00"/>
                </a:solidFill>
                <a:latin typeface="Monotype Corsiva" panose="03010101010201010101" pitchFamily="66" charset="0"/>
              </a:rPr>
              <a:t>Nesnažme se </a:t>
            </a:r>
            <a:r>
              <a:rPr lang="cs-CZ" altLang="cs-CZ" sz="4800" b="1" dirty="0" smtClean="0">
                <a:solidFill>
                  <a:srgbClr val="FFCC00"/>
                </a:solidFill>
                <a:latin typeface="Monotype Corsiva" panose="03010101010201010101" pitchFamily="66" charset="0"/>
              </a:rPr>
              <a:t>je napodobovat</a:t>
            </a:r>
            <a:r>
              <a:rPr lang="cs-CZ" altLang="cs-CZ" sz="4800" b="1" dirty="0">
                <a:solidFill>
                  <a:srgbClr val="FFCC00"/>
                </a:solidFill>
                <a:latin typeface="Monotype Corsiva" panose="03010101010201010101" pitchFamily="66" charset="0"/>
              </a:rPr>
              <a:t>! Nemáme na to!!!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1" name="Snímek" r:id="rId3" imgW="9134395" imgH="6848532" progId="PowerPoint.Slide.8">
                  <p:embed/>
                </p:oleObj>
              </mc:Choice>
              <mc:Fallback>
                <p:oleObj name="Snímek" r:id="rId3" imgW="9134395" imgH="6848532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TextovéPole 1"/>
          <p:cNvSpPr txBox="1">
            <a:spLocks noChangeArrowheads="1"/>
          </p:cNvSpPr>
          <p:nvPr/>
        </p:nvSpPr>
        <p:spPr bwMode="auto">
          <a:xfrm>
            <a:off x="1331913" y="3074988"/>
            <a:ext cx="59039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Oblačnost dlouhé </a:t>
            </a:r>
            <a:r>
              <a:rPr lang="cs-CZ" altLang="cs-CZ" sz="4000" dirty="0">
                <a:solidFill>
                  <a:srgbClr val="92D050"/>
                </a:solidFill>
                <a:latin typeface="Monotype Corsiva" panose="03010101010201010101" pitchFamily="66" charset="0"/>
              </a:rPr>
              <a:t>vlny je krásná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6" name="Snímek" r:id="rId4" imgW="9134395" imgH="6848532" progId="PowerPoint.Slide.12">
                  <p:embed/>
                </p:oleObj>
              </mc:Choice>
              <mc:Fallback>
                <p:oleObj name="Snímek" r:id="rId4" imgW="9134395" imgH="6848532" progId="PowerPoint.Slide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7" name="TextovéPole 1"/>
          <p:cNvSpPr txBox="1">
            <a:spLocks noChangeArrowheads="1"/>
          </p:cNvSpPr>
          <p:nvPr/>
        </p:nvSpPr>
        <p:spPr bwMode="auto">
          <a:xfrm>
            <a:off x="467544" y="2827338"/>
            <a:ext cx="83529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rgbClr val="92D050"/>
                </a:solidFill>
                <a:latin typeface="Monotype Corsiva" panose="03010101010201010101" pitchFamily="66" charset="0"/>
              </a:rPr>
              <a:t>Ještě </a:t>
            </a:r>
            <a:r>
              <a:rPr lang="cs-CZ" altLang="cs-CZ" sz="3600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 hezčí  je  být  blízko ní  a užívat </a:t>
            </a:r>
            <a:r>
              <a:rPr lang="cs-CZ" altLang="cs-CZ" sz="3600" dirty="0">
                <a:solidFill>
                  <a:srgbClr val="92D050"/>
                </a:solidFill>
                <a:latin typeface="Monotype Corsiva" panose="03010101010201010101" pitchFamily="66" charset="0"/>
              </a:rPr>
              <a:t>si </a:t>
            </a:r>
            <a:r>
              <a:rPr lang="cs-CZ" altLang="cs-CZ" sz="3600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 klidného letu, </a:t>
            </a:r>
            <a:r>
              <a:rPr lang="cs-CZ" altLang="cs-CZ" sz="3600" dirty="0">
                <a:solidFill>
                  <a:srgbClr val="92D050"/>
                </a:solidFill>
                <a:latin typeface="Monotype Corsiva" panose="03010101010201010101" pitchFamily="66" charset="0"/>
              </a:rPr>
              <a:t>proto </a:t>
            </a:r>
            <a:r>
              <a:rPr lang="cs-CZ" altLang="cs-CZ" sz="3600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létejme s </a:t>
            </a:r>
            <a:r>
              <a:rPr lang="cs-CZ" altLang="cs-CZ" sz="3600" dirty="0">
                <a:solidFill>
                  <a:srgbClr val="92D050"/>
                </a:solidFill>
                <a:latin typeface="Monotype Corsiva" panose="03010101010201010101" pitchFamily="66" charset="0"/>
              </a:rPr>
              <a:t>respektem a rozumem, přátelé!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411760" y="1916832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dirty="0">
                <a:solidFill>
                  <a:srgbClr val="FFFF00"/>
                </a:solidFill>
                <a:latin typeface="Monotype Corsiva" panose="03010101010201010101" pitchFamily="66" charset="0"/>
              </a:rPr>
              <a:t>Děkuji za </a:t>
            </a:r>
            <a:r>
              <a:rPr lang="cs-CZ" sz="72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pozornost</a:t>
            </a:r>
            <a:r>
              <a:rPr lang="cs-CZ" sz="7200" dirty="0" smtClean="0">
                <a:solidFill>
                  <a:srgbClr val="FFFF00"/>
                </a:solidFill>
                <a:latin typeface="Lucida Handwriting" panose="03010101010101010101" pitchFamily="66" charset="0"/>
              </a:rPr>
              <a:t> </a:t>
            </a:r>
            <a:endParaRPr lang="cs-CZ" sz="7200" dirty="0">
              <a:solidFill>
                <a:srgbClr val="FFFF0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ovéPole 1"/>
          <p:cNvSpPr txBox="1">
            <a:spLocks noChangeArrowheads="1"/>
          </p:cNvSpPr>
          <p:nvPr/>
        </p:nvSpPr>
        <p:spPr bwMode="auto">
          <a:xfrm>
            <a:off x="323850" y="260350"/>
            <a:ext cx="849630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0070C0"/>
                </a:solidFill>
                <a:latin typeface="Monotype Corsiva" panose="03010101010201010101" pitchFamily="66" charset="0"/>
              </a:rPr>
              <a:t>Tato prezentace nebude jen meteorologická.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0070C0"/>
                </a:solidFill>
                <a:latin typeface="Monotype Corsiva" panose="03010101010201010101" pitchFamily="66" charset="0"/>
              </a:rPr>
              <a:t>S lety ve velkých výškách, které meteorologické podmínky umožňují, je úzce spojeno i riziko, jehož podcenění může končit tragicky.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800" b="1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/>
              <a:t>Určitě máme v paměti 2 nehody, které se staly krátce po sobě při vlnovém létání v Jeseníkách a zcela určitě máme před očima i jejich rozbor v rámci zimních školení.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100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Pojďme si proto povědět o nebezpečí, které s sebou létání ve výškách nese.</a:t>
            </a:r>
            <a:r>
              <a:rPr lang="cs-CZ" altLang="cs-CZ" sz="1800" b="1"/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100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40906C"/>
                </a:solidFill>
              </a:rPr>
              <a:t>Ze sportovního hlediska je nejrozšířenější formou těchto letů plachtaři využívané vlnové proudění přes horské překážky. Ve všeobecném letectví se však můžeme setkat i s dalšími aktivitami, spojenými s lety ve velkých výškách: dostupy vrtulových letadel, balonů, pokusy o výškové rekordy …..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100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7030A0"/>
                </a:solidFill>
              </a:rPr>
              <a:t>Připomeňme si proto co to dlouhá vlna je a řekněme si něco o hypoxii, se kterou je létání ve výškách spojeno a jak se při jejím příznaku zachovat.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FF0000"/>
                </a:solidFill>
                <a:latin typeface="Monotype Corsiva" panose="03010101010201010101" pitchFamily="66" charset="0"/>
              </a:rPr>
              <a:t>Začněme meteorologií: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4763" y="4763"/>
          <a:ext cx="9134475" cy="684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Snímek" r:id="rId3" imgW="9134395" imgH="6848532" progId="PowerPoint.Slide.8">
                  <p:embed/>
                </p:oleObj>
              </mc:Choice>
              <mc:Fallback>
                <p:oleObj name="Snímek" r:id="rId3" imgW="9134395" imgH="6848532" progId="PowerPoint.Slid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4763"/>
                        <a:ext cx="9134475" cy="684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0" y="0"/>
          <a:ext cx="9134475" cy="684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Snímek" r:id="rId3" imgW="9134395" imgH="6848532" progId="PowerPoint.Slide.8">
                  <p:embed/>
                </p:oleObj>
              </mc:Choice>
              <mc:Fallback>
                <p:oleObj name="Snímek" r:id="rId3" imgW="9134395" imgH="6848532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34475" cy="684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6" descr="13 rotorové o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8838"/>
            <a:ext cx="554355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5" descr="12 vírové o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55575"/>
            <a:ext cx="55086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9" descr="Obrázek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1" descr="Obrázek3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4"/>
          <p:cNvCxnSpPr/>
          <p:nvPr/>
        </p:nvCxnSpPr>
        <p:spPr>
          <a:xfrm flipH="1">
            <a:off x="539750" y="3429000"/>
            <a:ext cx="40322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23" name="TextovéPole 1"/>
          <p:cNvSpPr txBox="1">
            <a:spLocks noChangeArrowheads="1"/>
          </p:cNvSpPr>
          <p:nvPr/>
        </p:nvSpPr>
        <p:spPr bwMode="auto">
          <a:xfrm>
            <a:off x="1981200" y="2133600"/>
            <a:ext cx="259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u="sng">
                <a:solidFill>
                  <a:srgbClr val="0070C0"/>
                </a:solidFill>
              </a:rPr>
              <a:t>Pozor – při svahovém létání se nesmíme se dostat přes hřeben do úplavu.</a:t>
            </a:r>
          </a:p>
        </p:txBody>
      </p:sp>
      <p:sp>
        <p:nvSpPr>
          <p:cNvPr id="9224" name="TextovéPole 2"/>
          <p:cNvSpPr txBox="1">
            <a:spLocks noChangeArrowheads="1"/>
          </p:cNvSpPr>
          <p:nvPr/>
        </p:nvSpPr>
        <p:spPr bwMode="auto">
          <a:xfrm>
            <a:off x="755650" y="5143500"/>
            <a:ext cx="3671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u="sng">
                <a:solidFill>
                  <a:srgbClr val="0070C0"/>
                </a:solidFill>
              </a:rPr>
              <a:t> Totéž, co platí o   vírovém proudění, platí zde dvojnásob. Létání v     rotorovém prouděné je velmi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0070C0"/>
                </a:solidFill>
              </a:rPr>
              <a:t>        </a:t>
            </a:r>
            <a:r>
              <a:rPr lang="cs-CZ" altLang="cs-CZ" sz="1200" u="sng">
                <a:solidFill>
                  <a:srgbClr val="0070C0"/>
                </a:solidFill>
              </a:rPr>
              <a:t>obtížně využitelné.   Vyžaduje značnou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u="sng">
                <a:solidFill>
                  <a:srgbClr val="0070C0"/>
                </a:solidFill>
              </a:rPr>
              <a:t>   zkušenost a velmi dobrou   znalost prostředí.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4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Snímek" r:id="rId3" imgW="9134395" imgH="6848532" progId="PowerPoint.Slide.8">
                  <p:embed/>
                </p:oleObj>
              </mc:Choice>
              <mc:Fallback>
                <p:oleObj name="Snímek" r:id="rId3" imgW="9134395" imgH="6848532" progId="PowerPoint.Slid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4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7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" name="Snímek" r:id="rId3" imgW="9134395" imgH="6848532" progId="PowerPoint.Slide.8">
                  <p:embed/>
                </p:oleObj>
              </mc:Choice>
              <mc:Fallback>
                <p:oleObj name="Snímek" r:id="rId3" imgW="9134395" imgH="6848532" progId="PowerPoint.Slid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7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kt 1"/>
          <p:cNvGraphicFramePr>
            <a:graphicFrameLocks noChangeAspect="1"/>
          </p:cNvGraphicFramePr>
          <p:nvPr/>
        </p:nvGraphicFramePr>
        <p:xfrm>
          <a:off x="0" y="-1588"/>
          <a:ext cx="9144000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" name="Snímek" r:id="rId3" imgW="4572180" imgH="3428972" progId="PowerPoint.Slide.8">
                  <p:embed/>
                </p:oleObj>
              </mc:Choice>
              <mc:Fallback>
                <p:oleObj name="Snímek" r:id="rId3" imgW="4572180" imgH="3428972" progId="PowerPoint.Slide.8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6858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</TotalTime>
  <Words>848</Words>
  <Application>Microsoft Office PowerPoint</Application>
  <PresentationFormat>Předvádění na obrazovce (4:3)</PresentationFormat>
  <Paragraphs>124</Paragraphs>
  <Slides>28</Slides>
  <Notes>6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6" baseType="lpstr">
      <vt:lpstr>Arial</vt:lpstr>
      <vt:lpstr>Calibri</vt:lpstr>
      <vt:lpstr>Courier New</vt:lpstr>
      <vt:lpstr>Lucida Handwriting</vt:lpstr>
      <vt:lpstr>Monotype Corsiva</vt:lpstr>
      <vt:lpstr>Wingdings</vt:lpstr>
      <vt:lpstr>Výchozí návrh</vt:lpstr>
      <vt:lpstr>Snímek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Jacek KERUM</dc:creator>
  <cp:lastModifiedBy>Jacek Kerum</cp:lastModifiedBy>
  <cp:revision>90</cp:revision>
  <dcterms:created xsi:type="dcterms:W3CDTF">2020-11-14T16:03:26Z</dcterms:created>
  <dcterms:modified xsi:type="dcterms:W3CDTF">2021-01-14T16:37:54Z</dcterms:modified>
</cp:coreProperties>
</file>