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1" r:id="rId5"/>
  </p:sldMasterIdLst>
  <p:notesMasterIdLst>
    <p:notesMasterId r:id="rId29"/>
  </p:notesMasterIdLst>
  <p:handoutMasterIdLst>
    <p:handoutMasterId r:id="rId30"/>
  </p:handoutMasterIdLst>
  <p:sldIdLst>
    <p:sldId id="256" r:id="rId6"/>
    <p:sldId id="258" r:id="rId7"/>
    <p:sldId id="280" r:id="rId8"/>
    <p:sldId id="267" r:id="rId9"/>
    <p:sldId id="277" r:id="rId10"/>
    <p:sldId id="278" r:id="rId11"/>
    <p:sldId id="283" r:id="rId12"/>
    <p:sldId id="284" r:id="rId13"/>
    <p:sldId id="268" r:id="rId14"/>
    <p:sldId id="281" r:id="rId15"/>
    <p:sldId id="279" r:id="rId16"/>
    <p:sldId id="286" r:id="rId17"/>
    <p:sldId id="297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6" r:id="rId26"/>
    <p:sldId id="295" r:id="rId27"/>
    <p:sldId id="257" r:id="rId28"/>
  </p:sldIdLst>
  <p:sldSz cx="12192000" cy="6858000"/>
  <p:notesSz cx="7104063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aková Eva Mgr." initials="SEM" lastIdx="0" clrIdx="0">
    <p:extLst>
      <p:ext uri="{19B8F6BF-5375-455C-9EA6-DF929625EA0E}">
        <p15:presenceInfo xmlns:p15="http://schemas.microsoft.com/office/powerpoint/2012/main" userId="S-1-5-21-2013546996-1368335440-1734353810-138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4C4"/>
    <a:srgbClr val="429FEC"/>
    <a:srgbClr val="E8F6FE"/>
    <a:srgbClr val="BBDFF7"/>
    <a:srgbClr val="CFE8F9"/>
    <a:srgbClr val="82C0EA"/>
    <a:srgbClr val="B5DBF5"/>
    <a:srgbClr val="B4D9F2"/>
    <a:srgbClr val="6DB7E9"/>
    <a:srgbClr val="89C6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2782" autoAdjust="0"/>
  </p:normalViewPr>
  <p:slideViewPr>
    <p:cSldViewPr>
      <p:cViewPr varScale="1">
        <p:scale>
          <a:sx n="64" d="100"/>
          <a:sy n="64" d="100"/>
        </p:scale>
        <p:origin x="63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7" cy="513120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3981" y="1"/>
            <a:ext cx="3078427" cy="513120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>
              <a:defRPr sz="1200"/>
            </a:lvl1pPr>
          </a:lstStyle>
          <a:p>
            <a:fld id="{420B1FC8-2E21-468C-9C49-00041966FEB1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721494"/>
            <a:ext cx="3078427" cy="513120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3981" y="9721494"/>
            <a:ext cx="3078427" cy="513120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r">
              <a:defRPr sz="1200"/>
            </a:lvl1pPr>
          </a:lstStyle>
          <a:p>
            <a:fld id="{B14F2A34-A2CA-407F-937E-3B71E3FF4F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589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8427" cy="51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10" tIns="47406" rIns="94810" bIns="47406" numCol="1" anchor="t" anchorCtr="0" compatLnSpc="1">
            <a:prstTxWarp prst="textNoShape">
              <a:avLst/>
            </a:prstTxWarp>
          </a:bodyPr>
          <a:lstStyle>
            <a:lvl1pPr defTabSz="948139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81" y="1"/>
            <a:ext cx="3078427" cy="51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10" tIns="47406" rIns="94810" bIns="47406" numCol="1" anchor="t" anchorCtr="0" compatLnSpc="1">
            <a:prstTxWarp prst="textNoShape">
              <a:avLst/>
            </a:prstTxWarp>
          </a:bodyPr>
          <a:lstStyle>
            <a:lvl1pPr algn="r" defTabSz="948139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2148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564"/>
            <a:ext cx="5683250" cy="460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10" tIns="47406" rIns="94810" bIns="474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19859"/>
            <a:ext cx="3078427" cy="51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10" tIns="47406" rIns="94810" bIns="47406" numCol="1" anchor="b" anchorCtr="0" compatLnSpc="1">
            <a:prstTxWarp prst="textNoShape">
              <a:avLst/>
            </a:prstTxWarp>
          </a:bodyPr>
          <a:lstStyle>
            <a:lvl1pPr defTabSz="948139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81" y="9719859"/>
            <a:ext cx="3078427" cy="51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10" tIns="47406" rIns="94810" bIns="47406" numCol="1" anchor="b" anchorCtr="0" compatLnSpc="1">
            <a:prstTxWarp prst="textNoShape">
              <a:avLst/>
            </a:prstTxWarp>
          </a:bodyPr>
          <a:lstStyle>
            <a:lvl1pPr algn="r" defTabSz="948139" eaLnBrk="1" hangingPunct="1">
              <a:defRPr sz="1200"/>
            </a:lvl1pPr>
          </a:lstStyle>
          <a:p>
            <a:pPr>
              <a:defRPr/>
            </a:pPr>
            <a:fld id="{AE2783FE-3897-48BF-A59E-4A1756765F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8248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7580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2965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836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6655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5344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6370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9000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3275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1742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8302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285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1499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621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08497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485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3810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6601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8900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7182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211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8003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542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odbor_uvod_light_0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" b="1467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9301" y="404813"/>
            <a:ext cx="6913033" cy="79216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9301" y="5229200"/>
            <a:ext cx="7008284" cy="1368152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17741"/>
            <a:ext cx="3000219" cy="74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5878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268760"/>
            <a:ext cx="10363200" cy="5256584"/>
          </a:xfrm>
        </p:spPr>
        <p:txBody>
          <a:bodyPr/>
          <a:lstStyle>
            <a:lvl1pPr marL="342900" indent="-720000">
              <a:lnSpc>
                <a:spcPct val="125000"/>
              </a:lnSpc>
              <a:buFontTx/>
              <a:buBlip>
                <a:blip r:embed="rId2"/>
              </a:buBlip>
              <a:defRPr lang="cs-CZ" altLang="cs-CZ" sz="4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720000">
              <a:lnSpc>
                <a:spcPct val="125000"/>
              </a:lnSpc>
              <a:buFont typeface="Arial" panose="020B0604020202020204" pitchFamily="34" charset="0"/>
              <a:buChar char="•"/>
              <a:defRPr lang="cs-CZ" alt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720000">
              <a:lnSpc>
                <a:spcPct val="125000"/>
              </a:lnSpc>
              <a:buFont typeface="Wingdings" panose="05000000000000000000" pitchFamily="2" charset="2"/>
              <a:buChar char="ü"/>
              <a:defRPr lang="cs-CZ" altLang="cs-CZ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720000">
              <a:lnSpc>
                <a:spcPct val="125000"/>
              </a:lnSpc>
              <a:defRPr lang="cs-CZ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720000">
              <a:lnSpc>
                <a:spcPct val="125000"/>
              </a:lnSpc>
              <a:defRPr lang="cs-CZ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marL="342900" lvl="1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cs-CZ" dirty="0" smtClean="0"/>
              <a:t>Druhá úroveň</a:t>
            </a:r>
          </a:p>
          <a:p>
            <a:pPr marL="342900" lvl="2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cs-CZ" dirty="0" smtClean="0"/>
              <a:t>Třetí úroveň</a:t>
            </a:r>
          </a:p>
          <a:p>
            <a:pPr marL="342900" lvl="3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cs-CZ" dirty="0" smtClean="0"/>
              <a:t>Čtvrtá úroveň</a:t>
            </a:r>
          </a:p>
          <a:p>
            <a:pPr marL="342900" lvl="4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35377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5530003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28800"/>
            <a:ext cx="5080000" cy="4467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28800"/>
            <a:ext cx="5080000" cy="4467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0265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5413" y="-171400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01910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01495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1340768"/>
            <a:ext cx="3932767" cy="97838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1340768"/>
            <a:ext cx="6172200" cy="50030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6439" y="2345344"/>
            <a:ext cx="3932767" cy="3998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Nadpis 1"/>
          <p:cNvSpPr txBox="1">
            <a:spLocks/>
          </p:cNvSpPr>
          <p:nvPr userDrawn="1"/>
        </p:nvSpPr>
        <p:spPr bwMode="auto">
          <a:xfrm>
            <a:off x="431371" y="44624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sz="4400" smtClean="0"/>
              <a:t>Kliknutím lze upravit styl.</a:t>
            </a:r>
            <a:endParaRPr lang="cs-CZ" sz="4400"/>
          </a:p>
        </p:txBody>
      </p:sp>
    </p:spTree>
    <p:extLst>
      <p:ext uri="{BB962C8B-B14F-4D97-AF65-F5344CB8AC3E}">
        <p14:creationId xmlns:p14="http://schemas.microsoft.com/office/powerpoint/2010/main" val="229762369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1368426"/>
            <a:ext cx="3932767" cy="932656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1368426"/>
            <a:ext cx="6172200" cy="50849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301082"/>
            <a:ext cx="3932767" cy="41522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Nadpis 1"/>
          <p:cNvSpPr txBox="1">
            <a:spLocks/>
          </p:cNvSpPr>
          <p:nvPr userDrawn="1"/>
        </p:nvSpPr>
        <p:spPr bwMode="auto">
          <a:xfrm>
            <a:off x="431371" y="44624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sz="4400" smtClean="0"/>
              <a:t>Kliknutím lze upravit styl.</a:t>
            </a:r>
            <a:endParaRPr lang="cs-CZ" sz="4400"/>
          </a:p>
        </p:txBody>
      </p:sp>
    </p:spTree>
    <p:extLst>
      <p:ext uri="{BB962C8B-B14F-4D97-AF65-F5344CB8AC3E}">
        <p14:creationId xmlns:p14="http://schemas.microsoft.com/office/powerpoint/2010/main" val="305726176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371" y="44624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Kliknutím lze upravit styl.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68760"/>
            <a:ext cx="10363200" cy="482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11"/>
              </a:buBlip>
            </a:pPr>
            <a:r>
              <a:rPr lang="cs-CZ" altLang="cs-CZ" dirty="0" smtClean="0"/>
              <a:t>Upravte styly předlohy textu.</a:t>
            </a:r>
          </a:p>
          <a:p>
            <a:pPr marL="1200150" lvl="1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11"/>
              </a:buBlip>
            </a:pPr>
            <a:r>
              <a:rPr lang="cs-CZ" altLang="cs-CZ" dirty="0" smtClean="0"/>
              <a:t>Druhá úroveň</a:t>
            </a:r>
          </a:p>
          <a:p>
            <a:pPr marL="1485900" lvl="2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11"/>
              </a:buBlip>
            </a:pPr>
            <a:r>
              <a:rPr lang="cs-CZ" altLang="cs-CZ" dirty="0" smtClean="0"/>
              <a:t>Třetí úroveň</a:t>
            </a:r>
          </a:p>
          <a:p>
            <a:pPr marL="1943100" lvl="3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11"/>
              </a:buBlip>
            </a:pPr>
            <a:r>
              <a:rPr lang="cs-CZ" altLang="cs-CZ" dirty="0" smtClean="0"/>
              <a:t>Čtvrtá úroveň</a:t>
            </a:r>
          </a:p>
          <a:p>
            <a:pPr marL="2400300" lvl="4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11"/>
              </a:buBlip>
            </a:pPr>
            <a:r>
              <a:rPr lang="cs-CZ" altLang="cs-CZ" dirty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6777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9" r:id="rId7"/>
    <p:sldLayoutId id="2147483950" r:id="rId8"/>
  </p:sldLayoutIdLst>
  <p:transition spd="med">
    <p:pull dir="d"/>
  </p:transition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lang="cs-CZ" altLang="cs-CZ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457200" algn="l" rtl="0" eaLnBrk="1" fontAlgn="base" hangingPunct="1">
        <a:spcBef>
          <a:spcPct val="20000"/>
        </a:spcBef>
        <a:spcAft>
          <a:spcPct val="0"/>
        </a:spcAft>
        <a:buChar char="–"/>
        <a:defRPr lang="cs-CZ" altLang="cs-CZ" sz="2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485900" indent="-3429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cs-CZ" altLang="cs-CZ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9431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lang="cs-CZ" alt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400300" indent="-342900" algn="l" rtl="0" eaLnBrk="1" fontAlgn="base" hangingPunct="1">
        <a:spcBef>
          <a:spcPct val="20000"/>
        </a:spcBef>
        <a:spcAft>
          <a:spcPct val="0"/>
        </a:spcAft>
        <a:buChar char="»"/>
        <a:defRPr lang="cs-CZ" alt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ereza.topkova@mdcr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omas.pustina@mdcr.cz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etejtezodpovedne.cz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Kmitočty v prvním leteckém pásmu a novela ZCL (</a:t>
            </a:r>
            <a:r>
              <a:rPr lang="cs-CZ" dirty="0" err="1" smtClean="0"/>
              <a:t>drony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Seminář všeobecného letectví 2021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231904" y="566124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cs-CZ" altLang="cs-CZ" dirty="0" smtClean="0">
              <a:latin typeface="+mn-lt"/>
            </a:endParaRPr>
          </a:p>
          <a:p>
            <a:pPr algn="r"/>
            <a:r>
              <a:rPr lang="cs-CZ" altLang="cs-CZ" dirty="0" smtClean="0">
                <a:latin typeface="+mn-lt"/>
              </a:rPr>
              <a:t>Odbor </a:t>
            </a:r>
            <a:r>
              <a:rPr lang="cs-CZ" altLang="cs-CZ" dirty="0">
                <a:latin typeface="+mn-lt"/>
              </a:rPr>
              <a:t>civilního letectví</a:t>
            </a:r>
          </a:p>
          <a:p>
            <a:pPr algn="r"/>
            <a:r>
              <a:rPr lang="cs-CZ" altLang="cs-CZ" dirty="0" smtClean="0">
                <a:latin typeface="+mn-lt"/>
                <a:hlinkClick r:id="rId3"/>
              </a:rPr>
              <a:t>tereza.topkova@mdcr.cz</a:t>
            </a:r>
            <a:r>
              <a:rPr lang="cs-CZ" altLang="cs-CZ" dirty="0" smtClean="0">
                <a:latin typeface="+mn-lt"/>
              </a:rPr>
              <a:t>; </a:t>
            </a:r>
            <a:r>
              <a:rPr lang="cs-CZ" altLang="cs-CZ" dirty="0" smtClean="0">
                <a:latin typeface="+mn-lt"/>
                <a:hlinkClick r:id="rId4"/>
              </a:rPr>
              <a:t>tomas.pustina@mdcr.cz</a:t>
            </a:r>
            <a:r>
              <a:rPr lang="cs-CZ" altLang="cs-CZ" dirty="0" smtClean="0">
                <a:latin typeface="+mn-lt"/>
              </a:rPr>
              <a:t> </a:t>
            </a:r>
            <a:endParaRPr lang="cs-CZ" alt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242634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/>
              <a:t>Kmitočty v prvním leteckém pásmu</a:t>
            </a:r>
          </a:p>
          <a:p>
            <a:r>
              <a:rPr lang="cs-CZ" altLang="cs-CZ" sz="3200" dirty="0"/>
              <a:t>Nové kmitočty pro všeobecné letectví</a:t>
            </a:r>
          </a:p>
        </p:txBody>
      </p:sp>
      <p:sp>
        <p:nvSpPr>
          <p:cNvPr id="8" name="Zástupný symbol pro obsah 6"/>
          <p:cNvSpPr>
            <a:spLocks noGrp="1"/>
          </p:cNvSpPr>
          <p:nvPr>
            <p:ph idx="1"/>
          </p:nvPr>
        </p:nvSpPr>
        <p:spPr>
          <a:xfrm>
            <a:off x="938402" y="1268760"/>
            <a:ext cx="10363200" cy="5184576"/>
          </a:xfrm>
        </p:spPr>
        <p:txBody>
          <a:bodyPr anchor="t" anchorCtr="0"/>
          <a:lstStyle/>
          <a:p>
            <a:pPr algn="just"/>
            <a:r>
              <a:rPr lang="cs-CZ" sz="2800" dirty="0"/>
              <a:t>Letiště Přibyslav – </a:t>
            </a:r>
            <a:r>
              <a:rPr lang="cs-CZ" sz="2800" b="1" dirty="0"/>
              <a:t>LKPI 125.610</a:t>
            </a:r>
          </a:p>
          <a:p>
            <a:pPr marL="1543050" lvl="3" algn="just">
              <a:buBlip>
                <a:blip r:embed="rId3"/>
              </a:buBlip>
            </a:pPr>
            <a:r>
              <a:rPr lang="cs-CZ" altLang="cs-CZ" dirty="0"/>
              <a:t>Dříve 123.610 – sdílený kanál s letišti Mladá Boleslav (riziko záměny volacího znaku) a </a:t>
            </a:r>
            <a:r>
              <a:rPr lang="cs-CZ" altLang="cs-CZ" dirty="0" smtClean="0"/>
              <a:t>Staňkov</a:t>
            </a:r>
          </a:p>
          <a:p>
            <a:pPr lvl="3" algn="just">
              <a:buBlip>
                <a:blip r:embed="rId3"/>
              </a:buBlip>
            </a:pPr>
            <a:r>
              <a:rPr lang="cs-CZ" altLang="cs-CZ" sz="2800" dirty="0"/>
              <a:t>Pokud by se Vás týkala podobná situace zašlete prosím žádost o </a:t>
            </a:r>
            <a:r>
              <a:rPr lang="cs-CZ" altLang="cs-CZ" sz="2800" dirty="0" smtClean="0"/>
              <a:t>přidělení </a:t>
            </a:r>
            <a:r>
              <a:rPr lang="cs-CZ" altLang="cs-CZ" sz="2800" dirty="0"/>
              <a:t>nového kanálu se zdůvodněním na MD-OCL</a:t>
            </a:r>
          </a:p>
        </p:txBody>
      </p:sp>
    </p:spTree>
    <p:extLst>
      <p:ext uri="{BB962C8B-B14F-4D97-AF65-F5344CB8AC3E}">
        <p14:creationId xmlns:p14="http://schemas.microsoft.com/office/powerpoint/2010/main" val="332435714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smtClean="0"/>
              <a:t>Informace o UAT v ČR</a:t>
            </a:r>
          </a:p>
          <a:p>
            <a:r>
              <a:rPr lang="cs-CZ" altLang="cs-CZ" sz="3200" dirty="0" smtClean="0"/>
              <a:t>Meteorologické informace</a:t>
            </a:r>
            <a:endParaRPr lang="cs-CZ" altLang="cs-CZ" sz="3200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2224" y="2364370"/>
            <a:ext cx="3493931" cy="2921347"/>
          </a:xfrm>
          <a:prstGeom prst="rect">
            <a:avLst/>
          </a:prstGeom>
        </p:spPr>
      </p:pic>
      <p:sp>
        <p:nvSpPr>
          <p:cNvPr id="6" name="Zástupný symbol pro obsah 6"/>
          <p:cNvSpPr txBox="1">
            <a:spLocks/>
          </p:cNvSpPr>
          <p:nvPr/>
        </p:nvSpPr>
        <p:spPr bwMode="auto">
          <a:xfrm>
            <a:off x="914400" y="1052736"/>
            <a:ext cx="719782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lang="cs-CZ" altLang="cs-CZ" sz="4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cs-CZ" alt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lang="cs-CZ" altLang="cs-CZ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cs-CZ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har char="»"/>
              <a:defRPr lang="cs-CZ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/>
              <a:t>Společnost </a:t>
            </a:r>
            <a:r>
              <a:rPr lang="cs-CZ" sz="2800" dirty="0" err="1" smtClean="0"/>
              <a:t>Garmin</a:t>
            </a:r>
            <a:r>
              <a:rPr lang="cs-CZ" sz="2800" dirty="0" smtClean="0"/>
              <a:t> provozuje testovací stanice pro vysílání FIS-B informací</a:t>
            </a:r>
          </a:p>
          <a:p>
            <a:pPr marL="1543050" lvl="3" algn="just">
              <a:buBlip>
                <a:blip r:embed="rId5"/>
              </a:buBlip>
            </a:pPr>
            <a:r>
              <a:rPr lang="cs-CZ" altLang="cs-CZ" dirty="0"/>
              <a:t>Technologie UAT (Universal Access Transceiver) používaná v USA</a:t>
            </a:r>
          </a:p>
          <a:p>
            <a:pPr marL="1543050" lvl="3" algn="just">
              <a:buBlip>
                <a:blip r:embed="rId5"/>
              </a:buBlip>
            </a:pPr>
            <a:r>
              <a:rPr lang="cs-CZ" altLang="cs-CZ" dirty="0"/>
              <a:t>Provozní kmitočet 978 MHz</a:t>
            </a:r>
          </a:p>
          <a:p>
            <a:r>
              <a:rPr lang="cs-CZ" sz="2800" dirty="0" smtClean="0"/>
              <a:t>Neověřené meteorologické informace</a:t>
            </a:r>
          </a:p>
          <a:p>
            <a:r>
              <a:rPr lang="cs-CZ" sz="2800" dirty="0" smtClean="0"/>
              <a:t>Vysílání na stanovištích v Brně a Pardubicích</a:t>
            </a:r>
          </a:p>
          <a:p>
            <a:r>
              <a:rPr lang="cs-CZ" sz="2800" dirty="0" smtClean="0"/>
              <a:t>Zkušební provoz do konce roku 2021</a:t>
            </a:r>
          </a:p>
        </p:txBody>
      </p:sp>
      <p:sp>
        <p:nvSpPr>
          <p:cNvPr id="5" name="Obdélník 4"/>
          <p:cNvSpPr/>
          <p:nvPr/>
        </p:nvSpPr>
        <p:spPr>
          <a:xfrm>
            <a:off x="5510155" y="528571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altLang="cs-CZ" sz="1200" dirty="0" smtClean="0"/>
              <a:t>Zdroj</a:t>
            </a:r>
            <a:r>
              <a:rPr lang="cs-CZ" altLang="cs-CZ" sz="1200" dirty="0"/>
              <a:t>: </a:t>
            </a:r>
            <a:r>
              <a:rPr lang="cs-CZ" altLang="cs-CZ" sz="1200" dirty="0" smtClean="0"/>
              <a:t>AFM-MANIF</a:t>
            </a:r>
            <a:endParaRPr lang="cs-CZ" alt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725828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ADS-B IN schopné přijímat FIS-B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Garmin</a:t>
            </a:r>
            <a:r>
              <a:rPr lang="cs-CZ" altLang="cs-CZ" sz="1400" dirty="0" smtClean="0"/>
              <a:t> </a:t>
            </a:r>
            <a:r>
              <a:rPr lang="cs-CZ" altLang="cs-CZ" sz="1400" dirty="0"/>
              <a:t>GDL 39(R)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Garmin</a:t>
            </a:r>
            <a:r>
              <a:rPr lang="cs-CZ" altLang="cs-CZ" sz="1400" dirty="0" smtClean="0"/>
              <a:t> </a:t>
            </a:r>
            <a:r>
              <a:rPr lang="cs-CZ" altLang="cs-CZ" sz="1400" dirty="0"/>
              <a:t>GDL 50(R)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Garmin</a:t>
            </a:r>
            <a:r>
              <a:rPr lang="cs-CZ" altLang="cs-CZ" sz="1400" dirty="0" smtClean="0"/>
              <a:t> </a:t>
            </a:r>
            <a:r>
              <a:rPr lang="cs-CZ" altLang="cs-CZ" sz="1400" dirty="0"/>
              <a:t>GTX 345(R)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Garmin</a:t>
            </a:r>
            <a:r>
              <a:rPr lang="cs-CZ" altLang="cs-CZ" sz="1400" dirty="0" smtClean="0"/>
              <a:t> </a:t>
            </a:r>
            <a:r>
              <a:rPr lang="cs-CZ" altLang="cs-CZ" sz="1400" dirty="0"/>
              <a:t>GDL 88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smtClean="0"/>
              <a:t>Stratus </a:t>
            </a:r>
            <a:r>
              <a:rPr lang="cs-CZ" altLang="cs-CZ" sz="1400" dirty="0"/>
              <a:t>2s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Stratux</a:t>
            </a:r>
            <a:r>
              <a:rPr lang="cs-CZ" altLang="cs-CZ" sz="1400" dirty="0" smtClean="0"/>
              <a:t> </a:t>
            </a:r>
            <a:endParaRPr lang="cs-CZ" altLang="cs-CZ" sz="1400" dirty="0"/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Sagetech</a:t>
            </a:r>
            <a:r>
              <a:rPr lang="cs-CZ" altLang="cs-CZ" sz="1400" dirty="0" smtClean="0"/>
              <a:t> </a:t>
            </a:r>
            <a:r>
              <a:rPr lang="cs-CZ" altLang="cs-CZ" sz="1400" dirty="0" err="1"/>
              <a:t>Clarity</a:t>
            </a:r>
            <a:r>
              <a:rPr lang="cs-CZ" altLang="cs-CZ" sz="1400" dirty="0"/>
              <a:t>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ForeFlight</a:t>
            </a:r>
            <a:r>
              <a:rPr lang="cs-CZ" altLang="cs-CZ" sz="1400" dirty="0" smtClean="0"/>
              <a:t> </a:t>
            </a:r>
            <a:r>
              <a:rPr lang="cs-CZ" altLang="cs-CZ" sz="1400" dirty="0"/>
              <a:t>(</a:t>
            </a:r>
            <a:r>
              <a:rPr lang="cs-CZ" altLang="cs-CZ" sz="1400" dirty="0" err="1"/>
              <a:t>uAvionix</a:t>
            </a:r>
            <a:r>
              <a:rPr lang="cs-CZ" altLang="cs-CZ" sz="1400" dirty="0"/>
              <a:t>) Scout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iLevil</a:t>
            </a:r>
            <a:r>
              <a:rPr lang="cs-CZ" altLang="cs-CZ" sz="1400" dirty="0" smtClean="0"/>
              <a:t> </a:t>
            </a:r>
            <a:r>
              <a:rPr lang="cs-CZ" altLang="cs-CZ" sz="1400" dirty="0"/>
              <a:t>3 SW </a:t>
            </a:r>
          </a:p>
          <a:p>
            <a:pPr lvl="1">
              <a:lnSpc>
                <a:spcPct val="100000"/>
              </a:lnSpc>
            </a:pPr>
            <a:r>
              <a:rPr lang="en-US" altLang="cs-CZ" sz="1400" dirty="0" err="1" smtClean="0"/>
              <a:t>Dynon</a:t>
            </a:r>
            <a:r>
              <a:rPr lang="en-US" altLang="cs-CZ" sz="1400" dirty="0" smtClean="0"/>
              <a:t> </a:t>
            </a:r>
            <a:r>
              <a:rPr lang="en-US" altLang="cs-CZ" sz="1400" dirty="0" err="1"/>
              <a:t>SkyView</a:t>
            </a:r>
            <a:r>
              <a:rPr lang="en-US" altLang="cs-CZ" sz="1400" dirty="0"/>
              <a:t> Dual Band </a:t>
            </a:r>
            <a:r>
              <a:rPr lang="en-US" altLang="cs-CZ" sz="1400" dirty="0" smtClean="0"/>
              <a:t>ADS-B </a:t>
            </a:r>
            <a:r>
              <a:rPr lang="en-US" altLang="cs-CZ" sz="1400" dirty="0"/>
              <a:t>receiver </a:t>
            </a:r>
          </a:p>
          <a:p>
            <a:pPr lvl="1">
              <a:lnSpc>
                <a:spcPct val="100000"/>
              </a:lnSpc>
            </a:pPr>
            <a:r>
              <a:rPr lang="en-US" altLang="cs-CZ" sz="1400" dirty="0" smtClean="0"/>
              <a:t>Dual </a:t>
            </a:r>
            <a:r>
              <a:rPr lang="en-US" altLang="cs-CZ" sz="1400" dirty="0"/>
              <a:t>XGPS170D Dual Band ADS-B receiver </a:t>
            </a:r>
          </a:p>
          <a:p>
            <a:pPr lvl="1">
              <a:lnSpc>
                <a:spcPct val="100000"/>
              </a:lnSpc>
            </a:pPr>
            <a:r>
              <a:rPr lang="en-US" altLang="cs-CZ" sz="1400" dirty="0" smtClean="0"/>
              <a:t>Dual </a:t>
            </a:r>
            <a:r>
              <a:rPr lang="en-US" altLang="cs-CZ" sz="1400" dirty="0"/>
              <a:t>XGPS190 Dual Band ADS-B receiver </a:t>
            </a:r>
          </a:p>
          <a:p>
            <a:pPr lvl="1">
              <a:lnSpc>
                <a:spcPct val="100000"/>
              </a:lnSpc>
            </a:pPr>
            <a:r>
              <a:rPr lang="en-US" altLang="cs-CZ" sz="1400" dirty="0" err="1" smtClean="0"/>
              <a:t>FlightBox</a:t>
            </a:r>
            <a:r>
              <a:rPr lang="en-US" altLang="cs-CZ" sz="1400" dirty="0" smtClean="0"/>
              <a:t> </a:t>
            </a:r>
            <a:r>
              <a:rPr lang="en-US" altLang="cs-CZ" sz="1400" dirty="0"/>
              <a:t>Dual Band ADS-B receiver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Aplikace zobrazení    FIS-B na </a:t>
            </a:r>
            <a:r>
              <a:rPr lang="cs-CZ" sz="2000" dirty="0" err="1" smtClean="0"/>
              <a:t>iOS</a:t>
            </a:r>
            <a:r>
              <a:rPr lang="cs-CZ" sz="2000" dirty="0" smtClean="0"/>
              <a:t> a Android </a:t>
            </a:r>
            <a:r>
              <a:rPr lang="cs-CZ" sz="2000" dirty="0" err="1" smtClean="0"/>
              <a:t>Apps</a:t>
            </a:r>
            <a:r>
              <a:rPr lang="cs-CZ" sz="2000" dirty="0" smtClean="0"/>
              <a:t> </a:t>
            </a:r>
            <a:r>
              <a:rPr lang="cs-CZ" sz="2000" dirty="0" err="1" smtClean="0"/>
              <a:t>tabletech</a:t>
            </a:r>
            <a:r>
              <a:rPr lang="cs-CZ" sz="2000" dirty="0" smtClean="0"/>
              <a:t> či mobilních telefonech</a:t>
            </a:r>
            <a:endParaRPr lang="cs-CZ" altLang="cs-CZ" sz="2000" dirty="0"/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Garmin</a:t>
            </a:r>
            <a:r>
              <a:rPr lang="cs-CZ" altLang="cs-CZ" sz="1400" dirty="0" smtClean="0"/>
              <a:t> </a:t>
            </a:r>
            <a:r>
              <a:rPr lang="cs-CZ" altLang="cs-CZ" sz="1400" dirty="0"/>
              <a:t>Pilot </a:t>
            </a:r>
            <a:endParaRPr lang="cs-CZ" altLang="cs-CZ" sz="1400" dirty="0" smtClean="0"/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ForeFlight</a:t>
            </a:r>
            <a:r>
              <a:rPr lang="cs-CZ" altLang="cs-CZ" sz="1400" dirty="0" smtClean="0"/>
              <a:t> </a:t>
            </a:r>
            <a:endParaRPr lang="cs-CZ" altLang="cs-CZ" sz="1400" dirty="0"/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Aerovie</a:t>
            </a:r>
            <a:r>
              <a:rPr lang="cs-CZ" altLang="cs-CZ" sz="1400" dirty="0" smtClean="0"/>
              <a:t> </a:t>
            </a:r>
            <a:endParaRPr lang="cs-CZ" altLang="cs-CZ" sz="1400" dirty="0"/>
          </a:p>
          <a:p>
            <a:pPr lvl="1">
              <a:lnSpc>
                <a:spcPct val="100000"/>
              </a:lnSpc>
            </a:pPr>
            <a:r>
              <a:rPr lang="cs-CZ" altLang="cs-CZ" sz="1400" dirty="0" smtClean="0"/>
              <a:t>Avare </a:t>
            </a:r>
            <a:endParaRPr lang="cs-CZ" altLang="cs-CZ" sz="1400" dirty="0"/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AvNav</a:t>
            </a:r>
            <a:r>
              <a:rPr lang="cs-CZ" altLang="cs-CZ" sz="1400" dirty="0" smtClean="0"/>
              <a:t> </a:t>
            </a:r>
            <a:endParaRPr lang="cs-CZ" altLang="cs-CZ" sz="1400" dirty="0"/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DroidEFB</a:t>
            </a:r>
            <a:r>
              <a:rPr lang="cs-CZ" altLang="cs-CZ" sz="1400" dirty="0" smtClean="0"/>
              <a:t> </a:t>
            </a:r>
            <a:endParaRPr lang="cs-CZ" altLang="cs-CZ" sz="1400" dirty="0"/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FltPlan</a:t>
            </a:r>
            <a:r>
              <a:rPr lang="cs-CZ" altLang="cs-CZ" sz="1400" dirty="0" smtClean="0"/>
              <a:t> </a:t>
            </a:r>
            <a:r>
              <a:rPr lang="cs-CZ" altLang="cs-CZ" sz="1400" dirty="0"/>
              <a:t>Go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FlyQ</a:t>
            </a:r>
            <a:r>
              <a:rPr lang="cs-CZ" altLang="cs-CZ" sz="1400" dirty="0" smtClean="0"/>
              <a:t> </a:t>
            </a:r>
            <a:r>
              <a:rPr lang="cs-CZ" altLang="cs-CZ" sz="1400" dirty="0"/>
              <a:t>EFB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iFlyGPS</a:t>
            </a:r>
            <a:r>
              <a:rPr lang="cs-CZ" altLang="cs-CZ" sz="1400" dirty="0" smtClean="0"/>
              <a:t> </a:t>
            </a:r>
            <a:endParaRPr lang="cs-CZ" altLang="cs-CZ" sz="1400" dirty="0"/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Naviator</a:t>
            </a:r>
            <a:r>
              <a:rPr lang="cs-CZ" altLang="cs-CZ" sz="1400" dirty="0" smtClean="0"/>
              <a:t> </a:t>
            </a:r>
            <a:endParaRPr lang="cs-CZ" altLang="cs-CZ" sz="1400" dirty="0"/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Pilotbrief</a:t>
            </a:r>
            <a:r>
              <a:rPr lang="cs-CZ" altLang="cs-CZ" sz="1400" dirty="0" smtClean="0"/>
              <a:t> </a:t>
            </a:r>
            <a:r>
              <a:rPr lang="cs-CZ" altLang="cs-CZ" sz="1400" dirty="0"/>
              <a:t>Optima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TrueMap</a:t>
            </a:r>
            <a:r>
              <a:rPr lang="cs-CZ" altLang="cs-CZ" sz="1400" dirty="0" smtClean="0"/>
              <a:t> </a:t>
            </a:r>
            <a:endParaRPr lang="cs-CZ" altLang="cs-CZ" sz="1400" dirty="0"/>
          </a:p>
          <a:p>
            <a:pPr lvl="1">
              <a:lnSpc>
                <a:spcPct val="100000"/>
              </a:lnSpc>
            </a:pPr>
            <a:r>
              <a:rPr lang="cs-CZ" altLang="cs-CZ" sz="1400" dirty="0" err="1" smtClean="0"/>
              <a:t>WingX</a:t>
            </a:r>
            <a:r>
              <a:rPr lang="cs-CZ" altLang="cs-CZ" sz="1400" dirty="0" smtClean="0"/>
              <a:t> Pro</a:t>
            </a:r>
          </a:p>
          <a:p>
            <a:pPr lvl="1">
              <a:lnSpc>
                <a:spcPct val="100000"/>
              </a:lnSpc>
            </a:pPr>
            <a:endParaRPr lang="cs-CZ" altLang="cs-CZ" sz="800" dirty="0"/>
          </a:p>
          <a:p>
            <a:pPr lvl="1">
              <a:lnSpc>
                <a:spcPct val="100000"/>
              </a:lnSpc>
            </a:pPr>
            <a:endParaRPr lang="cs-CZ" altLang="cs-CZ" sz="800" dirty="0" smtClean="0"/>
          </a:p>
          <a:p>
            <a:pPr lvl="1">
              <a:lnSpc>
                <a:spcPct val="100000"/>
              </a:lnSpc>
            </a:pPr>
            <a:endParaRPr lang="cs-CZ" altLang="cs-CZ" sz="800" dirty="0"/>
          </a:p>
          <a:p>
            <a:pPr lvl="1">
              <a:lnSpc>
                <a:spcPct val="100000"/>
              </a:lnSpc>
            </a:pPr>
            <a:endParaRPr lang="cs-CZ" altLang="cs-CZ" sz="8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Přenosná zařízení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/>
              <a:t>Garmin</a:t>
            </a:r>
            <a:r>
              <a:rPr lang="cs-CZ" altLang="cs-CZ" sz="1400" dirty="0"/>
              <a:t> aera 660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/>
              <a:t>Garmin</a:t>
            </a:r>
            <a:r>
              <a:rPr lang="cs-CZ" altLang="cs-CZ" sz="1400" dirty="0"/>
              <a:t> aera 795/796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/>
              <a:t>Garmin</a:t>
            </a:r>
            <a:r>
              <a:rPr lang="cs-CZ" altLang="cs-CZ" sz="1400" dirty="0"/>
              <a:t> aera 500/510/550/560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/>
              <a:t>Garmin</a:t>
            </a:r>
            <a:r>
              <a:rPr lang="cs-CZ" altLang="cs-CZ" sz="1400" dirty="0"/>
              <a:t> GPSMAP 695/696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/>
              <a:t>Garmin</a:t>
            </a:r>
            <a:r>
              <a:rPr lang="cs-CZ" altLang="cs-CZ" sz="1400" dirty="0"/>
              <a:t> GPSMAP® 695/696 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err="1"/>
              <a:t>Garmin</a:t>
            </a:r>
            <a:r>
              <a:rPr lang="cs-CZ" altLang="cs-CZ" sz="1400" dirty="0"/>
              <a:t> G3X </a:t>
            </a:r>
            <a:r>
              <a:rPr lang="cs-CZ" altLang="cs-CZ" sz="1400" dirty="0" err="1"/>
              <a:t>series</a:t>
            </a:r>
            <a:r>
              <a:rPr lang="cs-CZ" altLang="cs-CZ" sz="1400" dirty="0"/>
              <a:t> </a:t>
            </a:r>
          </a:p>
          <a:p>
            <a:pPr lvl="1">
              <a:lnSpc>
                <a:spcPct val="100000"/>
              </a:lnSpc>
            </a:pPr>
            <a:endParaRPr lang="cs-CZ" dirty="0" smtClean="0"/>
          </a:p>
          <a:p>
            <a:pPr lvl="1">
              <a:lnSpc>
                <a:spcPct val="100000"/>
              </a:lnSpc>
            </a:pPr>
            <a:endParaRPr lang="cs-CZ" dirty="0" smtClean="0"/>
          </a:p>
          <a:p>
            <a:pPr>
              <a:lnSpc>
                <a:spcPct val="100000"/>
              </a:lnSpc>
            </a:pPr>
            <a:endParaRPr lang="cs-CZ" dirty="0" smtClean="0"/>
          </a:p>
        </p:txBody>
      </p:sp>
      <p:pic>
        <p:nvPicPr>
          <p:cNvPr id="5" name="Picture 2" descr="https://www.garmin.com/en-US/blog/wp-content/uploads/2018/07/Garmin-Pilot-icing-probabilitiy-722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356992"/>
            <a:ext cx="2088897" cy="296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511824" y="628234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altLang="cs-CZ" sz="1200" dirty="0" smtClean="0"/>
              <a:t>Zdroj</a:t>
            </a:r>
            <a:r>
              <a:rPr lang="cs-CZ" altLang="cs-CZ" sz="1200" dirty="0"/>
              <a:t>: https://www.garmin.com/</a:t>
            </a:r>
            <a:endParaRPr lang="cs-CZ" altLang="cs-CZ" sz="1200" dirty="0">
              <a:latin typeface="+mn-lt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383365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smtClean="0"/>
              <a:t>Informace o UAT v ČR</a:t>
            </a:r>
          </a:p>
          <a:p>
            <a:r>
              <a:rPr lang="cs-CZ" sz="3200" dirty="0"/>
              <a:t>Zařízení schopná přijímat FIS-B</a:t>
            </a: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388549733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prezentace – část </a:t>
            </a:r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Novela zákona o civilním letectví (</a:t>
            </a:r>
            <a:r>
              <a:rPr lang="cs-CZ" dirty="0" err="1" smtClean="0"/>
              <a:t>drony</a:t>
            </a:r>
            <a:r>
              <a:rPr lang="cs-CZ" dirty="0" smtClean="0"/>
              <a:t>)</a:t>
            </a:r>
          </a:p>
          <a:p>
            <a:pPr lvl="3"/>
            <a:r>
              <a:rPr lang="cs-CZ" dirty="0" smtClean="0"/>
              <a:t>Východiska</a:t>
            </a:r>
          </a:p>
          <a:p>
            <a:pPr lvl="3"/>
            <a:r>
              <a:rPr lang="cs-CZ" dirty="0" smtClean="0"/>
              <a:t>Změny k 31.12.2020 (EU)</a:t>
            </a:r>
          </a:p>
          <a:p>
            <a:pPr lvl="3"/>
            <a:r>
              <a:rPr lang="cs-CZ" dirty="0" smtClean="0"/>
              <a:t>Změny k 1.7.2021 (ZCL)</a:t>
            </a:r>
          </a:p>
          <a:p>
            <a:pPr lvl="3"/>
            <a:r>
              <a:rPr lang="cs-CZ" dirty="0" smtClean="0"/>
              <a:t>Změny 2022+</a:t>
            </a:r>
          </a:p>
          <a:p>
            <a:pPr lvl="3"/>
            <a:r>
              <a:rPr lang="cs-CZ" dirty="0" smtClean="0"/>
              <a:t>Kategorie </a:t>
            </a:r>
            <a:r>
              <a:rPr lang="cs-CZ" dirty="0" err="1" smtClean="0"/>
              <a:t>dronů</a:t>
            </a:r>
            <a:r>
              <a:rPr lang="cs-CZ" dirty="0" smtClean="0"/>
              <a:t>, online registrace a </a:t>
            </a:r>
            <a:r>
              <a:rPr lang="cs-CZ" dirty="0"/>
              <a:t>testy </a:t>
            </a:r>
            <a:endParaRPr lang="cs-CZ" dirty="0" smtClean="0"/>
          </a:p>
          <a:p>
            <a:pPr lvl="3"/>
            <a:r>
              <a:rPr lang="cs-CZ" dirty="0" smtClean="0"/>
              <a:t>Vzdušný prostor – členění</a:t>
            </a:r>
          </a:p>
          <a:p>
            <a:pPr lvl="3"/>
            <a:r>
              <a:rPr lang="cs-CZ" dirty="0" err="1" smtClean="0"/>
              <a:t>Drony</a:t>
            </a:r>
            <a:r>
              <a:rPr lang="cs-CZ" dirty="0" smtClean="0"/>
              <a:t> a modeláři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662951"/>
      </p:ext>
    </p:extLst>
  </p:cSld>
  <p:clrMapOvr>
    <a:masterClrMapping/>
  </p:clrMapOvr>
  <p:transition spd="med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err="1" smtClean="0"/>
              <a:t>Drony</a:t>
            </a:r>
            <a:r>
              <a:rPr lang="cs-CZ" altLang="cs-CZ" sz="3200" dirty="0" smtClean="0"/>
              <a:t> - Nová pravidla EU,</a:t>
            </a:r>
          </a:p>
          <a:p>
            <a:r>
              <a:rPr lang="cs-CZ" altLang="cs-CZ" sz="3200" dirty="0" smtClean="0"/>
              <a:t>novela zákona č. 49/1997 Sb.</a:t>
            </a:r>
            <a:endParaRPr lang="cs-CZ" alt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38402" y="1196752"/>
            <a:ext cx="10363200" cy="5256584"/>
          </a:xfrm>
        </p:spPr>
        <p:txBody>
          <a:bodyPr/>
          <a:lstStyle/>
          <a:p>
            <a:pPr algn="just"/>
            <a:r>
              <a:rPr lang="cs-CZ" altLang="cs-CZ" sz="2400" dirty="0" smtClean="0"/>
              <a:t>Nová pravidla pro „</a:t>
            </a:r>
            <a:r>
              <a:rPr lang="cs-CZ" altLang="cs-CZ" sz="2400" dirty="0" err="1" smtClean="0"/>
              <a:t>drony</a:t>
            </a:r>
            <a:r>
              <a:rPr lang="cs-CZ" altLang="cs-CZ" sz="2400" dirty="0" smtClean="0"/>
              <a:t>“ v ČR a celé EU</a:t>
            </a:r>
          </a:p>
          <a:p>
            <a:pPr lvl="1" algn="just"/>
            <a:r>
              <a:rPr lang="cs-CZ" altLang="cs-CZ" sz="1800" dirty="0" err="1" smtClean="0"/>
              <a:t>dron</a:t>
            </a:r>
            <a:r>
              <a:rPr lang="cs-CZ" altLang="cs-CZ" sz="1800" dirty="0" smtClean="0"/>
              <a:t> = „bezpilotní letadlo/systém“ – zahrnuje zde veškeré (mj.) váhové kategorie, profesionální i rekreační užití, včetně „modelů letadel“</a:t>
            </a:r>
          </a:p>
          <a:p>
            <a:pPr algn="just"/>
            <a:r>
              <a:rPr lang="cs-CZ" altLang="cs-CZ" sz="2400" dirty="0" smtClean="0"/>
              <a:t>2x nařízení Komise (EU): 2019/947 (provoz) a 2019/945 (technické požadavky)</a:t>
            </a:r>
          </a:p>
          <a:p>
            <a:pPr lvl="1" algn="just"/>
            <a:r>
              <a:rPr lang="cs-CZ" altLang="cs-CZ" sz="1800" dirty="0" smtClean="0"/>
              <a:t>Použitelné k 31.12.2020 + ale i přechodná období</a:t>
            </a:r>
          </a:p>
          <a:p>
            <a:pPr algn="just"/>
            <a:r>
              <a:rPr lang="cs-CZ" altLang="cs-CZ" sz="2400" dirty="0" smtClean="0"/>
              <a:t>Novela zákona č. 49/1997 Sb., o civilním letectví</a:t>
            </a:r>
          </a:p>
          <a:p>
            <a:pPr lvl="1" algn="just"/>
            <a:r>
              <a:rPr lang="cs-CZ" altLang="cs-CZ" sz="1800" dirty="0" smtClean="0"/>
              <a:t>Účinná k 1.7.2021 (plán – aktuálně návrh projednává Vláda ČR)</a:t>
            </a:r>
          </a:p>
          <a:p>
            <a:pPr lvl="1" algn="just"/>
            <a:r>
              <a:rPr lang="cs-CZ" altLang="cs-CZ" sz="1800" dirty="0" smtClean="0"/>
              <a:t>Implementace pravidel EU + vnitrostátní „nadstavba“</a:t>
            </a:r>
          </a:p>
          <a:p>
            <a:pPr algn="just"/>
            <a:r>
              <a:rPr lang="cs-CZ" altLang="cs-CZ" sz="2400" dirty="0" smtClean="0"/>
              <a:t>nařízení </a:t>
            </a:r>
            <a:r>
              <a:rPr lang="cs-CZ" altLang="cs-CZ" sz="2400" dirty="0"/>
              <a:t>Komise (EU) </a:t>
            </a:r>
            <a:r>
              <a:rPr lang="cs-CZ" altLang="cs-CZ" sz="2400" dirty="0" smtClean="0"/>
              <a:t>k „U-</a:t>
            </a:r>
            <a:r>
              <a:rPr lang="cs-CZ" altLang="cs-CZ" sz="2400" dirty="0" err="1" smtClean="0"/>
              <a:t>Space</a:t>
            </a:r>
            <a:r>
              <a:rPr lang="cs-CZ" altLang="cs-CZ" sz="2400" dirty="0" smtClean="0"/>
              <a:t>“</a:t>
            </a:r>
          </a:p>
          <a:p>
            <a:pPr lvl="1" algn="just"/>
            <a:r>
              <a:rPr lang="cs-CZ" altLang="cs-CZ" sz="1800" dirty="0" smtClean="0"/>
              <a:t>Ve fázi návrhu EK, účinnost pravděpodobně v 2022</a:t>
            </a:r>
          </a:p>
          <a:p>
            <a:pPr lvl="1" algn="just"/>
            <a:endParaRPr lang="cs-CZ" altLang="cs-CZ" sz="1600" dirty="0"/>
          </a:p>
          <a:p>
            <a:pPr lvl="1" algn="just"/>
            <a:endParaRPr lang="cs-CZ" alt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69059264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err="1" smtClean="0"/>
              <a:t>Drony</a:t>
            </a:r>
            <a:r>
              <a:rPr lang="cs-CZ" altLang="cs-CZ" sz="3200" dirty="0" smtClean="0"/>
              <a:t>: změny k 31.12.2020</a:t>
            </a:r>
            <a:endParaRPr lang="cs-CZ" alt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38402" y="1196752"/>
            <a:ext cx="10363200" cy="5256584"/>
          </a:xfrm>
        </p:spPr>
        <p:txBody>
          <a:bodyPr/>
          <a:lstStyle/>
          <a:p>
            <a:pPr algn="just"/>
            <a:r>
              <a:rPr lang="cs-CZ" altLang="cs-CZ" sz="2400" dirty="0" smtClean="0"/>
              <a:t>Faktické nahrazení stávající regulace - </a:t>
            </a:r>
            <a:r>
              <a:rPr lang="cs-CZ" altLang="cs-CZ" sz="1800" dirty="0" smtClean="0"/>
              <a:t>mj. Doplňku X k L2 + § 52 ZCL</a:t>
            </a:r>
            <a:endParaRPr lang="cs-CZ" altLang="cs-CZ" sz="1600" dirty="0" smtClean="0"/>
          </a:p>
          <a:p>
            <a:pPr algn="just"/>
            <a:r>
              <a:rPr lang="cs-CZ" altLang="cs-CZ" sz="2400" dirty="0" smtClean="0"/>
              <a:t>3 nové kategorie provozu</a:t>
            </a:r>
          </a:p>
          <a:p>
            <a:pPr algn="just"/>
            <a:r>
              <a:rPr lang="cs-CZ" altLang="cs-CZ" sz="2400" dirty="0" smtClean="0"/>
              <a:t>Povinnost registrace provozovatelů (online)</a:t>
            </a:r>
          </a:p>
          <a:p>
            <a:pPr algn="just"/>
            <a:r>
              <a:rPr lang="cs-CZ" altLang="cs-CZ" sz="2400" dirty="0" smtClean="0"/>
              <a:t>Povinnost (on-line) školení a testů pilotů</a:t>
            </a:r>
          </a:p>
          <a:p>
            <a:pPr algn="just"/>
            <a:r>
              <a:rPr lang="cs-CZ" altLang="cs-CZ" sz="2400" dirty="0" smtClean="0"/>
              <a:t>Požadavky na technické vlastnosti </a:t>
            </a:r>
            <a:r>
              <a:rPr lang="cs-CZ" altLang="cs-CZ" sz="2400" dirty="0" err="1" smtClean="0"/>
              <a:t>dronů</a:t>
            </a:r>
            <a:endParaRPr lang="cs-CZ" altLang="cs-CZ" sz="2400" dirty="0" smtClean="0"/>
          </a:p>
          <a:p>
            <a:pPr algn="just"/>
            <a:r>
              <a:rPr lang="cs-CZ" altLang="cs-CZ" sz="2400" dirty="0" smtClean="0"/>
              <a:t>Přechodná období – držitelé povolení dle § 52</a:t>
            </a:r>
          </a:p>
          <a:p>
            <a:pPr algn="just"/>
            <a:r>
              <a:rPr lang="cs-CZ" altLang="cs-CZ" sz="2400" dirty="0" smtClean="0"/>
              <a:t>Přechodná období – nevybavené </a:t>
            </a:r>
            <a:r>
              <a:rPr lang="cs-CZ" altLang="cs-CZ" sz="2400" dirty="0" err="1" smtClean="0"/>
              <a:t>drony</a:t>
            </a:r>
            <a:endParaRPr lang="cs-CZ" altLang="cs-CZ" sz="2400" dirty="0" smtClean="0"/>
          </a:p>
          <a:p>
            <a:pPr algn="just"/>
            <a:r>
              <a:rPr lang="cs-CZ" altLang="cs-CZ" sz="2400" dirty="0" smtClean="0"/>
              <a:t>Výjimka pro organizované modeláře</a:t>
            </a:r>
          </a:p>
          <a:p>
            <a:pPr algn="just"/>
            <a:r>
              <a:rPr lang="cs-CZ" altLang="cs-CZ" sz="2400" dirty="0" smtClean="0"/>
              <a:t>Možnost provozu napříč státy EU</a:t>
            </a:r>
          </a:p>
        </p:txBody>
      </p:sp>
    </p:spTree>
    <p:extLst>
      <p:ext uri="{BB962C8B-B14F-4D97-AF65-F5344CB8AC3E}">
        <p14:creationId xmlns:p14="http://schemas.microsoft.com/office/powerpoint/2010/main" val="36797809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err="1" smtClean="0"/>
              <a:t>Drony</a:t>
            </a:r>
            <a:r>
              <a:rPr lang="cs-CZ" altLang="cs-CZ" sz="3200" dirty="0" smtClean="0"/>
              <a:t> – další  změny k 1.7.2021 (novela zákona)</a:t>
            </a:r>
            <a:endParaRPr lang="cs-CZ" alt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38402" y="1196752"/>
            <a:ext cx="10363200" cy="5256584"/>
          </a:xfrm>
        </p:spPr>
        <p:txBody>
          <a:bodyPr/>
          <a:lstStyle/>
          <a:p>
            <a:pPr algn="just"/>
            <a:r>
              <a:rPr lang="cs-CZ" altLang="cs-CZ" sz="2400" dirty="0" smtClean="0"/>
              <a:t>Procesní pravidla – vymezení/vyhlášení zón pro </a:t>
            </a:r>
            <a:r>
              <a:rPr lang="cs-CZ" altLang="cs-CZ" sz="2400" dirty="0" err="1" smtClean="0"/>
              <a:t>drony</a:t>
            </a:r>
            <a:endParaRPr lang="cs-CZ" altLang="cs-CZ" sz="2400" dirty="0" smtClean="0"/>
          </a:p>
          <a:p>
            <a:pPr algn="just"/>
            <a:r>
              <a:rPr lang="cs-CZ" altLang="cs-CZ" sz="2400" dirty="0" smtClean="0"/>
              <a:t>Sankce, pravomoci Policie ČR</a:t>
            </a:r>
          </a:p>
          <a:p>
            <a:pPr algn="just"/>
            <a:r>
              <a:rPr lang="cs-CZ" altLang="cs-CZ" sz="2400" dirty="0" smtClean="0"/>
              <a:t>Povinné pojištění odpovědnosti („povinné ručení“) </a:t>
            </a:r>
          </a:p>
          <a:p>
            <a:pPr lvl="1" algn="just"/>
            <a:r>
              <a:rPr lang="cs-CZ" altLang="cs-CZ" sz="1800" dirty="0" smtClean="0"/>
              <a:t>Mj. pro </a:t>
            </a:r>
            <a:r>
              <a:rPr lang="cs-CZ" altLang="cs-CZ" sz="1800" dirty="0" err="1" smtClean="0"/>
              <a:t>drony</a:t>
            </a:r>
            <a:r>
              <a:rPr lang="cs-CZ" altLang="cs-CZ" sz="1800" dirty="0" smtClean="0"/>
              <a:t> nad 4kg</a:t>
            </a:r>
          </a:p>
          <a:p>
            <a:pPr algn="just"/>
            <a:r>
              <a:rPr lang="cs-CZ" altLang="cs-CZ" sz="2400" dirty="0" smtClean="0"/>
              <a:t>„e-</a:t>
            </a:r>
            <a:r>
              <a:rPr lang="cs-CZ" altLang="cs-CZ" sz="2400" dirty="0" err="1" smtClean="0"/>
              <a:t>government</a:t>
            </a:r>
            <a:r>
              <a:rPr lang="cs-CZ" altLang="cs-CZ" sz="2400" dirty="0" smtClean="0"/>
              <a:t>“ pro agendu </a:t>
            </a:r>
            <a:r>
              <a:rPr lang="cs-CZ" altLang="cs-CZ" sz="2400" dirty="0" err="1" smtClean="0"/>
              <a:t>dronů</a:t>
            </a:r>
            <a:endParaRPr lang="cs-CZ" altLang="cs-CZ" sz="2400" dirty="0" smtClean="0"/>
          </a:p>
          <a:p>
            <a:pPr algn="just"/>
            <a:r>
              <a:rPr lang="cs-CZ" altLang="cs-CZ" sz="2400" dirty="0" smtClean="0"/>
              <a:t>Plný soulad práva ČR a EU, odstranění rozporů/nejasností</a:t>
            </a:r>
          </a:p>
        </p:txBody>
      </p:sp>
    </p:spTree>
    <p:extLst>
      <p:ext uri="{BB962C8B-B14F-4D97-AF65-F5344CB8AC3E}">
        <p14:creationId xmlns:p14="http://schemas.microsoft.com/office/powerpoint/2010/main" val="410398817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err="1"/>
              <a:t>Drony</a:t>
            </a:r>
            <a:r>
              <a:rPr lang="cs-CZ" altLang="cs-CZ" sz="3200" dirty="0"/>
              <a:t> – další  změny </a:t>
            </a:r>
            <a:r>
              <a:rPr lang="cs-CZ" altLang="cs-CZ" sz="3200" dirty="0" smtClean="0"/>
              <a:t>2022+</a:t>
            </a:r>
            <a:endParaRPr lang="cs-CZ" alt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38402" y="1196752"/>
            <a:ext cx="10363200" cy="5256584"/>
          </a:xfrm>
        </p:spPr>
        <p:txBody>
          <a:bodyPr/>
          <a:lstStyle/>
          <a:p>
            <a:pPr algn="just"/>
            <a:r>
              <a:rPr lang="cs-CZ" altLang="cs-CZ" sz="2400" dirty="0" smtClean="0"/>
              <a:t>„Digitální mapa“</a:t>
            </a:r>
          </a:p>
          <a:p>
            <a:pPr lvl="1" algn="just"/>
            <a:r>
              <a:rPr lang="cs-CZ" altLang="cs-CZ" sz="2000" dirty="0" smtClean="0"/>
              <a:t>garantované zobrazení členění vzdušného prostoru relevantního pro </a:t>
            </a:r>
            <a:r>
              <a:rPr lang="cs-CZ" altLang="cs-CZ" sz="2000" dirty="0" err="1" smtClean="0"/>
              <a:t>drony</a:t>
            </a:r>
            <a:r>
              <a:rPr lang="cs-CZ" altLang="cs-CZ" sz="2000" dirty="0" smtClean="0"/>
              <a:t> v ČR</a:t>
            </a:r>
          </a:p>
          <a:p>
            <a:pPr lvl="1" algn="just"/>
            <a:endParaRPr lang="cs-CZ" altLang="cs-CZ" sz="1600" dirty="0" smtClean="0"/>
          </a:p>
          <a:p>
            <a:pPr algn="just"/>
            <a:r>
              <a:rPr lang="cs-CZ" altLang="cs-CZ" sz="2400" dirty="0" smtClean="0"/>
              <a:t>Nařízení k U-</a:t>
            </a:r>
            <a:r>
              <a:rPr lang="cs-CZ" altLang="cs-CZ" sz="2400" dirty="0" err="1" smtClean="0"/>
              <a:t>Space</a:t>
            </a:r>
            <a:endParaRPr lang="cs-CZ" altLang="cs-CZ" sz="2400" dirty="0" smtClean="0"/>
          </a:p>
          <a:p>
            <a:pPr lvl="1" algn="just"/>
            <a:r>
              <a:rPr lang="cs-CZ" altLang="cs-CZ" sz="2000" dirty="0" smtClean="0"/>
              <a:t>služby a infrastruktura pro kontrolu vysoce automatizovaného provozu </a:t>
            </a:r>
            <a:r>
              <a:rPr lang="cs-CZ" altLang="cs-CZ" sz="2000" dirty="0" err="1" smtClean="0"/>
              <a:t>dronů</a:t>
            </a:r>
            <a:endParaRPr lang="cs-CZ" altLang="cs-CZ" sz="2000" dirty="0" smtClean="0"/>
          </a:p>
          <a:p>
            <a:pPr lvl="1" algn="just"/>
            <a:endParaRPr lang="cs-CZ" altLang="cs-CZ" sz="1600" dirty="0"/>
          </a:p>
          <a:p>
            <a:pPr algn="just"/>
            <a:r>
              <a:rPr lang="cs-CZ" altLang="cs-CZ" sz="2400" dirty="0" smtClean="0"/>
              <a:t>Pravidla EU pro „certifikované </a:t>
            </a:r>
            <a:r>
              <a:rPr lang="cs-CZ" altLang="cs-CZ" sz="2400" dirty="0" err="1" smtClean="0"/>
              <a:t>drony</a:t>
            </a:r>
            <a:r>
              <a:rPr lang="cs-CZ" altLang="cs-CZ" sz="2400" dirty="0" smtClean="0"/>
              <a:t>“</a:t>
            </a:r>
          </a:p>
          <a:p>
            <a:pPr marL="0" indent="0" algn="just">
              <a:buNone/>
            </a:pPr>
            <a:endParaRPr lang="cs-CZ" alt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15668024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err="1" smtClean="0"/>
              <a:t>Drony</a:t>
            </a:r>
            <a:r>
              <a:rPr lang="cs-CZ" altLang="cs-CZ" sz="3200" dirty="0" smtClean="0"/>
              <a:t>: 3 Kategorie provozu</a:t>
            </a:r>
            <a:endParaRPr lang="cs-CZ" alt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38402" y="1196752"/>
            <a:ext cx="10363200" cy="5256584"/>
          </a:xfrm>
        </p:spPr>
        <p:txBody>
          <a:bodyPr/>
          <a:lstStyle/>
          <a:p>
            <a:pPr algn="just"/>
            <a:r>
              <a:rPr lang="cs-CZ" altLang="cs-CZ" sz="2400" dirty="0" smtClean="0"/>
              <a:t>Otevřená</a:t>
            </a:r>
          </a:p>
          <a:p>
            <a:pPr lvl="1" algn="just"/>
            <a:r>
              <a:rPr lang="cs-CZ" altLang="cs-CZ" sz="1800" dirty="0" smtClean="0"/>
              <a:t>Řada omezení (120m AGL, v dohledu pilota, vzdálenost od lidí/obydlí, vždy max. 25kg)</a:t>
            </a:r>
          </a:p>
          <a:p>
            <a:pPr lvl="1" algn="just"/>
            <a:r>
              <a:rPr lang="cs-CZ" altLang="cs-CZ" sz="1800" dirty="0" smtClean="0"/>
              <a:t>Podkategorie A1-A3 – vazba na „třídy </a:t>
            </a:r>
            <a:r>
              <a:rPr lang="cs-CZ" altLang="cs-CZ" sz="1800" dirty="0" err="1" smtClean="0"/>
              <a:t>dronů</a:t>
            </a:r>
            <a:r>
              <a:rPr lang="cs-CZ" altLang="cs-CZ" sz="1800" dirty="0" smtClean="0"/>
              <a:t>“ C1-C4, … - mj. s odlišným hmotnostním limitem</a:t>
            </a:r>
          </a:p>
          <a:p>
            <a:pPr lvl="1" algn="just"/>
            <a:r>
              <a:rPr lang="cs-CZ" altLang="cs-CZ" sz="1800" dirty="0" err="1"/>
              <a:t>R</a:t>
            </a:r>
            <a:r>
              <a:rPr lang="cs-CZ" altLang="cs-CZ" sz="1800" dirty="0" err="1" smtClean="0"/>
              <a:t>egistrace+školení</a:t>
            </a:r>
            <a:r>
              <a:rPr lang="cs-CZ" altLang="cs-CZ" sz="1800" dirty="0" smtClean="0"/>
              <a:t>, jinak není třeba povolení ÚCL</a:t>
            </a:r>
          </a:p>
          <a:p>
            <a:pPr algn="just"/>
            <a:r>
              <a:rPr lang="cs-CZ" altLang="cs-CZ" sz="2400" dirty="0" smtClean="0"/>
              <a:t>Specifická</a:t>
            </a:r>
          </a:p>
          <a:p>
            <a:pPr lvl="1" algn="just"/>
            <a:r>
              <a:rPr lang="cs-CZ" altLang="cs-CZ" sz="1800" dirty="0" smtClean="0"/>
              <a:t>Žádost + rozbor rizik („SORA“) → povolení ÚCL</a:t>
            </a:r>
          </a:p>
          <a:p>
            <a:pPr lvl="1" algn="just"/>
            <a:r>
              <a:rPr lang="cs-CZ" altLang="cs-CZ" sz="1800" dirty="0"/>
              <a:t>Obdoba stávajícího povolení dle § 52 zákona</a:t>
            </a:r>
          </a:p>
          <a:p>
            <a:pPr lvl="1" algn="just"/>
            <a:r>
              <a:rPr lang="cs-CZ" altLang="cs-CZ" sz="1800" dirty="0" smtClean="0"/>
              <a:t>Nebo splní předem definovaný „standardní scénář“ (od 2022)	</a:t>
            </a:r>
          </a:p>
          <a:p>
            <a:pPr algn="just"/>
            <a:r>
              <a:rPr lang="cs-CZ" altLang="cs-CZ" sz="2400" dirty="0" smtClean="0"/>
              <a:t>Certifikovaná</a:t>
            </a:r>
          </a:p>
          <a:p>
            <a:pPr lvl="1" algn="just"/>
            <a:r>
              <a:rPr lang="cs-CZ" altLang="cs-CZ" sz="1800" dirty="0" smtClean="0"/>
              <a:t>Požadavky na certifikaci techniky a personálu jako u letadel s posádkou</a:t>
            </a:r>
          </a:p>
          <a:p>
            <a:pPr lvl="1" algn="just"/>
            <a:r>
              <a:rPr lang="cs-CZ" altLang="cs-CZ" sz="1800" dirty="0" smtClean="0"/>
              <a:t>Zatím chybí komplexní pravidla EASA, otázka dalších několika let</a:t>
            </a:r>
          </a:p>
        </p:txBody>
      </p:sp>
    </p:spTree>
    <p:extLst>
      <p:ext uri="{BB962C8B-B14F-4D97-AF65-F5344CB8AC3E}">
        <p14:creationId xmlns:p14="http://schemas.microsoft.com/office/powerpoint/2010/main" val="378894412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err="1" smtClean="0"/>
              <a:t>Drony</a:t>
            </a:r>
            <a:r>
              <a:rPr lang="cs-CZ" altLang="cs-CZ" sz="3200" dirty="0" smtClean="0"/>
              <a:t>: (online) registrace a testy</a:t>
            </a:r>
            <a:endParaRPr lang="cs-CZ" alt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38402" y="1196752"/>
            <a:ext cx="10363200" cy="5256584"/>
          </a:xfrm>
        </p:spPr>
        <p:txBody>
          <a:bodyPr/>
          <a:lstStyle/>
          <a:p>
            <a:pPr algn="just"/>
            <a:r>
              <a:rPr lang="cs-CZ" altLang="cs-CZ" sz="2400" dirty="0" smtClean="0"/>
              <a:t>Plošná registrace provozovatelů (=vlastníků) téměř všech </a:t>
            </a:r>
            <a:r>
              <a:rPr lang="cs-CZ" altLang="cs-CZ" sz="2400" dirty="0" err="1" smtClean="0"/>
              <a:t>dronů</a:t>
            </a:r>
            <a:endParaRPr lang="cs-CZ" altLang="cs-CZ" sz="2400" dirty="0" smtClean="0"/>
          </a:p>
          <a:p>
            <a:pPr lvl="1" algn="just"/>
            <a:r>
              <a:rPr lang="cs-CZ" altLang="cs-CZ" sz="1800" dirty="0" smtClean="0"/>
              <a:t>Od 250g, pokud kamera, tak i pod 250g</a:t>
            </a:r>
          </a:p>
          <a:p>
            <a:pPr lvl="1" algn="just"/>
            <a:r>
              <a:rPr lang="cs-CZ" altLang="cs-CZ" sz="1800" dirty="0" smtClean="0"/>
              <a:t>Registruje se osoba, nikoli každý její </a:t>
            </a:r>
            <a:r>
              <a:rPr lang="cs-CZ" altLang="cs-CZ" sz="1800" dirty="0" err="1" smtClean="0"/>
              <a:t>dron</a:t>
            </a:r>
            <a:endParaRPr lang="cs-CZ" altLang="cs-CZ" sz="1800" dirty="0" smtClean="0"/>
          </a:p>
          <a:p>
            <a:pPr lvl="1" algn="just"/>
            <a:r>
              <a:rPr lang="cs-CZ" altLang="cs-CZ" sz="1800" dirty="0" smtClean="0"/>
              <a:t>Označení </a:t>
            </a:r>
            <a:r>
              <a:rPr lang="cs-CZ" altLang="cs-CZ" sz="1800" dirty="0" err="1" smtClean="0"/>
              <a:t>dronu</a:t>
            </a:r>
            <a:r>
              <a:rPr lang="cs-CZ" altLang="cs-CZ" sz="1800" dirty="0" smtClean="0"/>
              <a:t> jedinečným přiděleným číslem provozovatele</a:t>
            </a:r>
          </a:p>
          <a:p>
            <a:pPr lvl="1" algn="just"/>
            <a:r>
              <a:rPr lang="cs-CZ" altLang="cs-CZ" sz="1800" dirty="0" smtClean="0"/>
              <a:t>Registr zprovozní k 31.12.2020 ÚCL</a:t>
            </a:r>
          </a:p>
          <a:p>
            <a:pPr lvl="1" algn="just"/>
            <a:r>
              <a:rPr lang="cs-CZ" altLang="cs-CZ" sz="1800" dirty="0" smtClean="0"/>
              <a:t>Zápis možný i jen on-line, zdarma, ověření údajů přes registry MV</a:t>
            </a:r>
          </a:p>
          <a:p>
            <a:pPr lvl="1" algn="just"/>
            <a:endParaRPr lang="cs-CZ" altLang="cs-CZ" sz="1600" dirty="0"/>
          </a:p>
          <a:p>
            <a:pPr algn="just"/>
            <a:r>
              <a:rPr lang="cs-CZ" altLang="cs-CZ" sz="2400" dirty="0" smtClean="0"/>
              <a:t>On-line školení a testy dálkově řídících pilotů</a:t>
            </a:r>
          </a:p>
          <a:p>
            <a:pPr lvl="1" algn="just"/>
            <a:r>
              <a:rPr lang="cs-CZ" altLang="cs-CZ" sz="1800" dirty="0" smtClean="0"/>
              <a:t>Otevřená kategorie, podkategorie A1-A3</a:t>
            </a:r>
          </a:p>
          <a:p>
            <a:pPr lvl="1" algn="just"/>
            <a:r>
              <a:rPr lang="cs-CZ" altLang="cs-CZ" sz="1800" dirty="0" smtClean="0"/>
              <a:t>Doručení potvrzení v </a:t>
            </a:r>
            <a:r>
              <a:rPr lang="cs-CZ" altLang="cs-CZ" sz="1800" dirty="0" err="1" smtClean="0"/>
              <a:t>pdf</a:t>
            </a:r>
            <a:r>
              <a:rPr lang="cs-CZ" altLang="cs-CZ" sz="1800" dirty="0" smtClean="0"/>
              <a:t>, povinnost mít u sebe</a:t>
            </a:r>
          </a:p>
          <a:p>
            <a:pPr lvl="1" algn="just"/>
            <a:r>
              <a:rPr lang="cs-CZ" altLang="cs-CZ" sz="1800" dirty="0" smtClean="0"/>
              <a:t>Vyšší kategorie vyžadují prezenční formu </a:t>
            </a:r>
          </a:p>
        </p:txBody>
      </p:sp>
    </p:spTree>
    <p:extLst>
      <p:ext uri="{BB962C8B-B14F-4D97-AF65-F5344CB8AC3E}">
        <p14:creationId xmlns:p14="http://schemas.microsoft.com/office/powerpoint/2010/main" val="78969075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prezentace – část 1.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9416" y="989187"/>
            <a:ext cx="10363200" cy="5680173"/>
          </a:xfrm>
        </p:spPr>
        <p:txBody>
          <a:bodyPr/>
          <a:lstStyle/>
          <a:p>
            <a:r>
              <a:rPr lang="cs-CZ" altLang="cs-CZ" sz="3200" dirty="0" smtClean="0"/>
              <a:t>Kmitočty v prvním leteckém pásmu</a:t>
            </a:r>
          </a:p>
          <a:p>
            <a:pPr marL="1543050" lvl="3">
              <a:buBlip>
                <a:blip r:embed="rId3"/>
              </a:buBlip>
            </a:pPr>
            <a:r>
              <a:rPr lang="cs-CZ" altLang="cs-CZ" sz="2800" dirty="0"/>
              <a:t>Navýšení počtu kmitočtů pro </a:t>
            </a:r>
            <a:r>
              <a:rPr lang="cs-CZ" altLang="cs-CZ" sz="2800" dirty="0" smtClean="0"/>
              <a:t>kluzáky</a:t>
            </a:r>
          </a:p>
          <a:p>
            <a:pPr marL="1543050" lvl="3">
              <a:buBlip>
                <a:blip r:embed="rId3"/>
              </a:buBlip>
            </a:pPr>
            <a:r>
              <a:rPr lang="cs-CZ" altLang="cs-CZ" sz="2800" dirty="0"/>
              <a:t>Monitoring kmitočtů pro </a:t>
            </a:r>
            <a:r>
              <a:rPr lang="cs-CZ" altLang="cs-CZ" sz="2800" dirty="0" smtClean="0"/>
              <a:t>kluzáky</a:t>
            </a:r>
          </a:p>
          <a:p>
            <a:pPr marL="1543050" lvl="3">
              <a:buBlip>
                <a:blip r:embed="rId3"/>
              </a:buBlip>
            </a:pPr>
            <a:r>
              <a:rPr lang="cs-CZ" altLang="cs-CZ" sz="2800" dirty="0"/>
              <a:t>Výsledky </a:t>
            </a:r>
            <a:r>
              <a:rPr lang="cs-CZ" altLang="cs-CZ" sz="2800" dirty="0" smtClean="0"/>
              <a:t>monitorování kmitočtů všeobecného letectví</a:t>
            </a:r>
          </a:p>
          <a:p>
            <a:pPr marL="1543050" lvl="3">
              <a:buBlip>
                <a:blip r:embed="rId3"/>
              </a:buBlip>
            </a:pPr>
            <a:r>
              <a:rPr lang="cs-CZ" altLang="cs-CZ" sz="2800" dirty="0"/>
              <a:t>Letecké </a:t>
            </a:r>
            <a:r>
              <a:rPr lang="cs-CZ" altLang="cs-CZ" sz="2800" dirty="0" smtClean="0"/>
              <a:t>soutěže</a:t>
            </a:r>
          </a:p>
          <a:p>
            <a:pPr marL="1543050" lvl="3">
              <a:buBlip>
                <a:blip r:embed="rId3"/>
              </a:buBlip>
            </a:pPr>
            <a:r>
              <a:rPr lang="cs-CZ" altLang="cs-CZ" sz="2800" dirty="0" smtClean="0"/>
              <a:t>Nové </a:t>
            </a:r>
            <a:r>
              <a:rPr lang="cs-CZ" altLang="cs-CZ" sz="2800" dirty="0"/>
              <a:t>kmitočty pro všeobecné </a:t>
            </a:r>
            <a:r>
              <a:rPr lang="cs-CZ" altLang="cs-CZ" sz="2800" dirty="0" smtClean="0"/>
              <a:t>letectví</a:t>
            </a:r>
            <a:endParaRPr lang="cs-CZ" altLang="cs-CZ" sz="2800" dirty="0"/>
          </a:p>
          <a:p>
            <a:pPr lvl="3">
              <a:buBlip>
                <a:blip r:embed="rId3"/>
              </a:buBlip>
            </a:pPr>
            <a:r>
              <a:rPr lang="cs-CZ" altLang="cs-CZ" sz="3200" dirty="0"/>
              <a:t>Informace o </a:t>
            </a:r>
            <a:r>
              <a:rPr lang="cs-CZ" altLang="cs-CZ" sz="3200" dirty="0" smtClean="0"/>
              <a:t>UAT v ČR</a:t>
            </a:r>
          </a:p>
          <a:p>
            <a:pPr lvl="3">
              <a:buBlip>
                <a:blip r:embed="rId3"/>
              </a:buBlip>
            </a:pPr>
            <a:r>
              <a:rPr lang="cs-CZ" altLang="cs-CZ" sz="3200" dirty="0" smtClean="0"/>
              <a:t>Nová pravidla EU pro </a:t>
            </a:r>
            <a:r>
              <a:rPr lang="cs-CZ" altLang="cs-CZ" sz="3200" dirty="0" err="1" smtClean="0"/>
              <a:t>drony</a:t>
            </a:r>
            <a:r>
              <a:rPr lang="cs-CZ" altLang="cs-CZ" sz="3200" dirty="0" smtClean="0"/>
              <a:t> – novela zákona o CL</a:t>
            </a: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195803325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err="1" smtClean="0"/>
              <a:t>Drony</a:t>
            </a:r>
            <a:r>
              <a:rPr lang="cs-CZ" altLang="cs-CZ" sz="3200" dirty="0" smtClean="0"/>
              <a:t>: vzdušný prostor - členění</a:t>
            </a:r>
            <a:endParaRPr lang="cs-CZ" alt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38402" y="944563"/>
            <a:ext cx="10363200" cy="5652789"/>
          </a:xfrm>
        </p:spPr>
        <p:txBody>
          <a:bodyPr/>
          <a:lstStyle/>
          <a:p>
            <a:pPr algn="just"/>
            <a:r>
              <a:rPr lang="cs-CZ" altLang="cs-CZ" sz="2400" dirty="0" smtClean="0"/>
              <a:t>§ 44 zákona o CL zachován prakticky beze změn</a:t>
            </a:r>
          </a:p>
          <a:p>
            <a:pPr lvl="1" algn="just"/>
            <a:r>
              <a:rPr lang="cs-CZ" altLang="cs-CZ" sz="1800" dirty="0" smtClean="0"/>
              <a:t>Nadále se použije, pokud dopad i na letadla s posádkou</a:t>
            </a:r>
          </a:p>
          <a:p>
            <a:pPr algn="just"/>
            <a:r>
              <a:rPr lang="cs-CZ" altLang="cs-CZ" sz="2400" dirty="0" smtClean="0"/>
              <a:t>Nové §§ zákona – vytváření prostorů s důsledky (jen) pro </a:t>
            </a:r>
            <a:r>
              <a:rPr lang="cs-CZ" altLang="cs-CZ" sz="2400" dirty="0" err="1" smtClean="0"/>
              <a:t>drony</a:t>
            </a:r>
            <a:endParaRPr lang="cs-CZ" altLang="cs-CZ" sz="2400" dirty="0" smtClean="0"/>
          </a:p>
          <a:p>
            <a:pPr algn="just"/>
            <a:r>
              <a:rPr lang="cs-CZ" altLang="cs-CZ" sz="2400" dirty="0" smtClean="0"/>
              <a:t>Prostory různých typů: zákazy, omezení, podmínky, úlevy, vyhrazení jednomu uživateli, zásahy Policie ČR</a:t>
            </a:r>
          </a:p>
          <a:p>
            <a:pPr algn="just"/>
            <a:r>
              <a:rPr lang="cs-CZ" altLang="cs-CZ" sz="2400" dirty="0" smtClean="0"/>
              <a:t>Prostor typu „U-</a:t>
            </a:r>
            <a:r>
              <a:rPr lang="cs-CZ" altLang="cs-CZ" sz="2400" dirty="0" err="1" smtClean="0"/>
              <a:t>Space</a:t>
            </a:r>
            <a:r>
              <a:rPr lang="cs-CZ" altLang="cs-CZ" sz="2400" dirty="0" smtClean="0"/>
              <a:t>“ (ne před 2022)</a:t>
            </a:r>
            <a:endParaRPr lang="cs-CZ" altLang="cs-CZ" sz="2400" dirty="0"/>
          </a:p>
          <a:p>
            <a:pPr lvl="1" algn="just"/>
            <a:r>
              <a:rPr lang="cs-CZ" altLang="cs-CZ" sz="1800" dirty="0" smtClean="0"/>
              <a:t>Výjimka – stanoví i podmínku pro letadla s posádkou:</a:t>
            </a:r>
          </a:p>
          <a:p>
            <a:pPr marL="0" lvl="1" indent="0" algn="just">
              <a:buNone/>
            </a:pPr>
            <a:r>
              <a:rPr lang="cs-CZ" altLang="cs-CZ" sz="1800" dirty="0" smtClean="0"/>
              <a:t>                  „být elektronicky viděn“ – technické řešení bude upřesněno na úrovni EU </a:t>
            </a:r>
          </a:p>
          <a:p>
            <a:pPr algn="just"/>
            <a:r>
              <a:rPr lang="cs-CZ" altLang="cs-CZ" sz="2400" dirty="0" smtClean="0"/>
              <a:t>Forma: opatření obecné povahy</a:t>
            </a:r>
          </a:p>
          <a:p>
            <a:pPr lvl="1" algn="just"/>
            <a:r>
              <a:rPr lang="cs-CZ" altLang="cs-CZ" sz="1800" dirty="0" smtClean="0"/>
              <a:t>Schvaluje ÚCL + MO</a:t>
            </a:r>
          </a:p>
          <a:p>
            <a:pPr lvl="1" algn="just"/>
            <a:r>
              <a:rPr lang="cs-CZ" altLang="cs-CZ" sz="1800" dirty="0" smtClean="0"/>
              <a:t>Procesní pravidla – projednání, lhůty, publikace</a:t>
            </a:r>
          </a:p>
          <a:p>
            <a:pPr algn="just"/>
            <a:r>
              <a:rPr lang="cs-CZ" altLang="cs-CZ" sz="2400" dirty="0" smtClean="0"/>
              <a:t>Všechny typy v „digitální mapě“ (2022), pouze některé v LIS/AIP</a:t>
            </a:r>
          </a:p>
          <a:p>
            <a:pPr marL="0" lvl="1" indent="0" algn="just">
              <a:buNone/>
            </a:pPr>
            <a:endParaRPr lang="cs-CZ" alt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35297755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err="1" smtClean="0"/>
              <a:t>Drony</a:t>
            </a:r>
            <a:r>
              <a:rPr lang="cs-CZ" altLang="cs-CZ" sz="3200" dirty="0" smtClean="0"/>
              <a:t>: modeláři</a:t>
            </a:r>
            <a:endParaRPr lang="cs-CZ" alt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38402" y="1196752"/>
            <a:ext cx="10363200" cy="5256584"/>
          </a:xfrm>
        </p:spPr>
        <p:txBody>
          <a:bodyPr/>
          <a:lstStyle/>
          <a:p>
            <a:pPr algn="just"/>
            <a:r>
              <a:rPr lang="cs-CZ" altLang="cs-CZ" sz="2400" dirty="0" smtClean="0"/>
              <a:t>„Model letadla“ spadá do nové regulace, považován za </a:t>
            </a:r>
            <a:r>
              <a:rPr lang="cs-CZ" altLang="cs-CZ" sz="2400" dirty="0" err="1" smtClean="0"/>
              <a:t>dron</a:t>
            </a:r>
            <a:endParaRPr lang="cs-CZ" altLang="cs-CZ" sz="2400" dirty="0" smtClean="0"/>
          </a:p>
          <a:p>
            <a:pPr algn="just"/>
            <a:r>
              <a:rPr lang="cs-CZ" altLang="cs-CZ" sz="2400" dirty="0" smtClean="0"/>
              <a:t>Výjimky: pouze provoz v rámci již fungujících „modelářských klubů“</a:t>
            </a:r>
          </a:p>
          <a:p>
            <a:pPr lvl="1" algn="just"/>
            <a:r>
              <a:rPr lang="cs-CZ" altLang="cs-CZ" sz="1800" dirty="0" smtClean="0"/>
              <a:t>Přechodné období 2 roky </a:t>
            </a:r>
          </a:p>
          <a:p>
            <a:pPr lvl="1" algn="just"/>
            <a:r>
              <a:rPr lang="cs-CZ" altLang="cs-CZ" sz="1800" dirty="0" smtClean="0"/>
              <a:t>Možnost pokračování v provozu dle stávajících pravidel ČR</a:t>
            </a:r>
          </a:p>
          <a:p>
            <a:pPr lvl="1" algn="just"/>
            <a:r>
              <a:rPr lang="cs-CZ" altLang="cs-CZ" sz="1800" dirty="0" smtClean="0"/>
              <a:t>Možnost hromadné registrace členů na ÚCL prostřednictvím klubu</a:t>
            </a:r>
          </a:p>
          <a:p>
            <a:pPr algn="just"/>
            <a:r>
              <a:rPr lang="cs-CZ" altLang="cs-CZ" sz="2400" dirty="0" smtClean="0"/>
              <a:t>Do budoucna možnost klubu nově žádat o oprávnění od ÚCL</a:t>
            </a:r>
          </a:p>
          <a:p>
            <a:pPr lvl="1" algn="just"/>
            <a:r>
              <a:rPr lang="cs-CZ" altLang="cs-CZ" sz="1800" dirty="0" smtClean="0"/>
              <a:t>Návrh pravidel + rozbor rizik</a:t>
            </a:r>
          </a:p>
          <a:p>
            <a:pPr lvl="1" algn="just"/>
            <a:r>
              <a:rPr lang="cs-CZ" altLang="cs-CZ" sz="1800" dirty="0" smtClean="0"/>
              <a:t>Následně provoz v jeho rámci dle schválených pravidel – přitom možnost odchylek </a:t>
            </a:r>
          </a:p>
          <a:p>
            <a:pPr lvl="1" algn="just"/>
            <a:r>
              <a:rPr lang="cs-CZ" altLang="cs-CZ" sz="1800" dirty="0" smtClean="0"/>
              <a:t>Dohled klubu nad svými členy</a:t>
            </a:r>
          </a:p>
          <a:p>
            <a:pPr algn="just"/>
            <a:r>
              <a:rPr lang="cs-CZ" altLang="cs-CZ" sz="2400" dirty="0" smtClean="0"/>
              <a:t>Možnost ÚCL+MO vymezit a publikovat „modelářskou plochu“</a:t>
            </a:r>
          </a:p>
          <a:p>
            <a:pPr marL="0" lvl="1" indent="0" algn="just">
              <a:buNone/>
            </a:pPr>
            <a:endParaRPr lang="cs-CZ" altLang="cs-CZ" sz="1600" dirty="0"/>
          </a:p>
          <a:p>
            <a:pPr marL="0" lvl="1" indent="0" algn="just">
              <a:buNone/>
            </a:pPr>
            <a:endParaRPr lang="cs-CZ" alt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95689306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err="1" smtClean="0"/>
              <a:t>Drony</a:t>
            </a:r>
            <a:r>
              <a:rPr lang="cs-CZ" altLang="cs-CZ" sz="3200" dirty="0" smtClean="0"/>
              <a:t>: zdroje informací</a:t>
            </a:r>
            <a:endParaRPr lang="cs-CZ" alt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38402" y="1196752"/>
            <a:ext cx="10363200" cy="5256584"/>
          </a:xfrm>
        </p:spPr>
        <p:txBody>
          <a:bodyPr/>
          <a:lstStyle/>
          <a:p>
            <a:pPr algn="just"/>
            <a:r>
              <a:rPr lang="cs-CZ" altLang="cs-CZ" sz="2400" dirty="0"/>
              <a:t>Web </a:t>
            </a:r>
            <a:r>
              <a:rPr lang="cs-CZ" altLang="cs-CZ" sz="2400" dirty="0">
                <a:hlinkClick r:id="rId3"/>
              </a:rPr>
              <a:t>https://letejtezodpovedne.cz/</a:t>
            </a:r>
            <a:endParaRPr lang="cs-CZ" altLang="cs-CZ" sz="2400" dirty="0"/>
          </a:p>
          <a:p>
            <a:pPr lvl="1" algn="just"/>
            <a:r>
              <a:rPr lang="cs-CZ" altLang="cs-CZ" sz="1800" dirty="0"/>
              <a:t>Viz </a:t>
            </a:r>
            <a:r>
              <a:rPr lang="cs-CZ" altLang="cs-CZ" sz="1800" dirty="0" smtClean="0"/>
              <a:t>„desatero“, </a:t>
            </a:r>
            <a:r>
              <a:rPr lang="cs-CZ" altLang="cs-CZ" sz="1800" dirty="0"/>
              <a:t>videa (</a:t>
            </a:r>
            <a:r>
              <a:rPr lang="cs-CZ" altLang="cs-CZ" sz="1800" dirty="0" smtClean="0"/>
              <a:t>EASA i v CZ znění)</a:t>
            </a:r>
            <a:endParaRPr lang="cs-CZ" altLang="cs-CZ" sz="1800" dirty="0"/>
          </a:p>
          <a:p>
            <a:pPr algn="just"/>
            <a:r>
              <a:rPr lang="cs-CZ" altLang="cs-CZ" sz="2400" dirty="0" smtClean="0"/>
              <a:t>Web ÚCL </a:t>
            </a:r>
          </a:p>
          <a:p>
            <a:pPr algn="just"/>
            <a:r>
              <a:rPr lang="cs-CZ" altLang="cs-CZ" sz="2400" dirty="0" smtClean="0"/>
              <a:t>Web EASA v angličtině</a:t>
            </a:r>
          </a:p>
          <a:p>
            <a:pPr algn="just"/>
            <a:r>
              <a:rPr lang="cs-CZ" altLang="cs-CZ" sz="2400" dirty="0" smtClean="0"/>
              <a:t>Tisková konference MD+ÚCL+ŘLP ČR, </a:t>
            </a:r>
            <a:r>
              <a:rPr lang="cs-CZ" altLang="cs-CZ" sz="2400" dirty="0" err="1" smtClean="0"/>
              <a:t>s.p</a:t>
            </a:r>
            <a:r>
              <a:rPr lang="cs-CZ" altLang="cs-CZ" sz="2400" dirty="0" smtClean="0"/>
              <a:t>. – zřejmě 3.12.2020</a:t>
            </a:r>
          </a:p>
          <a:p>
            <a:pPr algn="just"/>
            <a:r>
              <a:rPr lang="cs-CZ" altLang="cs-CZ" sz="2400" dirty="0" smtClean="0"/>
              <a:t>Průběžně aktualizováno a doplňováno</a:t>
            </a:r>
          </a:p>
        </p:txBody>
      </p:sp>
    </p:spTree>
    <p:extLst>
      <p:ext uri="{BB962C8B-B14F-4D97-AF65-F5344CB8AC3E}">
        <p14:creationId xmlns:p14="http://schemas.microsoft.com/office/powerpoint/2010/main" val="14706260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3212976"/>
            <a:ext cx="3754218" cy="936104"/>
          </a:xfrm>
        </p:spPr>
      </p:pic>
    </p:spTree>
    <p:extLst>
      <p:ext uri="{BB962C8B-B14F-4D97-AF65-F5344CB8AC3E}">
        <p14:creationId xmlns:p14="http://schemas.microsoft.com/office/powerpoint/2010/main" val="228140248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629" y="1628800"/>
            <a:ext cx="5724746" cy="4581311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smtClean="0"/>
              <a:t>Kmitočty </a:t>
            </a:r>
            <a:r>
              <a:rPr lang="cs-CZ" altLang="cs-CZ" sz="3200" dirty="0"/>
              <a:t>v prvním leteckém </a:t>
            </a:r>
            <a:r>
              <a:rPr lang="cs-CZ" altLang="cs-CZ" sz="3200" dirty="0" smtClean="0"/>
              <a:t>pásmu</a:t>
            </a:r>
          </a:p>
          <a:p>
            <a:r>
              <a:rPr lang="cs-CZ" altLang="cs-CZ" sz="3200" dirty="0"/>
              <a:t>Navýšení počtu kmitočtů pro kluzáky</a:t>
            </a:r>
          </a:p>
        </p:txBody>
      </p:sp>
      <p:sp>
        <p:nvSpPr>
          <p:cNvPr id="8" name="Zástupný symbol pro obsah 6"/>
          <p:cNvSpPr>
            <a:spLocks noGrp="1"/>
          </p:cNvSpPr>
          <p:nvPr>
            <p:ph idx="1"/>
          </p:nvPr>
        </p:nvSpPr>
        <p:spPr>
          <a:xfrm>
            <a:off x="551384" y="1052736"/>
            <a:ext cx="11017224" cy="5157375"/>
          </a:xfrm>
        </p:spPr>
        <p:txBody>
          <a:bodyPr/>
          <a:lstStyle/>
          <a:p>
            <a:pPr algn="just"/>
            <a:r>
              <a:rPr lang="cs-CZ" sz="2800" dirty="0" smtClean="0"/>
              <a:t>VFR příručka VFR-ENR-7.4 Skupinové kmitočty + 3 nové A-A kmitočty</a:t>
            </a:r>
          </a:p>
          <a:p>
            <a:pPr marL="0" indent="0" algn="just">
              <a:buNone/>
            </a:pPr>
            <a:endParaRPr lang="cs-CZ" altLang="cs-CZ" sz="2800" dirty="0"/>
          </a:p>
          <a:p>
            <a:pPr marL="0" indent="0" algn="just">
              <a:buNone/>
            </a:pPr>
            <a:endParaRPr lang="cs-CZ" altLang="cs-CZ" sz="2400" dirty="0"/>
          </a:p>
          <a:p>
            <a:pPr marL="0" indent="0" algn="just">
              <a:buNone/>
            </a:pPr>
            <a:endParaRPr lang="cs-CZ" altLang="cs-CZ" sz="2800" dirty="0" smtClean="0"/>
          </a:p>
          <a:p>
            <a:pPr marL="0" indent="0" algn="just">
              <a:buNone/>
            </a:pPr>
            <a:endParaRPr lang="cs-CZ" altLang="cs-CZ" sz="2800" dirty="0"/>
          </a:p>
          <a:p>
            <a:pPr marL="0" indent="0" algn="just">
              <a:buNone/>
            </a:pPr>
            <a:endParaRPr lang="cs-CZ" altLang="cs-CZ" sz="2800" dirty="0" smtClean="0"/>
          </a:p>
          <a:p>
            <a:pPr marL="0" indent="0" algn="just">
              <a:buNone/>
            </a:pPr>
            <a:endParaRPr lang="cs-CZ" altLang="cs-CZ" sz="2800" dirty="0"/>
          </a:p>
          <a:p>
            <a:pPr marL="0" indent="0" algn="just">
              <a:buNone/>
            </a:pPr>
            <a:endParaRPr lang="cs-CZ" altLang="cs-CZ" sz="900" dirty="0"/>
          </a:p>
          <a:p>
            <a:pPr algn="just"/>
            <a:r>
              <a:rPr lang="cs-CZ" sz="2800" dirty="0" smtClean="0"/>
              <a:t>Změna odražena také v AIP </a:t>
            </a:r>
            <a:r>
              <a:rPr lang="cs-CZ" sz="2800" dirty="0"/>
              <a:t>ČR </a:t>
            </a:r>
            <a:r>
              <a:rPr lang="cs-CZ" sz="2800" dirty="0" smtClean="0"/>
              <a:t>ENR 1.2.5 Skupinové frekvence</a:t>
            </a:r>
            <a:endParaRPr lang="cs-CZ" sz="2800" dirty="0"/>
          </a:p>
        </p:txBody>
      </p:sp>
      <p:sp>
        <p:nvSpPr>
          <p:cNvPr id="3" name="Zaoblený obdélník 2"/>
          <p:cNvSpPr/>
          <p:nvPr/>
        </p:nvSpPr>
        <p:spPr bwMode="auto">
          <a:xfrm>
            <a:off x="3257629" y="2492896"/>
            <a:ext cx="606123" cy="1224136"/>
          </a:xfrm>
          <a:prstGeom prst="roundRect">
            <a:avLst/>
          </a:prstGeom>
          <a:noFill/>
          <a:ln w="38100" cap="flat" cmpd="sng" algn="ctr">
            <a:solidFill>
              <a:srgbClr val="67B4C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583832" y="580526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altLang="cs-CZ" sz="1200" dirty="0" smtClean="0"/>
              <a:t>Zdroj</a:t>
            </a:r>
            <a:r>
              <a:rPr lang="cs-CZ" altLang="cs-CZ" sz="1200" dirty="0"/>
              <a:t>: https://aim.rlp.cz/</a:t>
            </a:r>
            <a:endParaRPr lang="cs-CZ" alt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85161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smtClean="0"/>
              <a:t>Kmitočty </a:t>
            </a:r>
            <a:r>
              <a:rPr lang="cs-CZ" altLang="cs-CZ" sz="3200" dirty="0"/>
              <a:t>v prvním leteckém </a:t>
            </a:r>
            <a:r>
              <a:rPr lang="cs-CZ" altLang="cs-CZ" sz="3200" dirty="0" smtClean="0"/>
              <a:t>pásmu</a:t>
            </a:r>
          </a:p>
          <a:p>
            <a:r>
              <a:rPr lang="cs-CZ" altLang="cs-CZ" sz="3200" dirty="0"/>
              <a:t>Navýšení počtu kmitočtů pro kluzáky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38402" y="1196752"/>
            <a:ext cx="10363200" cy="5256584"/>
          </a:xfrm>
        </p:spPr>
        <p:txBody>
          <a:bodyPr/>
          <a:lstStyle/>
          <a:p>
            <a:pPr algn="just"/>
            <a:r>
              <a:rPr lang="cs-CZ" altLang="cs-CZ" sz="3200" dirty="0"/>
              <a:t>O</a:t>
            </a:r>
            <a:r>
              <a:rPr lang="cs-CZ" altLang="cs-CZ" sz="3200" dirty="0" smtClean="0"/>
              <a:t>d </a:t>
            </a:r>
            <a:r>
              <a:rPr lang="cs-CZ" altLang="cs-CZ" sz="3200" dirty="0"/>
              <a:t>16. července </a:t>
            </a:r>
            <a:r>
              <a:rPr lang="cs-CZ" altLang="cs-CZ" sz="3200" dirty="0" smtClean="0"/>
              <a:t>2020 byl navýšen </a:t>
            </a:r>
            <a:r>
              <a:rPr lang="cs-CZ" altLang="cs-CZ" sz="3200" dirty="0"/>
              <a:t>počet kmitočtů pro komunikaci A-A </a:t>
            </a:r>
            <a:r>
              <a:rPr lang="cs-CZ" altLang="cs-CZ" sz="3200" dirty="0" smtClean="0"/>
              <a:t>kluzáků z jednoho na čtyři</a:t>
            </a:r>
          </a:p>
          <a:p>
            <a:pPr algn="just"/>
            <a:r>
              <a:rPr lang="cs-CZ" altLang="cs-CZ" sz="3200" dirty="0" smtClean="0"/>
              <a:t>Kmitočty byly rozděleny </a:t>
            </a:r>
            <a:r>
              <a:rPr lang="cs-CZ" altLang="cs-CZ" sz="3200" dirty="0"/>
              <a:t>na hlavní a záložní a podle sektorů Čechy West a Čechy East + </a:t>
            </a:r>
            <a:r>
              <a:rPr lang="cs-CZ" altLang="cs-CZ" sz="3200" dirty="0" smtClean="0"/>
              <a:t>Morava</a:t>
            </a:r>
          </a:p>
          <a:p>
            <a:pPr algn="just"/>
            <a:r>
              <a:rPr lang="cs-CZ" sz="3200" dirty="0" smtClean="0"/>
              <a:t>Z monitorování kmitočtů ČTÚ vyplynulo, </a:t>
            </a:r>
            <a:r>
              <a:rPr lang="cs-CZ" altLang="cs-CZ" sz="3200" dirty="0" smtClean="0"/>
              <a:t>že </a:t>
            </a:r>
            <a:r>
              <a:rPr lang="cs-CZ" altLang="cs-CZ" sz="3200" dirty="0"/>
              <a:t>jsou nová pravidla dodržována a </a:t>
            </a:r>
            <a:r>
              <a:rPr lang="cs-CZ" altLang="cs-CZ" sz="3200" dirty="0" smtClean="0"/>
              <a:t>kmitočty využívány </a:t>
            </a:r>
          </a:p>
          <a:p>
            <a:pPr marL="1543050" lvl="3" algn="just">
              <a:buBlip>
                <a:blip r:embed="rId3"/>
              </a:buBlip>
            </a:pPr>
            <a:r>
              <a:rPr lang="cs-CZ" altLang="cs-CZ" sz="2800" dirty="0"/>
              <a:t>v dnech nejvyššího zatížení okolo 30%</a:t>
            </a:r>
          </a:p>
          <a:p>
            <a:pPr marL="1543050" lvl="3" algn="just">
              <a:buBlip>
                <a:blip r:embed="rId3"/>
              </a:buBlip>
            </a:pPr>
            <a:r>
              <a:rPr lang="cs-CZ" altLang="cs-CZ" sz="2800" dirty="0"/>
              <a:t>pokud je hlavní kmitočet obsazen, používá se záložní</a:t>
            </a:r>
          </a:p>
        </p:txBody>
      </p:sp>
    </p:spTree>
    <p:extLst>
      <p:ext uri="{BB962C8B-B14F-4D97-AF65-F5344CB8AC3E}">
        <p14:creationId xmlns:p14="http://schemas.microsoft.com/office/powerpoint/2010/main" val="344393160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smtClean="0"/>
              <a:t>Kmitočty </a:t>
            </a:r>
            <a:r>
              <a:rPr lang="cs-CZ" altLang="cs-CZ" sz="3200" dirty="0"/>
              <a:t>v prvním leteckém </a:t>
            </a:r>
            <a:r>
              <a:rPr lang="cs-CZ" altLang="cs-CZ" sz="3200" dirty="0" smtClean="0"/>
              <a:t>pásmu</a:t>
            </a:r>
          </a:p>
          <a:p>
            <a:r>
              <a:rPr lang="cs-CZ" altLang="cs-CZ" sz="3200" dirty="0" smtClean="0"/>
              <a:t>Monitoring kmitočtů </a:t>
            </a:r>
            <a:r>
              <a:rPr lang="cs-CZ" altLang="cs-CZ" sz="3200" dirty="0"/>
              <a:t>pro kluzáky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1484784"/>
            <a:ext cx="8640960" cy="5056884"/>
          </a:xfrm>
          <a:prstGeom prst="rect">
            <a:avLst/>
          </a:prstGeom>
        </p:spPr>
      </p:pic>
      <p:sp>
        <p:nvSpPr>
          <p:cNvPr id="5" name="Zástupný symbol pro obsah 3"/>
          <p:cNvSpPr>
            <a:spLocks noGrp="1"/>
          </p:cNvSpPr>
          <p:nvPr>
            <p:ph idx="1"/>
          </p:nvPr>
        </p:nvSpPr>
        <p:spPr>
          <a:xfrm>
            <a:off x="479376" y="944563"/>
            <a:ext cx="11521280" cy="5256584"/>
          </a:xfrm>
        </p:spPr>
        <p:txBody>
          <a:bodyPr/>
          <a:lstStyle/>
          <a:p>
            <a:r>
              <a:rPr lang="cs-CZ" altLang="cs-CZ" sz="2800" dirty="0" smtClean="0"/>
              <a:t>Ukázka výsledku monitorování kmitočtového kanálu 130.930</a:t>
            </a:r>
            <a:endParaRPr lang="cs-CZ" alt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5909390" y="623290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altLang="cs-CZ" sz="1200" dirty="0" smtClean="0"/>
              <a:t>Zdroj: ČTÚ</a:t>
            </a:r>
            <a:endParaRPr lang="cs-CZ" alt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51669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smtClean="0"/>
              <a:t>Kmitočty </a:t>
            </a:r>
            <a:r>
              <a:rPr lang="cs-CZ" altLang="cs-CZ" sz="3200" dirty="0"/>
              <a:t>v prvním leteckém </a:t>
            </a:r>
            <a:r>
              <a:rPr lang="cs-CZ" altLang="cs-CZ" sz="3200" dirty="0" smtClean="0"/>
              <a:t>pásmu</a:t>
            </a:r>
          </a:p>
          <a:p>
            <a:r>
              <a:rPr lang="cs-CZ" altLang="cs-CZ" sz="3200" dirty="0"/>
              <a:t>Monitoring kmitočtů pro kluzáky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373" y="1556792"/>
            <a:ext cx="8563286" cy="5083327"/>
          </a:xfrm>
          <a:prstGeom prst="rect">
            <a:avLst/>
          </a:prstGeom>
        </p:spPr>
      </p:pic>
      <p:sp>
        <p:nvSpPr>
          <p:cNvPr id="5" name="Zástupný symbol pro obsah 3"/>
          <p:cNvSpPr>
            <a:spLocks noGrp="1"/>
          </p:cNvSpPr>
          <p:nvPr>
            <p:ph idx="1"/>
          </p:nvPr>
        </p:nvSpPr>
        <p:spPr>
          <a:xfrm>
            <a:off x="479376" y="944563"/>
            <a:ext cx="11521280" cy="5256584"/>
          </a:xfrm>
        </p:spPr>
        <p:txBody>
          <a:bodyPr/>
          <a:lstStyle/>
          <a:p>
            <a:r>
              <a:rPr lang="cs-CZ" altLang="cs-CZ" sz="2800" dirty="0" smtClean="0"/>
              <a:t>Ukázka výsledku monitorování kmitočtového kanálu 134.735</a:t>
            </a:r>
            <a:endParaRPr lang="cs-CZ" alt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5909390" y="623290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altLang="cs-CZ" sz="1200" dirty="0" smtClean="0"/>
              <a:t>Zdroj: ČTÚ</a:t>
            </a:r>
            <a:endParaRPr lang="cs-CZ" alt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589885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smtClean="0"/>
              <a:t>Kmitočty </a:t>
            </a:r>
            <a:r>
              <a:rPr lang="cs-CZ" altLang="cs-CZ" sz="3200" dirty="0"/>
              <a:t>v prvním leteckém </a:t>
            </a:r>
            <a:r>
              <a:rPr lang="cs-CZ" altLang="cs-CZ" sz="3200" dirty="0" smtClean="0"/>
              <a:t>pásmu</a:t>
            </a:r>
          </a:p>
          <a:p>
            <a:r>
              <a:rPr lang="cs-CZ" altLang="cs-CZ" sz="3200" dirty="0"/>
              <a:t>Výsledky monitorování kmitočtů všeobecného letectví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2800" dirty="0" smtClean="0"/>
              <a:t>Monitoring v letošním roce ukázal několik krátkodobých neoprávněných </a:t>
            </a:r>
            <a:r>
              <a:rPr lang="cs-CZ" altLang="cs-CZ" sz="2800" dirty="0"/>
              <a:t>vysílání na </a:t>
            </a:r>
            <a:r>
              <a:rPr lang="cs-CZ" altLang="cs-CZ" sz="2800" dirty="0" smtClean="0"/>
              <a:t>leteckých kmitočtových kanálech</a:t>
            </a:r>
          </a:p>
          <a:p>
            <a:pPr marL="1543050" lvl="3" algn="just">
              <a:buBlip>
                <a:blip r:embed="rId3"/>
              </a:buBlip>
            </a:pPr>
            <a:r>
              <a:rPr lang="cs-CZ" altLang="cs-CZ" sz="2800" dirty="0"/>
              <a:t>A-A komunikace kluzáků</a:t>
            </a:r>
          </a:p>
          <a:p>
            <a:pPr algn="just"/>
            <a:r>
              <a:rPr lang="cs-CZ" altLang="cs-CZ" sz="2800" b="1" dirty="0"/>
              <a:t>Děkujeme všem uživatelům </a:t>
            </a:r>
            <a:r>
              <a:rPr lang="cs-CZ" altLang="cs-CZ" sz="2800" b="1" dirty="0" smtClean="0"/>
              <a:t>vzdušného prostoru za </a:t>
            </a:r>
            <a:r>
              <a:rPr lang="cs-CZ" altLang="cs-CZ" sz="2800" b="1" dirty="0"/>
              <a:t>dodržování pravidel pro využívání kmitočtů </a:t>
            </a:r>
            <a:r>
              <a:rPr lang="cs-CZ" altLang="cs-CZ" sz="2800" dirty="0"/>
              <a:t>v prvním leteckém </a:t>
            </a:r>
            <a:r>
              <a:rPr lang="cs-CZ" altLang="cs-CZ" sz="2800" dirty="0" smtClean="0"/>
              <a:t>pásmu</a:t>
            </a:r>
          </a:p>
          <a:p>
            <a:pPr algn="just"/>
            <a:r>
              <a:rPr lang="cs-CZ" altLang="cs-CZ" sz="2800" dirty="0" smtClean="0"/>
              <a:t>V případě Vašich podnětů na zlepšení situace v oblasti komunikace kontaktujte MD-OCL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64748053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 smtClean="0"/>
              <a:t>Kmitočty </a:t>
            </a:r>
            <a:r>
              <a:rPr lang="cs-CZ" altLang="cs-CZ" sz="3200" dirty="0"/>
              <a:t>v prvním leteckém </a:t>
            </a:r>
            <a:r>
              <a:rPr lang="cs-CZ" altLang="cs-CZ" sz="3200" dirty="0" smtClean="0"/>
              <a:t>pásmu</a:t>
            </a:r>
          </a:p>
          <a:p>
            <a:r>
              <a:rPr lang="cs-CZ" altLang="cs-CZ" sz="3200" dirty="0" smtClean="0"/>
              <a:t>Letecké soutěže</a:t>
            </a:r>
            <a:endParaRPr lang="cs-CZ" alt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2800" dirty="0" smtClean="0"/>
              <a:t>V případě potřeby většího množství kmitočtů pro pořádání leteckých soutěží prosím zašlete žádost na MD-OCL s následujícími informacemi:</a:t>
            </a:r>
          </a:p>
          <a:p>
            <a:pPr marL="1543050" lvl="3" algn="just">
              <a:buBlip>
                <a:blip r:embed="rId3"/>
              </a:buBlip>
            </a:pPr>
            <a:r>
              <a:rPr lang="cs-CZ" altLang="cs-CZ" dirty="0"/>
              <a:t>Místo konání soutěže </a:t>
            </a:r>
            <a:r>
              <a:rPr lang="cs-CZ" altLang="cs-CZ" dirty="0" smtClean="0"/>
              <a:t>a souřadnice WGS84 umístění VHF antény</a:t>
            </a:r>
            <a:endParaRPr lang="cs-CZ" altLang="cs-CZ" dirty="0"/>
          </a:p>
          <a:p>
            <a:pPr marL="1543050" lvl="3" algn="just">
              <a:buBlip>
                <a:blip r:embed="rId3"/>
              </a:buBlip>
            </a:pPr>
            <a:r>
              <a:rPr lang="cs-CZ" altLang="cs-CZ" dirty="0"/>
              <a:t>Požadovaný termín</a:t>
            </a:r>
          </a:p>
          <a:p>
            <a:pPr marL="1543050" lvl="3" algn="just">
              <a:buBlip>
                <a:blip r:embed="rId3"/>
              </a:buBlip>
            </a:pPr>
            <a:r>
              <a:rPr lang="cs-CZ" altLang="cs-CZ" dirty="0"/>
              <a:t>Počet požadovaných kmitočtů</a:t>
            </a:r>
          </a:p>
          <a:p>
            <a:pPr marL="1543050" lvl="3" algn="just">
              <a:buBlip>
                <a:blip r:embed="rId3"/>
              </a:buBlip>
            </a:pPr>
            <a:r>
              <a:rPr lang="cs-CZ" altLang="cs-CZ" dirty="0"/>
              <a:t>Typ komunikace (A-A, A-G)</a:t>
            </a:r>
          </a:p>
          <a:p>
            <a:pPr marL="1543050" lvl="3" algn="just">
              <a:buBlip>
                <a:blip r:embed="rId3"/>
              </a:buBlip>
            </a:pPr>
            <a:r>
              <a:rPr lang="cs-CZ" altLang="cs-CZ" dirty="0"/>
              <a:t>Požadovaná oblast krytí – horizontálně </a:t>
            </a:r>
            <a:r>
              <a:rPr lang="en-US" altLang="cs-CZ" dirty="0"/>
              <a:t>[NM]/ </a:t>
            </a:r>
            <a:r>
              <a:rPr lang="en-US" altLang="cs-CZ" dirty="0" err="1"/>
              <a:t>vert</a:t>
            </a:r>
            <a:r>
              <a:rPr lang="cs-CZ" altLang="cs-CZ" dirty="0" err="1"/>
              <a:t>ikálně</a:t>
            </a:r>
            <a:r>
              <a:rPr lang="en-US" altLang="cs-CZ" dirty="0"/>
              <a:t> [</a:t>
            </a:r>
            <a:r>
              <a:rPr lang="en-US" altLang="cs-CZ" dirty="0" err="1"/>
              <a:t>ft</a:t>
            </a:r>
            <a:r>
              <a:rPr lang="en-US" altLang="cs-CZ" dirty="0" smtClean="0"/>
              <a:t>]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015376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407368" y="0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dirty="0"/>
              <a:t>Kmitočty v prvním leteckém pásmu</a:t>
            </a:r>
          </a:p>
          <a:p>
            <a:r>
              <a:rPr lang="cs-CZ" altLang="cs-CZ" sz="3200" dirty="0"/>
              <a:t>Nové kmitočty pro všeobecné letectví</a:t>
            </a:r>
          </a:p>
        </p:txBody>
      </p:sp>
      <p:sp>
        <p:nvSpPr>
          <p:cNvPr id="8" name="Zástupný symbol pro obsah 6"/>
          <p:cNvSpPr>
            <a:spLocks noGrp="1"/>
          </p:cNvSpPr>
          <p:nvPr>
            <p:ph idx="1"/>
          </p:nvPr>
        </p:nvSpPr>
        <p:spPr>
          <a:xfrm>
            <a:off x="938402" y="1196752"/>
            <a:ext cx="10363200" cy="5256584"/>
          </a:xfrm>
        </p:spPr>
        <p:txBody>
          <a:bodyPr anchor="t" anchorCtr="0"/>
          <a:lstStyle/>
          <a:p>
            <a:pPr algn="just"/>
            <a:r>
              <a:rPr lang="cs-CZ" sz="2600" dirty="0" smtClean="0"/>
              <a:t>Změny kmitočtů na letištích v ČR z důvodu rušení s jinými letišti</a:t>
            </a:r>
          </a:p>
          <a:p>
            <a:pPr algn="just"/>
            <a:r>
              <a:rPr lang="cs-CZ" sz="2600" dirty="0" smtClean="0"/>
              <a:t>Letiště Česká Lípa – </a:t>
            </a:r>
            <a:r>
              <a:rPr lang="cs-CZ" sz="2600" b="1" dirty="0" smtClean="0"/>
              <a:t>LKCE 122.140</a:t>
            </a:r>
          </a:p>
          <a:p>
            <a:pPr marL="1543050" lvl="3" algn="just">
              <a:buBlip>
                <a:blip r:embed="rId3"/>
              </a:buBlip>
            </a:pPr>
            <a:r>
              <a:rPr lang="cs-CZ" altLang="cs-CZ" sz="2600" dirty="0" smtClean="0"/>
              <a:t>Dříve 123.590 - sdílený </a:t>
            </a:r>
            <a:r>
              <a:rPr lang="cs-CZ" altLang="cs-CZ" sz="2600" dirty="0"/>
              <a:t>kanál s </a:t>
            </a:r>
            <a:r>
              <a:rPr lang="cs-CZ" altLang="cs-CZ" sz="2600" dirty="0" smtClean="0"/>
              <a:t>letišti Podhořany (stejná vzletová a přistávací dráha) a Plasy</a:t>
            </a:r>
            <a:endParaRPr lang="cs-CZ" altLang="cs-CZ" sz="2600" dirty="0"/>
          </a:p>
          <a:p>
            <a:pPr lvl="3" algn="just">
              <a:buBlip>
                <a:blip r:embed="rId3"/>
              </a:buBlip>
            </a:pPr>
            <a:r>
              <a:rPr lang="cs-CZ" altLang="cs-CZ" sz="2600" dirty="0"/>
              <a:t>Letiště Cheb – </a:t>
            </a:r>
            <a:r>
              <a:rPr lang="cs-CZ" altLang="cs-CZ" sz="2600" b="1" dirty="0"/>
              <a:t>LKCB </a:t>
            </a:r>
            <a:r>
              <a:rPr lang="cs-CZ" altLang="cs-CZ" sz="2600" b="1" dirty="0" smtClean="0"/>
              <a:t>120.610*</a:t>
            </a:r>
            <a:endParaRPr lang="cs-CZ" altLang="cs-CZ" sz="2600" b="1" dirty="0"/>
          </a:p>
          <a:p>
            <a:pPr marL="1543050" lvl="3" algn="just">
              <a:buBlip>
                <a:blip r:embed="rId3"/>
              </a:buBlip>
            </a:pPr>
            <a:r>
              <a:rPr lang="cs-CZ" altLang="cs-CZ" sz="2600" dirty="0"/>
              <a:t>Dříve 122.205 – sdílený kanál s letišti Roudnice (kritická situace při pokynu </a:t>
            </a:r>
            <a:r>
              <a:rPr lang="cs-CZ" altLang="cs-CZ" sz="2600" dirty="0" smtClean="0"/>
              <a:t>k </a:t>
            </a:r>
            <a:r>
              <a:rPr lang="cs-CZ" altLang="cs-CZ" sz="2600" dirty="0"/>
              <a:t>vypnutí kluzáku) a </a:t>
            </a:r>
            <a:r>
              <a:rPr lang="cs-CZ" altLang="cs-CZ" sz="2600" dirty="0" smtClean="0"/>
              <a:t>Chotěboř</a:t>
            </a:r>
          </a:p>
          <a:p>
            <a:pPr marL="1543050" lvl="3" algn="just">
              <a:buBlip>
                <a:blip r:embed="rId3"/>
              </a:buBlip>
            </a:pPr>
            <a:r>
              <a:rPr lang="cs-CZ" altLang="cs-CZ" sz="2600" dirty="0" smtClean="0"/>
              <a:t>V současné době koordinace kmitočtu také pro letiště Chotěboř (LKCT</a:t>
            </a:r>
            <a:r>
              <a:rPr lang="cs-CZ" altLang="cs-CZ" sz="2600" dirty="0" smtClean="0"/>
              <a:t>)</a:t>
            </a:r>
          </a:p>
          <a:p>
            <a:pPr marL="823050" lvl="3" indent="0" algn="just">
              <a:buNone/>
            </a:pPr>
            <a:endParaRPr lang="cs-CZ" altLang="cs-CZ" sz="500" dirty="0"/>
          </a:p>
          <a:p>
            <a:pPr marL="0" lvl="3" indent="0" algn="just">
              <a:buNone/>
            </a:pPr>
            <a:r>
              <a:rPr lang="cs-CZ" altLang="cs-CZ" sz="1600" dirty="0" smtClean="0"/>
              <a:t>*MD-OCL </a:t>
            </a:r>
            <a:r>
              <a:rPr lang="cs-CZ" altLang="cs-CZ" sz="1600" dirty="0"/>
              <a:t>se omlouvá za uvedení chybného kmitočtového kanálu v předchozí verzi prezentace</a:t>
            </a:r>
          </a:p>
        </p:txBody>
      </p:sp>
    </p:spTree>
    <p:extLst>
      <p:ext uri="{BB962C8B-B14F-4D97-AF65-F5344CB8AC3E}">
        <p14:creationId xmlns:p14="http://schemas.microsoft.com/office/powerpoint/2010/main" val="161231570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D">
      <a:majorFont>
        <a:latin typeface="Segoe UI"/>
        <a:ea typeface=""/>
        <a:cs typeface="Arial"/>
      </a:majorFont>
      <a:minorFont>
        <a:latin typeface="Segoe UI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77C0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77C0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Šablona prezentace MD - česká_širokoúhlý formát.potx [jen pro čtení]" id="{610E83F9-EEE0-4697-8937-EBA5FD1176A4}" vid="{ECB0DB06-7FC1-4181-BD78-8819BC7FF22C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fa11a8b-8dd9-4554-8370-ebabb95e9f92">KSRSKRYRXQ33-1266450001-3</_dlc_DocId>
    <_dlc_DocIdUrl xmlns="cfa11a8b-8dd9-4554-8370-ebabb95e9f92">
      <Url>http://intranet.mdcr.cz/_layouts/15/DocIdRedir.aspx?ID=KSRSKRYRXQ33-1266450001-3</Url>
      <Description>KSRSKRYRXQ33-1266450001-3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09CC40EF554C48B70146DC5FDDC43F" ma:contentTypeVersion="1" ma:contentTypeDescription="Vytvoří nový dokument" ma:contentTypeScope="" ma:versionID="74bacec259c5410f8e6dd8678c76f831">
  <xsd:schema xmlns:xsd="http://www.w3.org/2001/XMLSchema" xmlns:xs="http://www.w3.org/2001/XMLSchema" xmlns:p="http://schemas.microsoft.com/office/2006/metadata/properties" xmlns:ns2="cfa11a8b-8dd9-4554-8370-ebabb95e9f92" targetNamespace="http://schemas.microsoft.com/office/2006/metadata/properties" ma:root="true" ma:fieldsID="147733892d4698df3b71336942f2db2a" ns2:_="">
    <xsd:import namespace="cfa11a8b-8dd9-4554-8370-ebabb95e9f9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11a8b-8dd9-4554-8370-ebabb95e9f9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4293A0-60AD-47CD-BC63-2CE2FDA9322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68231CD-170C-45FB-A28B-ED0D0710101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cfa11a8b-8dd9-4554-8370-ebabb95e9f9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04EF15-39CE-442E-81AF-78903522B7D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092CC08-008F-4FE7-9754-A2C9C5CBC4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a11a8b-8dd9-4554-8370-ebabb95e9f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Šablona prezentace MD - česká_širokoúhlý formát</Template>
  <TotalTime>2018</TotalTime>
  <Words>1427</Words>
  <Application>Microsoft Office PowerPoint</Application>
  <PresentationFormat>Širokoúhlá obrazovka</PresentationFormat>
  <Paragraphs>244</Paragraphs>
  <Slides>23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Courier New</vt:lpstr>
      <vt:lpstr>Segoe UI</vt:lpstr>
      <vt:lpstr>Times New Roman</vt:lpstr>
      <vt:lpstr>Wingdings</vt:lpstr>
      <vt:lpstr>Default Design</vt:lpstr>
      <vt:lpstr>Kmitočty v prvním leteckém pásmu a novela ZCL (drony)</vt:lpstr>
      <vt:lpstr>Obsah prezentace – část 1.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Obsah prezentace – část 2.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Meziresortní navigační komise</dc:title>
  <dc:creator>Topková Tereza Ing.</dc:creator>
  <cp:lastModifiedBy>Topková Tereza Ing.</cp:lastModifiedBy>
  <cp:revision>130</cp:revision>
  <cp:lastPrinted>2019-05-03T11:08:27Z</cp:lastPrinted>
  <dcterms:created xsi:type="dcterms:W3CDTF">2019-04-30T06:27:20Z</dcterms:created>
  <dcterms:modified xsi:type="dcterms:W3CDTF">2021-03-15T14:01:33Z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0x010100EE09CC40EF554C48B70146DC5FDDC43F</vt:lpwstr>
  </property>
  <property fmtid="{D5CDD505-2E9C-101B-9397-08002B2CF9AE}" pid="3" name="_dlc_DocIdItemGuid">
    <vt:lpwstr>dc21d041-0ffd-47e8-a337-e524db1cc03d</vt:lpwstr>
  </property>
</Properties>
</file>