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9"/>
  </p:notesMasterIdLst>
  <p:handoutMasterIdLst>
    <p:handoutMasterId r:id="rId40"/>
  </p:handoutMasterIdLst>
  <p:sldIdLst>
    <p:sldId id="256" r:id="rId2"/>
    <p:sldId id="260" r:id="rId3"/>
    <p:sldId id="258" r:id="rId4"/>
    <p:sldId id="263" r:id="rId5"/>
    <p:sldId id="321" r:id="rId6"/>
    <p:sldId id="318" r:id="rId7"/>
    <p:sldId id="322" r:id="rId8"/>
    <p:sldId id="301" r:id="rId9"/>
    <p:sldId id="302" r:id="rId10"/>
    <p:sldId id="303" r:id="rId11"/>
    <p:sldId id="305" r:id="rId12"/>
    <p:sldId id="306" r:id="rId13"/>
    <p:sldId id="310" r:id="rId14"/>
    <p:sldId id="311" r:id="rId15"/>
    <p:sldId id="264" r:id="rId16"/>
    <p:sldId id="265" r:id="rId17"/>
    <p:sldId id="266" r:id="rId18"/>
    <p:sldId id="273" r:id="rId19"/>
    <p:sldId id="259" r:id="rId20"/>
    <p:sldId id="268" r:id="rId21"/>
    <p:sldId id="262" r:id="rId22"/>
    <p:sldId id="261" r:id="rId23"/>
    <p:sldId id="269" r:id="rId24"/>
    <p:sldId id="271" r:id="rId25"/>
    <p:sldId id="312" r:id="rId26"/>
    <p:sldId id="272" r:id="rId27"/>
    <p:sldId id="298" r:id="rId28"/>
    <p:sldId id="313" r:id="rId29"/>
    <p:sldId id="300" r:id="rId30"/>
    <p:sldId id="315" r:id="rId31"/>
    <p:sldId id="316" r:id="rId32"/>
    <p:sldId id="317" r:id="rId33"/>
    <p:sldId id="299" r:id="rId34"/>
    <p:sldId id="320" r:id="rId35"/>
    <p:sldId id="314" r:id="rId36"/>
    <p:sldId id="319" r:id="rId37"/>
    <p:sldId id="297" r:id="rId38"/>
  </p:sldIdLst>
  <p:sldSz cx="9144000" cy="6858000" type="screen4x3"/>
  <p:notesSz cx="9926638" cy="6797675"/>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A200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12" d="100"/>
          <a:sy n="112" d="100"/>
        </p:scale>
        <p:origin x="-1608" y="-80"/>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1" y="0"/>
            <a:ext cx="4301543" cy="339884"/>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sz="quarter" idx="1"/>
          </p:nvPr>
        </p:nvSpPr>
        <p:spPr>
          <a:xfrm>
            <a:off x="5622799" y="0"/>
            <a:ext cx="4301543" cy="339884"/>
          </a:xfrm>
          <a:prstGeom prst="rect">
            <a:avLst/>
          </a:prstGeom>
        </p:spPr>
        <p:txBody>
          <a:bodyPr vert="horz" lIns="91440" tIns="45720" rIns="91440" bIns="45720" rtlCol="0"/>
          <a:lstStyle>
            <a:lvl1pPr algn="r">
              <a:defRPr sz="1200"/>
            </a:lvl1pPr>
          </a:lstStyle>
          <a:p>
            <a:fld id="{697A7DFA-8523-4997-8306-9159F8640B91}" type="datetimeFigureOut">
              <a:rPr lang="cs-CZ" smtClean="0"/>
              <a:t>29.12.2020</a:t>
            </a:fld>
            <a:endParaRPr lang="cs-CZ"/>
          </a:p>
        </p:txBody>
      </p:sp>
      <p:sp>
        <p:nvSpPr>
          <p:cNvPr id="4" name="Zástupný symbol pro zápatí 3"/>
          <p:cNvSpPr>
            <a:spLocks noGrp="1"/>
          </p:cNvSpPr>
          <p:nvPr>
            <p:ph type="ftr" sz="quarter" idx="2"/>
          </p:nvPr>
        </p:nvSpPr>
        <p:spPr>
          <a:xfrm>
            <a:off x="1" y="6456611"/>
            <a:ext cx="4301543" cy="339884"/>
          </a:xfrm>
          <a:prstGeom prst="rect">
            <a:avLst/>
          </a:prstGeom>
        </p:spPr>
        <p:txBody>
          <a:bodyPr vert="horz" lIns="91440" tIns="45720" rIns="91440" bIns="45720" rtlCol="0" anchor="b"/>
          <a:lstStyle>
            <a:lvl1pPr algn="l">
              <a:defRPr sz="1200"/>
            </a:lvl1pPr>
          </a:lstStyle>
          <a:p>
            <a:endParaRPr lang="cs-CZ"/>
          </a:p>
        </p:txBody>
      </p:sp>
      <p:sp>
        <p:nvSpPr>
          <p:cNvPr id="5" name="Zástupný symbol pro číslo snímku 4"/>
          <p:cNvSpPr>
            <a:spLocks noGrp="1"/>
          </p:cNvSpPr>
          <p:nvPr>
            <p:ph type="sldNum" sz="quarter" idx="3"/>
          </p:nvPr>
        </p:nvSpPr>
        <p:spPr>
          <a:xfrm>
            <a:off x="5622799" y="6456611"/>
            <a:ext cx="4301543" cy="339884"/>
          </a:xfrm>
          <a:prstGeom prst="rect">
            <a:avLst/>
          </a:prstGeom>
        </p:spPr>
        <p:txBody>
          <a:bodyPr vert="horz" lIns="91440" tIns="45720" rIns="91440" bIns="45720" rtlCol="0" anchor="b"/>
          <a:lstStyle>
            <a:lvl1pPr algn="r">
              <a:defRPr sz="1200"/>
            </a:lvl1pPr>
          </a:lstStyle>
          <a:p>
            <a:fld id="{99BB4F83-E8DC-4848-98A8-706294FB0BD0}" type="slidenum">
              <a:rPr lang="cs-CZ" smtClean="0"/>
              <a:t>‹#›</a:t>
            </a:fld>
            <a:endParaRPr lang="cs-CZ"/>
          </a:p>
        </p:txBody>
      </p:sp>
    </p:spTree>
    <p:extLst>
      <p:ext uri="{BB962C8B-B14F-4D97-AF65-F5344CB8AC3E}">
        <p14:creationId xmlns:p14="http://schemas.microsoft.com/office/powerpoint/2010/main" val="6962062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1" y="0"/>
            <a:ext cx="4301543" cy="339884"/>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5622799" y="0"/>
            <a:ext cx="4301543" cy="339884"/>
          </a:xfrm>
          <a:prstGeom prst="rect">
            <a:avLst/>
          </a:prstGeom>
        </p:spPr>
        <p:txBody>
          <a:bodyPr vert="horz" lIns="91440" tIns="45720" rIns="91440" bIns="45720" rtlCol="0"/>
          <a:lstStyle>
            <a:lvl1pPr algn="r">
              <a:defRPr sz="1200"/>
            </a:lvl1pPr>
          </a:lstStyle>
          <a:p>
            <a:fld id="{7BF4F2A6-EA7A-43A4-812D-6A05DBEBF2EB}" type="datetimeFigureOut">
              <a:rPr lang="cs-CZ" smtClean="0"/>
              <a:t>29.12.2020</a:t>
            </a:fld>
            <a:endParaRPr lang="cs-CZ"/>
          </a:p>
        </p:txBody>
      </p:sp>
      <p:sp>
        <p:nvSpPr>
          <p:cNvPr id="4" name="Zástupný symbol pro obrázek snímku 3"/>
          <p:cNvSpPr>
            <a:spLocks noGrp="1" noRot="1" noChangeAspect="1"/>
          </p:cNvSpPr>
          <p:nvPr>
            <p:ph type="sldImg" idx="2"/>
          </p:nvPr>
        </p:nvSpPr>
        <p:spPr>
          <a:xfrm>
            <a:off x="3263900" y="509588"/>
            <a:ext cx="3398838" cy="2549525"/>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992665" y="3228896"/>
            <a:ext cx="7941310" cy="3058954"/>
          </a:xfrm>
          <a:prstGeom prst="rect">
            <a:avLst/>
          </a:prstGeom>
        </p:spPr>
        <p:txBody>
          <a:bodyPr vert="horz" lIns="91440" tIns="45720" rIns="91440" bIns="45720" rtlCol="0"/>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6" name="Zástupný symbol pro zápatí 5"/>
          <p:cNvSpPr>
            <a:spLocks noGrp="1"/>
          </p:cNvSpPr>
          <p:nvPr>
            <p:ph type="ftr" sz="quarter" idx="4"/>
          </p:nvPr>
        </p:nvSpPr>
        <p:spPr>
          <a:xfrm>
            <a:off x="1" y="6456611"/>
            <a:ext cx="4301543" cy="339884"/>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5622799" y="6456611"/>
            <a:ext cx="4301543" cy="339884"/>
          </a:xfrm>
          <a:prstGeom prst="rect">
            <a:avLst/>
          </a:prstGeom>
        </p:spPr>
        <p:txBody>
          <a:bodyPr vert="horz" lIns="91440" tIns="45720" rIns="91440" bIns="45720" rtlCol="0" anchor="b"/>
          <a:lstStyle>
            <a:lvl1pPr algn="r">
              <a:defRPr sz="1200"/>
            </a:lvl1pPr>
          </a:lstStyle>
          <a:p>
            <a:fld id="{021371A7-5094-45DC-8EA0-2AFB9B5C8DE6}" type="slidenum">
              <a:rPr lang="cs-CZ" smtClean="0"/>
              <a:t>‹#›</a:t>
            </a:fld>
            <a:endParaRPr lang="cs-CZ"/>
          </a:p>
        </p:txBody>
      </p:sp>
    </p:spTree>
    <p:extLst>
      <p:ext uri="{BB962C8B-B14F-4D97-AF65-F5344CB8AC3E}">
        <p14:creationId xmlns:p14="http://schemas.microsoft.com/office/powerpoint/2010/main" val="42681406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021371A7-5094-45DC-8EA0-2AFB9B5C8DE6}" type="slidenum">
              <a:rPr lang="cs-CZ" smtClean="0"/>
              <a:t>1</a:t>
            </a:fld>
            <a:endParaRPr lang="cs-CZ"/>
          </a:p>
        </p:txBody>
      </p:sp>
    </p:spTree>
    <p:extLst>
      <p:ext uri="{BB962C8B-B14F-4D97-AF65-F5344CB8AC3E}">
        <p14:creationId xmlns:p14="http://schemas.microsoft.com/office/powerpoint/2010/main" val="34656216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021371A7-5094-45DC-8EA0-2AFB9B5C8DE6}" type="slidenum">
              <a:rPr lang="cs-CZ" smtClean="0"/>
              <a:t>16</a:t>
            </a:fld>
            <a:endParaRPr lang="cs-CZ"/>
          </a:p>
        </p:txBody>
      </p:sp>
    </p:spTree>
    <p:extLst>
      <p:ext uri="{BB962C8B-B14F-4D97-AF65-F5344CB8AC3E}">
        <p14:creationId xmlns:p14="http://schemas.microsoft.com/office/powerpoint/2010/main" val="33179199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021371A7-5094-45DC-8EA0-2AFB9B5C8DE6}" type="slidenum">
              <a:rPr lang="cs-CZ" smtClean="0"/>
              <a:t>17</a:t>
            </a:fld>
            <a:endParaRPr lang="cs-CZ"/>
          </a:p>
        </p:txBody>
      </p:sp>
    </p:spTree>
    <p:extLst>
      <p:ext uri="{BB962C8B-B14F-4D97-AF65-F5344CB8AC3E}">
        <p14:creationId xmlns:p14="http://schemas.microsoft.com/office/powerpoint/2010/main" val="33179199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smtClean="0"/>
              <a:t>Klepnutím lze upravit styl předlohy nadpisů.</a:t>
            </a:r>
            <a:endParaRPr lang="cs-CZ"/>
          </a:p>
        </p:txBody>
      </p:sp>
      <p:sp>
        <p:nvSpPr>
          <p:cNvPr id="3" name="Podnadpis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smtClean="0"/>
              <a:t>Klepnutím lze upravit styl předlohy podnadpisů.</a:t>
            </a:r>
            <a:endParaRPr lang="cs-CZ"/>
          </a:p>
        </p:txBody>
      </p:sp>
      <p:sp>
        <p:nvSpPr>
          <p:cNvPr id="4" name="Zástupný symbol pro datum 3"/>
          <p:cNvSpPr>
            <a:spLocks noGrp="1"/>
          </p:cNvSpPr>
          <p:nvPr>
            <p:ph type="dt" sz="half" idx="10"/>
          </p:nvPr>
        </p:nvSpPr>
        <p:spPr/>
        <p:txBody>
          <a:bodyPr/>
          <a:lstStyle/>
          <a:p>
            <a:fld id="{9692D9AB-4534-4DC1-B629-CA623D291567}" type="datetime1">
              <a:rPr lang="cs-CZ" smtClean="0"/>
              <a:t>29.12.2020</a:t>
            </a:fld>
            <a:endParaRPr lang="cs-CZ"/>
          </a:p>
        </p:txBody>
      </p:sp>
      <p:sp>
        <p:nvSpPr>
          <p:cNvPr id="5" name="Zástupný symbol pro zápatí 4"/>
          <p:cNvSpPr>
            <a:spLocks noGrp="1"/>
          </p:cNvSpPr>
          <p:nvPr>
            <p:ph type="ftr" sz="quarter" idx="11"/>
          </p:nvPr>
        </p:nvSpPr>
        <p:spPr/>
        <p:txBody>
          <a:bodyPr/>
          <a:lstStyle/>
          <a:p>
            <a:r>
              <a:rPr lang="cs-CZ" smtClean="0"/>
              <a:t>Seminář GA 2021</a:t>
            </a:r>
            <a:endParaRPr lang="cs-CZ"/>
          </a:p>
        </p:txBody>
      </p:sp>
      <p:sp>
        <p:nvSpPr>
          <p:cNvPr id="6" name="Zástupný symbol pro číslo snímku 5"/>
          <p:cNvSpPr>
            <a:spLocks noGrp="1"/>
          </p:cNvSpPr>
          <p:nvPr>
            <p:ph type="sldNum" sz="quarter" idx="12"/>
          </p:nvPr>
        </p:nvSpPr>
        <p:spPr/>
        <p:txBody>
          <a:bodyPr/>
          <a:lstStyle/>
          <a:p>
            <a:fld id="{AC57A5DF-1266-40EA-9282-1E66B9DE06C0}" type="slidenum">
              <a:rPr lang="cs-CZ" smtClean="0"/>
              <a:t>‹#›</a:t>
            </a:fld>
            <a:endParaRPr lang="cs-CZ"/>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svislý text 2"/>
          <p:cNvSpPr>
            <a:spLocks noGrp="1"/>
          </p:cNvSpPr>
          <p:nvPr>
            <p:ph type="body" orient="vert" idx="1"/>
          </p:nvPr>
        </p:nvSpPr>
        <p:spPr/>
        <p:txBody>
          <a:bodyPr vert="eaVert"/>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D187BA5B-A7CB-4BD5-87D2-D24CCE0FCF29}" type="datetime1">
              <a:rPr lang="cs-CZ" smtClean="0"/>
              <a:t>29.12.2020</a:t>
            </a:fld>
            <a:endParaRPr lang="cs-CZ"/>
          </a:p>
        </p:txBody>
      </p:sp>
      <p:sp>
        <p:nvSpPr>
          <p:cNvPr id="5" name="Zástupný symbol pro zápatí 4"/>
          <p:cNvSpPr>
            <a:spLocks noGrp="1"/>
          </p:cNvSpPr>
          <p:nvPr>
            <p:ph type="ftr" sz="quarter" idx="11"/>
          </p:nvPr>
        </p:nvSpPr>
        <p:spPr/>
        <p:txBody>
          <a:bodyPr/>
          <a:lstStyle/>
          <a:p>
            <a:r>
              <a:rPr lang="cs-CZ" smtClean="0"/>
              <a:t>Seminář GA 2021</a:t>
            </a:r>
            <a:endParaRPr lang="cs-CZ"/>
          </a:p>
        </p:txBody>
      </p:sp>
      <p:sp>
        <p:nvSpPr>
          <p:cNvPr id="6" name="Zástupný symbol pro číslo snímku 5"/>
          <p:cNvSpPr>
            <a:spLocks noGrp="1"/>
          </p:cNvSpPr>
          <p:nvPr>
            <p:ph type="sldNum" sz="quarter" idx="12"/>
          </p:nvPr>
        </p:nvSpPr>
        <p:spPr/>
        <p:txBody>
          <a:bodyPr/>
          <a:lstStyle/>
          <a:p>
            <a:fld id="{AC57A5DF-1266-40EA-9282-1E66B9DE06C0}" type="slidenum">
              <a:rPr lang="cs-CZ" smtClean="0"/>
              <a:t>‹#›</a:t>
            </a:fld>
            <a:endParaRPr lang="cs-CZ"/>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lang="cs-CZ" smtClean="0"/>
              <a:t>Klepnutím lze upravit styl předlohy nadpisů.</a:t>
            </a:r>
            <a:endParaRPr lang="cs-CZ"/>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35161EC9-B6C0-4DC0-A7B6-A4EEBB53354E}" type="datetime1">
              <a:rPr lang="cs-CZ" smtClean="0"/>
              <a:t>29.12.2020</a:t>
            </a:fld>
            <a:endParaRPr lang="cs-CZ"/>
          </a:p>
        </p:txBody>
      </p:sp>
      <p:sp>
        <p:nvSpPr>
          <p:cNvPr id="5" name="Zástupný symbol pro zápatí 4"/>
          <p:cNvSpPr>
            <a:spLocks noGrp="1"/>
          </p:cNvSpPr>
          <p:nvPr>
            <p:ph type="ftr" sz="quarter" idx="11"/>
          </p:nvPr>
        </p:nvSpPr>
        <p:spPr/>
        <p:txBody>
          <a:bodyPr/>
          <a:lstStyle/>
          <a:p>
            <a:r>
              <a:rPr lang="cs-CZ" smtClean="0"/>
              <a:t>Seminář GA 2021</a:t>
            </a:r>
            <a:endParaRPr lang="cs-CZ"/>
          </a:p>
        </p:txBody>
      </p:sp>
      <p:sp>
        <p:nvSpPr>
          <p:cNvPr id="6" name="Zástupný symbol pro číslo snímku 5"/>
          <p:cNvSpPr>
            <a:spLocks noGrp="1"/>
          </p:cNvSpPr>
          <p:nvPr>
            <p:ph type="sldNum" sz="quarter" idx="12"/>
          </p:nvPr>
        </p:nvSpPr>
        <p:spPr/>
        <p:txBody>
          <a:bodyPr/>
          <a:lstStyle/>
          <a:p>
            <a:fld id="{AC57A5DF-1266-40EA-9282-1E66B9DE06C0}" type="slidenum">
              <a:rPr lang="cs-CZ" smtClean="0"/>
              <a:t>‹#›</a:t>
            </a:fld>
            <a:endParaRPr lang="cs-CZ"/>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cSld name="Nadpis, text a 2 obsahy">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p>
            <a:r>
              <a:rPr lang="cs-CZ" smtClean="0"/>
              <a:t>Kliknutím lze upravit styl.</a:t>
            </a:r>
            <a:endParaRPr lang="cs-CZ"/>
          </a:p>
        </p:txBody>
      </p:sp>
      <p:sp>
        <p:nvSpPr>
          <p:cNvPr id="3" name="Zástupný symbol pro text 2"/>
          <p:cNvSpPr>
            <a:spLocks noGrp="1"/>
          </p:cNvSpPr>
          <p:nvPr>
            <p:ph type="body" sz="half" idx="1"/>
          </p:nvPr>
        </p:nvSpPr>
        <p:spPr>
          <a:xfrm>
            <a:off x="457200" y="1600200"/>
            <a:ext cx="4038600" cy="4525963"/>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quarter" idx="2"/>
          </p:nvPr>
        </p:nvSpPr>
        <p:spPr>
          <a:xfrm>
            <a:off x="4648200" y="1600200"/>
            <a:ext cx="4038600" cy="2185988"/>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obsah 4"/>
          <p:cNvSpPr>
            <a:spLocks noGrp="1"/>
          </p:cNvSpPr>
          <p:nvPr>
            <p:ph sz="quarter" idx="3"/>
          </p:nvPr>
        </p:nvSpPr>
        <p:spPr>
          <a:xfrm>
            <a:off x="4648200" y="3938588"/>
            <a:ext cx="4038600" cy="2187575"/>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6" name="Rectangle 4"/>
          <p:cNvSpPr>
            <a:spLocks noGrp="1" noChangeArrowheads="1"/>
          </p:cNvSpPr>
          <p:nvPr>
            <p:ph type="dt" sz="half" idx="10"/>
          </p:nvPr>
        </p:nvSpPr>
        <p:spPr>
          <a:ln/>
        </p:spPr>
        <p:txBody>
          <a:bodyPr/>
          <a:lstStyle>
            <a:lvl1pPr>
              <a:defRPr/>
            </a:lvl1pPr>
          </a:lstStyle>
          <a:p>
            <a:pPr>
              <a:defRPr/>
            </a:pPr>
            <a:fld id="{9956FC97-C881-4AFA-A3D1-BB9D0CAEAC95}" type="datetime1">
              <a:rPr lang="cs-CZ" altLang="cs-CZ" smtClean="0"/>
              <a:t>29.12.2020</a:t>
            </a:fld>
            <a:endParaRPr lang="cs-CZ" altLang="cs-CZ"/>
          </a:p>
        </p:txBody>
      </p:sp>
      <p:sp>
        <p:nvSpPr>
          <p:cNvPr id="7" name="Rectangle 5"/>
          <p:cNvSpPr>
            <a:spLocks noGrp="1" noChangeArrowheads="1"/>
          </p:cNvSpPr>
          <p:nvPr>
            <p:ph type="ftr" sz="quarter" idx="11"/>
          </p:nvPr>
        </p:nvSpPr>
        <p:spPr>
          <a:ln/>
        </p:spPr>
        <p:txBody>
          <a:bodyPr/>
          <a:lstStyle>
            <a:lvl1pPr>
              <a:defRPr/>
            </a:lvl1pPr>
          </a:lstStyle>
          <a:p>
            <a:pPr>
              <a:defRPr/>
            </a:pPr>
            <a:r>
              <a:rPr lang="cs-CZ" altLang="cs-CZ" smtClean="0"/>
              <a:t>Seminář GA 2021</a:t>
            </a:r>
            <a:endParaRPr lang="cs-CZ" altLang="cs-CZ"/>
          </a:p>
        </p:txBody>
      </p:sp>
      <p:sp>
        <p:nvSpPr>
          <p:cNvPr id="8" name="Rectangle 6"/>
          <p:cNvSpPr>
            <a:spLocks noGrp="1" noChangeArrowheads="1"/>
          </p:cNvSpPr>
          <p:nvPr>
            <p:ph type="sldNum" sz="quarter" idx="12"/>
          </p:nvPr>
        </p:nvSpPr>
        <p:spPr>
          <a:ln/>
        </p:spPr>
        <p:txBody>
          <a:bodyPr/>
          <a:lstStyle>
            <a:lvl1pPr>
              <a:defRPr/>
            </a:lvl1pPr>
          </a:lstStyle>
          <a:p>
            <a:pPr>
              <a:defRPr/>
            </a:pPr>
            <a:fld id="{3AF78796-3A2A-435C-A44F-AF43D56FE49C}" type="slidenum">
              <a:rPr lang="cs-CZ" altLang="cs-CZ"/>
              <a:pPr>
                <a:defRPr/>
              </a:pPr>
              <a:t>‹#›</a:t>
            </a:fld>
            <a:endParaRPr lang="cs-CZ" altLang="cs-CZ"/>
          </a:p>
        </p:txBody>
      </p:sp>
    </p:spTree>
    <p:extLst>
      <p:ext uri="{BB962C8B-B14F-4D97-AF65-F5344CB8AC3E}">
        <p14:creationId xmlns:p14="http://schemas.microsoft.com/office/powerpoint/2010/main" val="10273615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Nadpis, text a obsah">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p>
            <a:r>
              <a:rPr lang="cs-CZ" smtClean="0"/>
              <a:t>Kliknutím lze upravit styl.</a:t>
            </a:r>
            <a:endParaRPr lang="cs-CZ"/>
          </a:p>
        </p:txBody>
      </p:sp>
      <p:sp>
        <p:nvSpPr>
          <p:cNvPr id="3" name="Zástupný symbol pro text 2"/>
          <p:cNvSpPr>
            <a:spLocks noGrp="1"/>
          </p:cNvSpPr>
          <p:nvPr>
            <p:ph type="body" sz="half" idx="1"/>
          </p:nvPr>
        </p:nvSpPr>
        <p:spPr>
          <a:xfrm>
            <a:off x="457200" y="1600200"/>
            <a:ext cx="4038600" cy="4525963"/>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4648200" y="1600200"/>
            <a:ext cx="4038600" cy="4525963"/>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Rectangle 4"/>
          <p:cNvSpPr>
            <a:spLocks noGrp="1" noChangeArrowheads="1"/>
          </p:cNvSpPr>
          <p:nvPr>
            <p:ph type="dt" sz="half" idx="10"/>
          </p:nvPr>
        </p:nvSpPr>
        <p:spPr>
          <a:ln/>
        </p:spPr>
        <p:txBody>
          <a:bodyPr/>
          <a:lstStyle>
            <a:lvl1pPr>
              <a:defRPr/>
            </a:lvl1pPr>
          </a:lstStyle>
          <a:p>
            <a:pPr>
              <a:defRPr/>
            </a:pPr>
            <a:fld id="{DB5D5958-C804-4AF2-91F8-DA8D7AC416B8}" type="datetime1">
              <a:rPr lang="cs-CZ" altLang="cs-CZ" smtClean="0"/>
              <a:t>29.12.2020</a:t>
            </a:fld>
            <a:endParaRPr lang="cs-CZ" altLang="cs-CZ"/>
          </a:p>
        </p:txBody>
      </p:sp>
      <p:sp>
        <p:nvSpPr>
          <p:cNvPr id="6" name="Rectangle 5"/>
          <p:cNvSpPr>
            <a:spLocks noGrp="1" noChangeArrowheads="1"/>
          </p:cNvSpPr>
          <p:nvPr>
            <p:ph type="ftr" sz="quarter" idx="11"/>
          </p:nvPr>
        </p:nvSpPr>
        <p:spPr>
          <a:ln/>
        </p:spPr>
        <p:txBody>
          <a:bodyPr/>
          <a:lstStyle>
            <a:lvl1pPr>
              <a:defRPr/>
            </a:lvl1pPr>
          </a:lstStyle>
          <a:p>
            <a:pPr>
              <a:defRPr/>
            </a:pPr>
            <a:r>
              <a:rPr lang="cs-CZ" altLang="cs-CZ" smtClean="0"/>
              <a:t>Seminář GA 2021</a:t>
            </a:r>
            <a:endParaRPr lang="cs-CZ" altLang="cs-CZ"/>
          </a:p>
        </p:txBody>
      </p:sp>
      <p:sp>
        <p:nvSpPr>
          <p:cNvPr id="7" name="Rectangle 6"/>
          <p:cNvSpPr>
            <a:spLocks noGrp="1" noChangeArrowheads="1"/>
          </p:cNvSpPr>
          <p:nvPr>
            <p:ph type="sldNum" sz="quarter" idx="12"/>
          </p:nvPr>
        </p:nvSpPr>
        <p:spPr>
          <a:ln/>
        </p:spPr>
        <p:txBody>
          <a:bodyPr/>
          <a:lstStyle>
            <a:lvl1pPr>
              <a:defRPr/>
            </a:lvl1pPr>
          </a:lstStyle>
          <a:p>
            <a:pPr>
              <a:defRPr/>
            </a:pPr>
            <a:fld id="{C466F49A-C5C6-4008-886A-856B63B58028}" type="slidenum">
              <a:rPr lang="cs-CZ" altLang="cs-CZ"/>
              <a:pPr>
                <a:defRPr/>
              </a:pPr>
              <a:t>‹#›</a:t>
            </a:fld>
            <a:endParaRPr lang="cs-CZ" altLang="cs-CZ"/>
          </a:p>
        </p:txBody>
      </p:sp>
    </p:spTree>
    <p:extLst>
      <p:ext uri="{BB962C8B-B14F-4D97-AF65-F5344CB8AC3E}">
        <p14:creationId xmlns:p14="http://schemas.microsoft.com/office/powerpoint/2010/main" val="26121859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obsah 2"/>
          <p:cNvSpPr>
            <a:spLocks noGrp="1"/>
          </p:cNvSpPr>
          <p:nvPr>
            <p:ph idx="1"/>
          </p:nvPr>
        </p:nvSpPr>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8BFC29EF-FA2E-4D2D-95BB-502D233C01CB}" type="datetime1">
              <a:rPr lang="cs-CZ" smtClean="0"/>
              <a:t>29.12.2020</a:t>
            </a:fld>
            <a:endParaRPr lang="cs-CZ"/>
          </a:p>
        </p:txBody>
      </p:sp>
      <p:sp>
        <p:nvSpPr>
          <p:cNvPr id="5" name="Zástupný symbol pro zápatí 4"/>
          <p:cNvSpPr>
            <a:spLocks noGrp="1"/>
          </p:cNvSpPr>
          <p:nvPr>
            <p:ph type="ftr" sz="quarter" idx="11"/>
          </p:nvPr>
        </p:nvSpPr>
        <p:spPr/>
        <p:txBody>
          <a:bodyPr/>
          <a:lstStyle/>
          <a:p>
            <a:r>
              <a:rPr lang="cs-CZ" smtClean="0"/>
              <a:t>Seminář GA 2021</a:t>
            </a:r>
            <a:endParaRPr lang="cs-CZ"/>
          </a:p>
        </p:txBody>
      </p:sp>
      <p:sp>
        <p:nvSpPr>
          <p:cNvPr id="6" name="Zástupný symbol pro číslo snímku 5"/>
          <p:cNvSpPr>
            <a:spLocks noGrp="1"/>
          </p:cNvSpPr>
          <p:nvPr>
            <p:ph type="sldNum" sz="quarter" idx="12"/>
          </p:nvPr>
        </p:nvSpPr>
        <p:spPr/>
        <p:txBody>
          <a:bodyPr/>
          <a:lstStyle/>
          <a:p>
            <a:fld id="{AC57A5DF-1266-40EA-9282-1E66B9DE06C0}" type="slidenum">
              <a:rPr lang="cs-CZ" smtClean="0"/>
              <a:t>‹#›</a:t>
            </a:fld>
            <a:endParaRPr lang="cs-CZ"/>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smtClean="0"/>
              <a:t>Klepnutím lze upravit styl předlohy nadpisů.</a:t>
            </a:r>
            <a:endParaRPr lang="cs-CZ"/>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smtClean="0"/>
              <a:t>Klepnutím lze upravit styly předlohy textu.</a:t>
            </a:r>
          </a:p>
        </p:txBody>
      </p:sp>
      <p:sp>
        <p:nvSpPr>
          <p:cNvPr id="4" name="Zástupný symbol pro datum 3"/>
          <p:cNvSpPr>
            <a:spLocks noGrp="1"/>
          </p:cNvSpPr>
          <p:nvPr>
            <p:ph type="dt" sz="half" idx="10"/>
          </p:nvPr>
        </p:nvSpPr>
        <p:spPr/>
        <p:txBody>
          <a:bodyPr/>
          <a:lstStyle/>
          <a:p>
            <a:fld id="{DA32D723-221E-4582-A9BD-6F5C77FDD856}" type="datetime1">
              <a:rPr lang="cs-CZ" smtClean="0"/>
              <a:t>29.12.2020</a:t>
            </a:fld>
            <a:endParaRPr lang="cs-CZ"/>
          </a:p>
        </p:txBody>
      </p:sp>
      <p:sp>
        <p:nvSpPr>
          <p:cNvPr id="5" name="Zástupný symbol pro zápatí 4"/>
          <p:cNvSpPr>
            <a:spLocks noGrp="1"/>
          </p:cNvSpPr>
          <p:nvPr>
            <p:ph type="ftr" sz="quarter" idx="11"/>
          </p:nvPr>
        </p:nvSpPr>
        <p:spPr/>
        <p:txBody>
          <a:bodyPr/>
          <a:lstStyle/>
          <a:p>
            <a:r>
              <a:rPr lang="cs-CZ" smtClean="0"/>
              <a:t>Seminář GA 2021</a:t>
            </a:r>
            <a:endParaRPr lang="cs-CZ"/>
          </a:p>
        </p:txBody>
      </p:sp>
      <p:sp>
        <p:nvSpPr>
          <p:cNvPr id="6" name="Zástupný symbol pro číslo snímku 5"/>
          <p:cNvSpPr>
            <a:spLocks noGrp="1"/>
          </p:cNvSpPr>
          <p:nvPr>
            <p:ph type="sldNum" sz="quarter" idx="12"/>
          </p:nvPr>
        </p:nvSpPr>
        <p:spPr/>
        <p:txBody>
          <a:bodyPr/>
          <a:lstStyle/>
          <a:p>
            <a:fld id="{AC57A5DF-1266-40EA-9282-1E66B9DE06C0}" type="slidenum">
              <a:rPr lang="cs-CZ" smtClean="0"/>
              <a:t>‹#›</a:t>
            </a:fld>
            <a:endParaRPr lang="cs-CZ"/>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obsah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datum 4"/>
          <p:cNvSpPr>
            <a:spLocks noGrp="1"/>
          </p:cNvSpPr>
          <p:nvPr>
            <p:ph type="dt" sz="half" idx="10"/>
          </p:nvPr>
        </p:nvSpPr>
        <p:spPr/>
        <p:txBody>
          <a:bodyPr/>
          <a:lstStyle/>
          <a:p>
            <a:fld id="{3F8C58E0-5A90-460C-9A10-8C2AD250A29F}" type="datetime1">
              <a:rPr lang="cs-CZ" smtClean="0"/>
              <a:t>29.12.2020</a:t>
            </a:fld>
            <a:endParaRPr lang="cs-CZ"/>
          </a:p>
        </p:txBody>
      </p:sp>
      <p:sp>
        <p:nvSpPr>
          <p:cNvPr id="6" name="Zástupný symbol pro zápatí 5"/>
          <p:cNvSpPr>
            <a:spLocks noGrp="1"/>
          </p:cNvSpPr>
          <p:nvPr>
            <p:ph type="ftr" sz="quarter" idx="11"/>
          </p:nvPr>
        </p:nvSpPr>
        <p:spPr/>
        <p:txBody>
          <a:bodyPr/>
          <a:lstStyle/>
          <a:p>
            <a:r>
              <a:rPr lang="cs-CZ" smtClean="0"/>
              <a:t>Seminář GA 2021</a:t>
            </a:r>
            <a:endParaRPr lang="cs-CZ"/>
          </a:p>
        </p:txBody>
      </p:sp>
      <p:sp>
        <p:nvSpPr>
          <p:cNvPr id="7" name="Zástupný symbol pro číslo snímku 6"/>
          <p:cNvSpPr>
            <a:spLocks noGrp="1"/>
          </p:cNvSpPr>
          <p:nvPr>
            <p:ph type="sldNum" sz="quarter" idx="12"/>
          </p:nvPr>
        </p:nvSpPr>
        <p:spPr/>
        <p:txBody>
          <a:bodyPr/>
          <a:lstStyle/>
          <a:p>
            <a:fld id="{AC57A5DF-1266-40EA-9282-1E66B9DE06C0}" type="slidenum">
              <a:rPr lang="cs-CZ" smtClean="0"/>
              <a:t>‹#›</a:t>
            </a:fld>
            <a:endParaRPr lang="cs-CZ"/>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smtClean="0"/>
              <a:t>Klepnutím lze upravit styl předlohy nadpisů.</a:t>
            </a:r>
            <a:endParaRPr lang="cs-CZ"/>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Klepnutím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Klepnutím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Zástupný symbol pro datum 6"/>
          <p:cNvSpPr>
            <a:spLocks noGrp="1"/>
          </p:cNvSpPr>
          <p:nvPr>
            <p:ph type="dt" sz="half" idx="10"/>
          </p:nvPr>
        </p:nvSpPr>
        <p:spPr/>
        <p:txBody>
          <a:bodyPr/>
          <a:lstStyle/>
          <a:p>
            <a:fld id="{64E82A37-CD2E-4009-BFDC-2DD5877D0F64}" type="datetime1">
              <a:rPr lang="cs-CZ" smtClean="0"/>
              <a:t>29.12.2020</a:t>
            </a:fld>
            <a:endParaRPr lang="cs-CZ"/>
          </a:p>
        </p:txBody>
      </p:sp>
      <p:sp>
        <p:nvSpPr>
          <p:cNvPr id="8" name="Zástupný symbol pro zápatí 7"/>
          <p:cNvSpPr>
            <a:spLocks noGrp="1"/>
          </p:cNvSpPr>
          <p:nvPr>
            <p:ph type="ftr" sz="quarter" idx="11"/>
          </p:nvPr>
        </p:nvSpPr>
        <p:spPr/>
        <p:txBody>
          <a:bodyPr/>
          <a:lstStyle/>
          <a:p>
            <a:r>
              <a:rPr lang="cs-CZ" smtClean="0"/>
              <a:t>Seminář GA 2021</a:t>
            </a:r>
            <a:endParaRPr lang="cs-CZ"/>
          </a:p>
        </p:txBody>
      </p:sp>
      <p:sp>
        <p:nvSpPr>
          <p:cNvPr id="9" name="Zástupný symbol pro číslo snímku 8"/>
          <p:cNvSpPr>
            <a:spLocks noGrp="1"/>
          </p:cNvSpPr>
          <p:nvPr>
            <p:ph type="sldNum" sz="quarter" idx="12"/>
          </p:nvPr>
        </p:nvSpPr>
        <p:spPr/>
        <p:txBody>
          <a:bodyPr/>
          <a:lstStyle/>
          <a:p>
            <a:fld id="{AC57A5DF-1266-40EA-9282-1E66B9DE06C0}" type="slidenum">
              <a:rPr lang="cs-CZ" smtClean="0"/>
              <a:t>‹#›</a:t>
            </a:fld>
            <a:endParaRPr lang="cs-CZ"/>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datum 2"/>
          <p:cNvSpPr>
            <a:spLocks noGrp="1"/>
          </p:cNvSpPr>
          <p:nvPr>
            <p:ph type="dt" sz="half" idx="10"/>
          </p:nvPr>
        </p:nvSpPr>
        <p:spPr/>
        <p:txBody>
          <a:bodyPr/>
          <a:lstStyle/>
          <a:p>
            <a:fld id="{2556982A-AFD9-4E32-88E9-13AB336E0865}" type="datetime1">
              <a:rPr lang="cs-CZ" smtClean="0"/>
              <a:t>29.12.2020</a:t>
            </a:fld>
            <a:endParaRPr lang="cs-CZ"/>
          </a:p>
        </p:txBody>
      </p:sp>
      <p:sp>
        <p:nvSpPr>
          <p:cNvPr id="4" name="Zástupný symbol pro zápatí 3"/>
          <p:cNvSpPr>
            <a:spLocks noGrp="1"/>
          </p:cNvSpPr>
          <p:nvPr>
            <p:ph type="ftr" sz="quarter" idx="11"/>
          </p:nvPr>
        </p:nvSpPr>
        <p:spPr/>
        <p:txBody>
          <a:bodyPr/>
          <a:lstStyle/>
          <a:p>
            <a:r>
              <a:rPr lang="cs-CZ" smtClean="0"/>
              <a:t>Seminář GA 2021</a:t>
            </a:r>
            <a:endParaRPr lang="cs-CZ"/>
          </a:p>
        </p:txBody>
      </p:sp>
      <p:sp>
        <p:nvSpPr>
          <p:cNvPr id="5" name="Zástupný symbol pro číslo snímku 4"/>
          <p:cNvSpPr>
            <a:spLocks noGrp="1"/>
          </p:cNvSpPr>
          <p:nvPr>
            <p:ph type="sldNum" sz="quarter" idx="12"/>
          </p:nvPr>
        </p:nvSpPr>
        <p:spPr/>
        <p:txBody>
          <a:bodyPr/>
          <a:lstStyle/>
          <a:p>
            <a:fld id="{AC57A5DF-1266-40EA-9282-1E66B9DE06C0}" type="slidenum">
              <a:rPr lang="cs-CZ" smtClean="0"/>
              <a:t>‹#›</a:t>
            </a:fld>
            <a:endParaRPr lang="cs-CZ"/>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4D212CE8-4050-488E-9C15-645970B02237}" type="datetime1">
              <a:rPr lang="cs-CZ" smtClean="0"/>
              <a:t>29.12.2020</a:t>
            </a:fld>
            <a:endParaRPr lang="cs-CZ"/>
          </a:p>
        </p:txBody>
      </p:sp>
      <p:sp>
        <p:nvSpPr>
          <p:cNvPr id="3" name="Zástupný symbol pro zápatí 2"/>
          <p:cNvSpPr>
            <a:spLocks noGrp="1"/>
          </p:cNvSpPr>
          <p:nvPr>
            <p:ph type="ftr" sz="quarter" idx="11"/>
          </p:nvPr>
        </p:nvSpPr>
        <p:spPr/>
        <p:txBody>
          <a:bodyPr/>
          <a:lstStyle/>
          <a:p>
            <a:r>
              <a:rPr lang="cs-CZ" smtClean="0"/>
              <a:t>Seminář GA 2021</a:t>
            </a:r>
            <a:endParaRPr lang="cs-CZ"/>
          </a:p>
        </p:txBody>
      </p:sp>
      <p:sp>
        <p:nvSpPr>
          <p:cNvPr id="4" name="Zástupný symbol pro číslo snímku 3"/>
          <p:cNvSpPr>
            <a:spLocks noGrp="1"/>
          </p:cNvSpPr>
          <p:nvPr>
            <p:ph type="sldNum" sz="quarter" idx="12"/>
          </p:nvPr>
        </p:nvSpPr>
        <p:spPr/>
        <p:txBody>
          <a:bodyPr/>
          <a:lstStyle/>
          <a:p>
            <a:fld id="{AC57A5DF-1266-40EA-9282-1E66B9DE06C0}" type="slidenum">
              <a:rPr lang="cs-CZ" smtClean="0"/>
              <a:t>‹#›</a:t>
            </a:fld>
            <a:endParaRPr lang="cs-CZ"/>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smtClean="0"/>
              <a:t>Klepnutím lze upravit styl předlohy nadpisů.</a:t>
            </a:r>
            <a:endParaRPr lang="cs-CZ"/>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Klepnutím lze upravit styly předlohy textu.</a:t>
            </a:r>
          </a:p>
        </p:txBody>
      </p:sp>
      <p:sp>
        <p:nvSpPr>
          <p:cNvPr id="5" name="Zástupný symbol pro datum 4"/>
          <p:cNvSpPr>
            <a:spLocks noGrp="1"/>
          </p:cNvSpPr>
          <p:nvPr>
            <p:ph type="dt" sz="half" idx="10"/>
          </p:nvPr>
        </p:nvSpPr>
        <p:spPr/>
        <p:txBody>
          <a:bodyPr/>
          <a:lstStyle/>
          <a:p>
            <a:fld id="{AE9C0A24-62AA-4970-8AAF-29E92092927D}" type="datetime1">
              <a:rPr lang="cs-CZ" smtClean="0"/>
              <a:t>29.12.2020</a:t>
            </a:fld>
            <a:endParaRPr lang="cs-CZ"/>
          </a:p>
        </p:txBody>
      </p:sp>
      <p:sp>
        <p:nvSpPr>
          <p:cNvPr id="6" name="Zástupný symbol pro zápatí 5"/>
          <p:cNvSpPr>
            <a:spLocks noGrp="1"/>
          </p:cNvSpPr>
          <p:nvPr>
            <p:ph type="ftr" sz="quarter" idx="11"/>
          </p:nvPr>
        </p:nvSpPr>
        <p:spPr/>
        <p:txBody>
          <a:bodyPr/>
          <a:lstStyle/>
          <a:p>
            <a:r>
              <a:rPr lang="cs-CZ" smtClean="0"/>
              <a:t>Seminář GA 2021</a:t>
            </a:r>
            <a:endParaRPr lang="cs-CZ"/>
          </a:p>
        </p:txBody>
      </p:sp>
      <p:sp>
        <p:nvSpPr>
          <p:cNvPr id="7" name="Zástupný symbol pro číslo snímku 6"/>
          <p:cNvSpPr>
            <a:spLocks noGrp="1"/>
          </p:cNvSpPr>
          <p:nvPr>
            <p:ph type="sldNum" sz="quarter" idx="12"/>
          </p:nvPr>
        </p:nvSpPr>
        <p:spPr/>
        <p:txBody>
          <a:bodyPr/>
          <a:lstStyle/>
          <a:p>
            <a:fld id="{AC57A5DF-1266-40EA-9282-1E66B9DE06C0}" type="slidenum">
              <a:rPr lang="cs-CZ" smtClean="0"/>
              <a:t>‹#›</a:t>
            </a:fld>
            <a:endParaRPr lang="cs-CZ"/>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smtClean="0"/>
              <a:t>Klepnutím lze upravit styl předlohy nadpisů.</a:t>
            </a:r>
            <a:endParaRPr lang="cs-CZ"/>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Klepnutím lze upravit styly předlohy textu.</a:t>
            </a:r>
          </a:p>
        </p:txBody>
      </p:sp>
      <p:sp>
        <p:nvSpPr>
          <p:cNvPr id="5" name="Zástupný symbol pro datum 4"/>
          <p:cNvSpPr>
            <a:spLocks noGrp="1"/>
          </p:cNvSpPr>
          <p:nvPr>
            <p:ph type="dt" sz="half" idx="10"/>
          </p:nvPr>
        </p:nvSpPr>
        <p:spPr/>
        <p:txBody>
          <a:bodyPr/>
          <a:lstStyle/>
          <a:p>
            <a:fld id="{C9A030B0-866F-4FA1-94A9-8BD6AB282984}" type="datetime1">
              <a:rPr lang="cs-CZ" smtClean="0"/>
              <a:t>29.12.2020</a:t>
            </a:fld>
            <a:endParaRPr lang="cs-CZ"/>
          </a:p>
        </p:txBody>
      </p:sp>
      <p:sp>
        <p:nvSpPr>
          <p:cNvPr id="6" name="Zástupný symbol pro zápatí 5"/>
          <p:cNvSpPr>
            <a:spLocks noGrp="1"/>
          </p:cNvSpPr>
          <p:nvPr>
            <p:ph type="ftr" sz="quarter" idx="11"/>
          </p:nvPr>
        </p:nvSpPr>
        <p:spPr/>
        <p:txBody>
          <a:bodyPr/>
          <a:lstStyle/>
          <a:p>
            <a:r>
              <a:rPr lang="cs-CZ" smtClean="0"/>
              <a:t>Seminář GA 2021</a:t>
            </a:r>
            <a:endParaRPr lang="cs-CZ"/>
          </a:p>
        </p:txBody>
      </p:sp>
      <p:sp>
        <p:nvSpPr>
          <p:cNvPr id="7" name="Zástupný symbol pro číslo snímku 6"/>
          <p:cNvSpPr>
            <a:spLocks noGrp="1"/>
          </p:cNvSpPr>
          <p:nvPr>
            <p:ph type="sldNum" sz="quarter" idx="12"/>
          </p:nvPr>
        </p:nvSpPr>
        <p:spPr/>
        <p:txBody>
          <a:bodyPr/>
          <a:lstStyle/>
          <a:p>
            <a:fld id="{AC57A5DF-1266-40EA-9282-1E66B9DE06C0}" type="slidenum">
              <a:rPr lang="cs-CZ" smtClean="0"/>
              <a:t>‹#›</a:t>
            </a:fld>
            <a:endParaRPr lang="cs-CZ"/>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cs-CZ" smtClean="0"/>
              <a:t>Klepnutím lze upravit styl předlohy nadpisů.</a:t>
            </a:r>
            <a:endParaRPr lang="cs-CZ"/>
          </a:p>
        </p:txBody>
      </p:sp>
      <p:sp>
        <p:nvSpPr>
          <p:cNvPr id="3" name="Zástupný symbol pro tex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A997078-3562-4CA9-9891-0665A511B965}" type="datetime1">
              <a:rPr lang="cs-CZ" smtClean="0"/>
              <a:t>29.12.2020</a:t>
            </a:fld>
            <a:endParaRPr lang="cs-CZ"/>
          </a:p>
        </p:txBody>
      </p:sp>
      <p:sp>
        <p:nvSpPr>
          <p:cNvPr id="5" name="Zástupný symbol pro zápatí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cs-CZ" smtClean="0"/>
              <a:t>Seminář GA 2021</a:t>
            </a:r>
            <a:endParaRPr lang="cs-CZ"/>
          </a:p>
        </p:txBody>
      </p:sp>
      <p:sp>
        <p:nvSpPr>
          <p:cNvPr id="6" name="Zástupný symbol pro číslo snímku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C57A5DF-1266-40EA-9282-1E66B9DE06C0}" type="slidenum">
              <a:rPr lang="cs-CZ" smtClean="0"/>
              <a:t>‹#›</a:t>
            </a:fld>
            <a:endParaRPr lang="cs-CZ"/>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21.png"/><Relationship Id="rId2" Type="http://schemas.openxmlformats.org/officeDocument/2006/relationships/image" Target="../media/image1.png"/><Relationship Id="rId1" Type="http://schemas.openxmlformats.org/officeDocument/2006/relationships/slideLayout" Target="../slideLayouts/slideLayout4.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4.xml"/><Relationship Id="rId5" Type="http://schemas.openxmlformats.org/officeDocument/2006/relationships/image" Target="../media/image23.png"/><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25.jpeg"/><Relationship Id="rId5" Type="http://schemas.openxmlformats.org/officeDocument/2006/relationships/image" Target="../media/image24.jpeg"/><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27.png"/><Relationship Id="rId5" Type="http://schemas.openxmlformats.org/officeDocument/2006/relationships/image" Target="../media/image26.jpeg"/><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4.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4.xml"/><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4.xml"/><Relationship Id="rId4" Type="http://schemas.openxmlformats.org/officeDocument/2006/relationships/image" Target="../media/image32.jpeg"/></Relationships>
</file>

<file path=ppt/slides/_rels/slide2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4.xml"/><Relationship Id="rId5" Type="http://schemas.openxmlformats.org/officeDocument/2006/relationships/image" Target="../media/image34.jpeg"/><Relationship Id="rId4" Type="http://schemas.openxmlformats.org/officeDocument/2006/relationships/image" Target="../media/image33.jpeg"/></Relationships>
</file>

<file path=ppt/slides/_rels/slide2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4.xml"/><Relationship Id="rId4" Type="http://schemas.openxmlformats.org/officeDocument/2006/relationships/image" Target="../media/image35.png"/></Relationships>
</file>

<file path=ppt/slides/_rels/slide2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4.xml"/><Relationship Id="rId4" Type="http://schemas.openxmlformats.org/officeDocument/2006/relationships/image" Target="../media/image36.emf"/></Relationships>
</file>

<file path=ppt/slides/_rels/slide2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4.xml"/><Relationship Id="rId4" Type="http://schemas.openxmlformats.org/officeDocument/2006/relationships/image" Target="../media/image37.png"/></Relationships>
</file>

<file path=ppt/slides/_rels/slide2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4.xml"/><Relationship Id="rId4" Type="http://schemas.openxmlformats.org/officeDocument/2006/relationships/image" Target="../media/image38.png"/></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4.xml"/><Relationship Id="rId4" Type="http://schemas.openxmlformats.org/officeDocument/2006/relationships/image" Target="../media/image2.jpeg"/></Relationships>
</file>

<file path=ppt/slides/_rels/slide3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4.xml"/><Relationship Id="rId4" Type="http://schemas.openxmlformats.org/officeDocument/2006/relationships/image" Target="../media/image39.png"/></Relationships>
</file>

<file path=ppt/slides/_rels/slide3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4.xml"/><Relationship Id="rId5" Type="http://schemas.openxmlformats.org/officeDocument/2006/relationships/image" Target="../media/image41.png"/><Relationship Id="rId4" Type="http://schemas.openxmlformats.org/officeDocument/2006/relationships/image" Target="../media/image40.png"/></Relationships>
</file>

<file path=ppt/slides/_rels/slide3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hyperlink" Target="https://www.caa.cz/letadlova-technika/zmena-narizeni-komise-eu-c-1321-2014/nejcastejsi-otazky/proc-posledni-roky-ucl-opakovane-jednal-s-drziteli-typovych-certifikatu-o-dobovych-lhutach-udrzby/" TargetMode="External"/><Relationship Id="rId7" Type="http://schemas.microsoft.com/office/2007/relationships/hdphoto" Target="../media/hdphoto1.wdp"/><Relationship Id="rId2" Type="http://schemas.openxmlformats.org/officeDocument/2006/relationships/hyperlink" Target="https://www.caa.cz/wp-content/uploads/2020/01/Z%C3%A1kladn%C3%AD-informace-plynouc%C3%AD-ze-zm%C4%9Bny-Na%C5%99%C3%ADzen%C3%AD-1321_final.pdf" TargetMode="Externa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hyperlink" Target="https://www.caa.cz/letadlova-technika/zmena-narizeni-komise-eu-c-1321-2014/" TargetMode="External"/><Relationship Id="rId4" Type="http://schemas.openxmlformats.org/officeDocument/2006/relationships/hyperlink" Target="https://www.caa.cz/wp-content/uploads/2020/03/PO-ST-PartML-ML-A-302.pdf" TargetMode="External"/></Relationships>
</file>

<file path=ppt/slides/_rels/slide3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hyperlink" Target="https://www.caa.cz/letadlova-technika/zmena-narizeni-komise-eu-c-1321-2014/nejcastejsi-otazky/"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4.xml"/><Relationship Id="rId5" Type="http://schemas.openxmlformats.org/officeDocument/2006/relationships/image" Target="../media/image4.jpe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8.jpeg"/><Relationship Id="rId2" Type="http://schemas.openxmlformats.org/officeDocument/2006/relationships/image" Target="../media/image5.png"/><Relationship Id="rId1" Type="http://schemas.openxmlformats.org/officeDocument/2006/relationships/slideLayout" Target="../slideLayouts/slideLayout12.xml"/><Relationship Id="rId6" Type="http://schemas.openxmlformats.org/officeDocument/2006/relationships/image" Target="../media/image7.png"/><Relationship Id="rId5" Type="http://schemas.openxmlformats.org/officeDocument/2006/relationships/image" Target="../media/image6.jpe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Layout" Target="../slideLayouts/slideLayout5.xml"/><Relationship Id="rId5" Type="http://schemas.openxmlformats.org/officeDocument/2006/relationships/image" Target="../media/image10.png"/><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1268761"/>
            <a:ext cx="7772400" cy="2331690"/>
          </a:xfrm>
        </p:spPr>
        <p:txBody>
          <a:bodyPr>
            <a:normAutofit/>
          </a:bodyPr>
          <a:lstStyle/>
          <a:p>
            <a:r>
              <a:rPr lang="cs-CZ" b="1" dirty="0" smtClean="0">
                <a:solidFill>
                  <a:srgbClr val="0070C0"/>
                </a:solidFill>
              </a:rPr>
              <a:t>Pokračující letová způsobilost v návaznosti na počáteční letovou způsobilost</a:t>
            </a:r>
            <a:endParaRPr lang="cs-CZ" b="1" dirty="0">
              <a:solidFill>
                <a:srgbClr val="0070C0"/>
              </a:solidFill>
            </a:endParaRPr>
          </a:p>
        </p:txBody>
      </p:sp>
      <p:sp>
        <p:nvSpPr>
          <p:cNvPr id="6" name="Podnadpis 5"/>
          <p:cNvSpPr>
            <a:spLocks noGrp="1"/>
          </p:cNvSpPr>
          <p:nvPr>
            <p:ph type="subTitle" idx="1"/>
          </p:nvPr>
        </p:nvSpPr>
        <p:spPr/>
        <p:txBody>
          <a:bodyPr/>
          <a:lstStyle/>
          <a:p>
            <a:endParaRPr lang="cs-CZ" dirty="0"/>
          </a:p>
        </p:txBody>
      </p:sp>
      <p:sp>
        <p:nvSpPr>
          <p:cNvPr id="4" name="Zástupný symbol pro zápatí 3"/>
          <p:cNvSpPr>
            <a:spLocks noGrp="1"/>
          </p:cNvSpPr>
          <p:nvPr>
            <p:ph type="ftr" sz="quarter" idx="11"/>
          </p:nvPr>
        </p:nvSpPr>
        <p:spPr/>
        <p:txBody>
          <a:bodyPr/>
          <a:lstStyle/>
          <a:p>
            <a:r>
              <a:rPr lang="cs-CZ" smtClean="0"/>
              <a:t>Seminář GA 2021</a:t>
            </a:r>
            <a:endParaRPr lang="cs-CZ" dirty="0"/>
          </a:p>
        </p:txBody>
      </p:sp>
      <p:sp>
        <p:nvSpPr>
          <p:cNvPr id="5" name="Zástupný symbol pro číslo snímku 4"/>
          <p:cNvSpPr>
            <a:spLocks noGrp="1"/>
          </p:cNvSpPr>
          <p:nvPr>
            <p:ph type="sldNum" sz="quarter" idx="12"/>
          </p:nvPr>
        </p:nvSpPr>
        <p:spPr/>
        <p:txBody>
          <a:bodyPr/>
          <a:lstStyle/>
          <a:p>
            <a:fld id="{AC57A5DF-1266-40EA-9282-1E66B9DE06C0}" type="slidenum">
              <a:rPr lang="cs-CZ" smtClean="0"/>
              <a:t>1</a:t>
            </a:fld>
            <a:endParaRPr lang="cs-CZ"/>
          </a:p>
        </p:txBody>
      </p:sp>
      <p:pic>
        <p:nvPicPr>
          <p:cNvPr id="1026" name="Picture 2"/>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34000" contrast="-62000"/>
                    </a14:imgEffect>
                  </a14:imgLayer>
                </a14:imgProps>
              </a:ext>
              <a:ext uri="{28A0092B-C50C-407E-A947-70E740481C1C}">
                <a14:useLocalDpi xmlns:a14="http://schemas.microsoft.com/office/drawing/2010/main" val="0"/>
              </a:ext>
            </a:extLst>
          </a:blip>
          <a:srcRect/>
          <a:stretch>
            <a:fillRect/>
          </a:stretch>
        </p:blipFill>
        <p:spPr bwMode="auto">
          <a:xfrm>
            <a:off x="0" y="0"/>
            <a:ext cx="936104" cy="916327"/>
          </a:xfrm>
          <a:prstGeom prst="rect">
            <a:avLst/>
          </a:prstGeom>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2484627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a:xfrm>
            <a:off x="609600" y="304800"/>
            <a:ext cx="8229600" cy="1143000"/>
          </a:xfrm>
        </p:spPr>
        <p:txBody>
          <a:bodyPr/>
          <a:lstStyle/>
          <a:p>
            <a:pPr eaLnBrk="1" hangingPunct="1"/>
            <a:r>
              <a:rPr lang="cs-CZ" altLang="cs-CZ" smtClean="0">
                <a:solidFill>
                  <a:srgbClr val="6600CC"/>
                </a:solidFill>
              </a:rPr>
              <a:t>Letadla pod EASA – FC a PtF</a:t>
            </a:r>
            <a:br>
              <a:rPr lang="cs-CZ" altLang="cs-CZ" smtClean="0">
                <a:solidFill>
                  <a:srgbClr val="6600CC"/>
                </a:solidFill>
              </a:rPr>
            </a:br>
            <a:r>
              <a:rPr lang="cs-CZ" altLang="cs-CZ" sz="2000" smtClean="0">
                <a:solidFill>
                  <a:srgbClr val="6600CC"/>
                </a:solidFill>
              </a:rPr>
              <a:t>PROTOTYP PRO PRŮKAZ ZTN – upravené letadlo z provozu</a:t>
            </a:r>
            <a:endParaRPr lang="cs-CZ" altLang="cs-CZ" smtClean="0">
              <a:solidFill>
                <a:srgbClr val="6600CC"/>
              </a:solidFill>
            </a:endParaRPr>
          </a:p>
        </p:txBody>
      </p:sp>
      <p:pic>
        <p:nvPicPr>
          <p:cNvPr id="43011" name="Picture 4"/>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3163" t="6490" r="54765" b="12276"/>
          <a:stretch>
            <a:fillRect/>
          </a:stretch>
        </p:blipFill>
        <p:spPr>
          <a:xfrm>
            <a:off x="1295400" y="1676400"/>
            <a:ext cx="6750050" cy="4876800"/>
          </a:xfrm>
        </p:spPr>
      </p:pic>
      <p:sp>
        <p:nvSpPr>
          <p:cNvPr id="2" name="Zástupný symbol pro zápatí 1"/>
          <p:cNvSpPr>
            <a:spLocks noGrp="1"/>
          </p:cNvSpPr>
          <p:nvPr>
            <p:ph type="ftr" sz="quarter" idx="11"/>
          </p:nvPr>
        </p:nvSpPr>
        <p:spPr/>
        <p:txBody>
          <a:bodyPr/>
          <a:lstStyle/>
          <a:p>
            <a:r>
              <a:rPr lang="cs-CZ" smtClean="0"/>
              <a:t>Seminář GA 2021</a:t>
            </a:r>
            <a:endParaRPr lang="cs-CZ"/>
          </a:p>
        </p:txBody>
      </p:sp>
      <p:sp>
        <p:nvSpPr>
          <p:cNvPr id="3" name="Zástupný symbol pro číslo snímku 2"/>
          <p:cNvSpPr>
            <a:spLocks noGrp="1"/>
          </p:cNvSpPr>
          <p:nvPr>
            <p:ph type="sldNum" sz="quarter" idx="12"/>
          </p:nvPr>
        </p:nvSpPr>
        <p:spPr/>
        <p:txBody>
          <a:bodyPr/>
          <a:lstStyle/>
          <a:p>
            <a:fld id="{AC57A5DF-1266-40EA-9282-1E66B9DE06C0}" type="slidenum">
              <a:rPr lang="cs-CZ" smtClean="0"/>
              <a:t>10</a:t>
            </a:fld>
            <a:endParaRPr lang="cs-CZ"/>
          </a:p>
        </p:txBody>
      </p:sp>
    </p:spTree>
    <p:extLst>
      <p:ext uri="{BB962C8B-B14F-4D97-AF65-F5344CB8AC3E}">
        <p14:creationId xmlns:p14="http://schemas.microsoft.com/office/powerpoint/2010/main" val="110420708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a:off x="609600" y="304800"/>
            <a:ext cx="8229600" cy="1143000"/>
          </a:xfrm>
        </p:spPr>
        <p:txBody>
          <a:bodyPr>
            <a:normAutofit fontScale="90000"/>
          </a:bodyPr>
          <a:lstStyle/>
          <a:p>
            <a:pPr eaLnBrk="1" hangingPunct="1"/>
            <a:r>
              <a:rPr lang="cs-CZ" altLang="cs-CZ" sz="4000" smtClean="0">
                <a:solidFill>
                  <a:schemeClr val="accent2"/>
                </a:solidFill>
              </a:rPr>
              <a:t>Letadla pod EASA – FC a PtF</a:t>
            </a:r>
            <a:br>
              <a:rPr lang="cs-CZ" altLang="cs-CZ" sz="4000" smtClean="0">
                <a:solidFill>
                  <a:schemeClr val="accent2"/>
                </a:solidFill>
              </a:rPr>
            </a:br>
            <a:r>
              <a:rPr lang="cs-CZ" altLang="cs-CZ" sz="4000" smtClean="0">
                <a:solidFill>
                  <a:schemeClr val="accent2"/>
                </a:solidFill>
              </a:rPr>
              <a:t> </a:t>
            </a:r>
            <a:r>
              <a:rPr lang="cs-CZ" altLang="cs-CZ" sz="1800" b="1" smtClean="0"/>
              <a:t>Zálety nově vyrobených letadel po výrobě</a:t>
            </a:r>
          </a:p>
        </p:txBody>
      </p:sp>
      <p:sp>
        <p:nvSpPr>
          <p:cNvPr id="45059" name="Rectangle 6"/>
          <p:cNvSpPr>
            <a:spLocks noGrp="1" noChangeArrowheads="1"/>
          </p:cNvSpPr>
          <p:nvPr>
            <p:ph idx="1"/>
          </p:nvPr>
        </p:nvSpPr>
        <p:spPr/>
        <p:txBody>
          <a:bodyPr/>
          <a:lstStyle/>
          <a:p>
            <a:pPr eaLnBrk="1" hangingPunct="1"/>
            <a:endParaRPr lang="en-US" altLang="cs-CZ" smtClean="0"/>
          </a:p>
        </p:txBody>
      </p:sp>
      <p:pic>
        <p:nvPicPr>
          <p:cNvPr id="45060" name="Picture 8" descr="94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05063" y="1524000"/>
            <a:ext cx="3862387"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Zástupný symbol pro zápatí 1"/>
          <p:cNvSpPr>
            <a:spLocks noGrp="1"/>
          </p:cNvSpPr>
          <p:nvPr>
            <p:ph type="ftr" sz="quarter" idx="11"/>
          </p:nvPr>
        </p:nvSpPr>
        <p:spPr/>
        <p:txBody>
          <a:bodyPr/>
          <a:lstStyle/>
          <a:p>
            <a:r>
              <a:rPr lang="cs-CZ" smtClean="0"/>
              <a:t>Seminář GA 2021</a:t>
            </a:r>
            <a:endParaRPr lang="cs-CZ"/>
          </a:p>
        </p:txBody>
      </p:sp>
      <p:sp>
        <p:nvSpPr>
          <p:cNvPr id="3" name="Zástupný symbol pro číslo snímku 2"/>
          <p:cNvSpPr>
            <a:spLocks noGrp="1"/>
          </p:cNvSpPr>
          <p:nvPr>
            <p:ph type="sldNum" sz="quarter" idx="12"/>
          </p:nvPr>
        </p:nvSpPr>
        <p:spPr/>
        <p:txBody>
          <a:bodyPr/>
          <a:lstStyle/>
          <a:p>
            <a:fld id="{AC57A5DF-1266-40EA-9282-1E66B9DE06C0}" type="slidenum">
              <a:rPr lang="cs-CZ" smtClean="0"/>
              <a:t>11</a:t>
            </a:fld>
            <a:endParaRPr lang="cs-CZ"/>
          </a:p>
        </p:txBody>
      </p:sp>
    </p:spTree>
    <p:extLst>
      <p:ext uri="{BB962C8B-B14F-4D97-AF65-F5344CB8AC3E}">
        <p14:creationId xmlns:p14="http://schemas.microsoft.com/office/powerpoint/2010/main" val="106335272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a:xfrm>
            <a:off x="609600" y="304800"/>
            <a:ext cx="8229600" cy="1143000"/>
          </a:xfrm>
        </p:spPr>
        <p:txBody>
          <a:bodyPr>
            <a:normAutofit fontScale="90000"/>
          </a:bodyPr>
          <a:lstStyle/>
          <a:p>
            <a:r>
              <a:rPr lang="cs-CZ" altLang="cs-CZ" sz="4000" dirty="0" smtClean="0">
                <a:solidFill>
                  <a:schemeClr val="accent2"/>
                </a:solidFill>
              </a:rPr>
              <a:t>Letadla pod EASA – FC a </a:t>
            </a:r>
            <a:r>
              <a:rPr lang="cs-CZ" altLang="cs-CZ" sz="4000" dirty="0" err="1" smtClean="0">
                <a:solidFill>
                  <a:schemeClr val="accent2"/>
                </a:solidFill>
              </a:rPr>
              <a:t>PtF</a:t>
            </a:r>
            <a:r>
              <a:rPr lang="cs-CZ" altLang="cs-CZ" sz="1800" dirty="0" smtClean="0">
                <a:solidFill>
                  <a:schemeClr val="accent2"/>
                </a:solidFill>
              </a:rPr>
              <a:t/>
            </a:r>
            <a:br>
              <a:rPr lang="cs-CZ" altLang="cs-CZ" sz="1800" dirty="0" smtClean="0">
                <a:solidFill>
                  <a:schemeClr val="accent2"/>
                </a:solidFill>
              </a:rPr>
            </a:br>
            <a:r>
              <a:rPr lang="cs-CZ" altLang="cs-CZ" sz="1800" dirty="0" smtClean="0">
                <a:solidFill>
                  <a:schemeClr val="accent2"/>
                </a:solidFill>
              </a:rPr>
              <a:t> </a:t>
            </a:r>
            <a:r>
              <a:rPr lang="cs-CZ" altLang="cs-CZ" sz="1400" b="1" dirty="0" smtClean="0">
                <a:solidFill>
                  <a:srgbClr val="33CC33"/>
                </a:solidFill>
              </a:rPr>
              <a:t>Lety pro přejímku zákazníků, Průzkum trhu, včetně výcviku posádek zákazníka, Letecké výstavy a air-show, Lety pro překonání rekordů, účast na </a:t>
            </a:r>
            <a:r>
              <a:rPr lang="cs-CZ" altLang="cs-CZ" sz="1400" b="1" dirty="0" smtClean="0">
                <a:solidFill>
                  <a:srgbClr val="33CC33"/>
                </a:solidFill>
              </a:rPr>
              <a:t>závodech,</a:t>
            </a:r>
            <a:r>
              <a:rPr lang="cs-CZ" altLang="cs-CZ" sz="1400" b="1" dirty="0" smtClean="0"/>
              <a:t> </a:t>
            </a:r>
            <a:r>
              <a:rPr lang="cs-CZ" altLang="cs-CZ" sz="1400" b="1" dirty="0"/>
              <a:t>přelet do údržby či místa </a:t>
            </a:r>
            <a:r>
              <a:rPr lang="cs-CZ" altLang="cs-CZ" sz="1400" b="1" dirty="0" smtClean="0"/>
              <a:t>skladování, individuálně stavěná letadla, lety pro přejímku úřadem, trénink posádek žadatele, …</a:t>
            </a:r>
            <a:r>
              <a:rPr lang="cs-CZ" altLang="cs-CZ" sz="1400" b="1" dirty="0" smtClean="0"/>
              <a:t/>
            </a:r>
            <a:br>
              <a:rPr lang="cs-CZ" altLang="cs-CZ" sz="1400" b="1" dirty="0" smtClean="0"/>
            </a:br>
            <a:endParaRPr lang="cs-CZ" altLang="cs-CZ" sz="1400" b="1" dirty="0" smtClean="0"/>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79123" y="1844824"/>
            <a:ext cx="7366705" cy="25898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Zástupný symbol pro zápatí 1"/>
          <p:cNvSpPr>
            <a:spLocks noGrp="1"/>
          </p:cNvSpPr>
          <p:nvPr>
            <p:ph type="ftr" sz="quarter" idx="11"/>
          </p:nvPr>
        </p:nvSpPr>
        <p:spPr/>
        <p:txBody>
          <a:bodyPr/>
          <a:lstStyle/>
          <a:p>
            <a:r>
              <a:rPr lang="cs-CZ" smtClean="0"/>
              <a:t>Seminář GA 2021</a:t>
            </a:r>
            <a:endParaRPr lang="cs-CZ"/>
          </a:p>
        </p:txBody>
      </p:sp>
      <p:sp>
        <p:nvSpPr>
          <p:cNvPr id="3" name="Zástupný symbol pro číslo snímku 2"/>
          <p:cNvSpPr>
            <a:spLocks noGrp="1"/>
          </p:cNvSpPr>
          <p:nvPr>
            <p:ph type="sldNum" sz="quarter" idx="12"/>
          </p:nvPr>
        </p:nvSpPr>
        <p:spPr/>
        <p:txBody>
          <a:bodyPr/>
          <a:lstStyle/>
          <a:p>
            <a:fld id="{AC57A5DF-1266-40EA-9282-1E66B9DE06C0}" type="slidenum">
              <a:rPr lang="cs-CZ" smtClean="0"/>
              <a:t>12</a:t>
            </a:fld>
            <a:endParaRPr lang="cs-CZ"/>
          </a:p>
        </p:txBody>
      </p:sp>
    </p:spTree>
    <p:extLst>
      <p:ext uri="{BB962C8B-B14F-4D97-AF65-F5344CB8AC3E}">
        <p14:creationId xmlns:p14="http://schemas.microsoft.com/office/powerpoint/2010/main" val="24758568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p:txBody>
          <a:bodyPr/>
          <a:lstStyle/>
          <a:p>
            <a:pPr eaLnBrk="1" hangingPunct="1"/>
            <a:r>
              <a:rPr lang="cs-CZ" altLang="cs-CZ" smtClean="0">
                <a:solidFill>
                  <a:srgbClr val="3366FF"/>
                </a:solidFill>
              </a:rPr>
              <a:t>ANNEXOVANÁ LETADLA</a:t>
            </a:r>
          </a:p>
        </p:txBody>
      </p:sp>
      <p:sp>
        <p:nvSpPr>
          <p:cNvPr id="50179" name="Rectangle 3"/>
          <p:cNvSpPr>
            <a:spLocks noGrp="1" noChangeArrowheads="1"/>
          </p:cNvSpPr>
          <p:nvPr>
            <p:ph type="body" sz="half" idx="1"/>
          </p:nvPr>
        </p:nvSpPr>
        <p:spPr>
          <a:xfrm>
            <a:off x="457200" y="1196752"/>
            <a:ext cx="4038600" cy="5400600"/>
          </a:xfrm>
        </p:spPr>
        <p:txBody>
          <a:bodyPr>
            <a:normAutofit fontScale="92500" lnSpcReduction="10000"/>
          </a:bodyPr>
          <a:lstStyle/>
          <a:p>
            <a:pPr eaLnBrk="1" hangingPunct="1">
              <a:lnSpc>
                <a:spcPct val="80000"/>
              </a:lnSpc>
              <a:buFontTx/>
              <a:buNone/>
            </a:pPr>
            <a:r>
              <a:rPr lang="cs-CZ" altLang="cs-CZ" sz="1600" dirty="0" smtClean="0">
                <a:solidFill>
                  <a:srgbClr val="3366FF"/>
                </a:solidFill>
              </a:rPr>
              <a:t>Pod národním TC mohou být nesložitá letadla, jejichž:</a:t>
            </a:r>
          </a:p>
          <a:p>
            <a:pPr eaLnBrk="1" hangingPunct="1">
              <a:lnSpc>
                <a:spcPct val="80000"/>
              </a:lnSpc>
              <a:buFontTx/>
              <a:buNone/>
            </a:pPr>
            <a:r>
              <a:rPr lang="cs-CZ" altLang="cs-CZ" sz="1600" dirty="0" smtClean="0">
                <a:solidFill>
                  <a:srgbClr val="3366FF"/>
                </a:solidFill>
              </a:rPr>
              <a:t> 	— původní návrh byl vytvořen před 1. lednem 1955 a</a:t>
            </a:r>
          </a:p>
          <a:p>
            <a:pPr eaLnBrk="1" hangingPunct="1">
              <a:lnSpc>
                <a:spcPct val="80000"/>
              </a:lnSpc>
              <a:buFontTx/>
              <a:buNone/>
            </a:pPr>
            <a:r>
              <a:rPr lang="cs-CZ" altLang="cs-CZ" sz="1600" dirty="0" smtClean="0">
                <a:solidFill>
                  <a:srgbClr val="3366FF"/>
                </a:solidFill>
              </a:rPr>
              <a:t>	— výroba byla zastavena před 1. lednem 1975,</a:t>
            </a:r>
          </a:p>
          <a:p>
            <a:pPr eaLnBrk="1" hangingPunct="1">
              <a:lnSpc>
                <a:spcPct val="80000"/>
              </a:lnSpc>
              <a:buFontTx/>
              <a:buNone/>
            </a:pPr>
            <a:endParaRPr lang="cs-CZ" altLang="cs-CZ" sz="1600" dirty="0" smtClean="0">
              <a:solidFill>
                <a:srgbClr val="3366FF"/>
              </a:solidFill>
            </a:endParaRPr>
          </a:p>
          <a:p>
            <a:pPr eaLnBrk="1" hangingPunct="1">
              <a:lnSpc>
                <a:spcPct val="80000"/>
              </a:lnSpc>
              <a:buFontTx/>
              <a:buNone/>
            </a:pPr>
            <a:r>
              <a:rPr lang="cs-CZ" altLang="cs-CZ" sz="1600" b="1" dirty="0" smtClean="0"/>
              <a:t>Jako typ je v ČR veden a má ÚCL vydaný TC pro českého držitele TC:</a:t>
            </a:r>
          </a:p>
          <a:p>
            <a:pPr eaLnBrk="1" hangingPunct="1">
              <a:lnSpc>
                <a:spcPct val="80000"/>
              </a:lnSpc>
            </a:pPr>
            <a:r>
              <a:rPr lang="bn-IN" altLang="cs-CZ" sz="1200" dirty="0" smtClean="0">
                <a:latin typeface="Verdana" pitchFamily="34" charset="0"/>
                <a:cs typeface="Vrinda" pitchFamily="34" charset="0"/>
              </a:rPr>
              <a:t>L – 60</a:t>
            </a:r>
            <a:endParaRPr lang="cs-CZ" altLang="cs-CZ" sz="1200" dirty="0" smtClean="0">
              <a:latin typeface="Verdana" pitchFamily="34" charset="0"/>
              <a:cs typeface="Vrinda" pitchFamily="34" charset="0"/>
            </a:endParaRPr>
          </a:p>
          <a:p>
            <a:pPr eaLnBrk="1" hangingPunct="1">
              <a:lnSpc>
                <a:spcPct val="80000"/>
              </a:lnSpc>
            </a:pPr>
            <a:r>
              <a:rPr lang="bn-IN" altLang="cs-CZ" sz="1200" dirty="0" smtClean="0">
                <a:latin typeface="Verdana" pitchFamily="34" charset="0"/>
                <a:cs typeface="Vrinda" pitchFamily="34" charset="0"/>
              </a:rPr>
              <a:t>Aero 45</a:t>
            </a:r>
            <a:endParaRPr lang="cs-CZ" altLang="cs-CZ" sz="1200" dirty="0" smtClean="0">
              <a:latin typeface="Verdana" pitchFamily="34" charset="0"/>
              <a:cs typeface="Vrinda" pitchFamily="34" charset="0"/>
            </a:endParaRPr>
          </a:p>
          <a:p>
            <a:pPr eaLnBrk="1" hangingPunct="1">
              <a:lnSpc>
                <a:spcPct val="80000"/>
              </a:lnSpc>
            </a:pPr>
            <a:r>
              <a:rPr lang="bn-IN" altLang="cs-CZ" sz="1200" dirty="0" smtClean="0">
                <a:latin typeface="Verdana" pitchFamily="34" charset="0"/>
                <a:cs typeface="Vrinda" pitchFamily="34" charset="0"/>
              </a:rPr>
              <a:t>Super Ae 145</a:t>
            </a:r>
            <a:endParaRPr lang="cs-CZ" altLang="cs-CZ" sz="1200" dirty="0" smtClean="0">
              <a:latin typeface="Verdana" pitchFamily="34" charset="0"/>
              <a:cs typeface="Vrinda" pitchFamily="34" charset="0"/>
            </a:endParaRPr>
          </a:p>
          <a:p>
            <a:pPr eaLnBrk="1" hangingPunct="1">
              <a:lnSpc>
                <a:spcPct val="80000"/>
              </a:lnSpc>
            </a:pPr>
            <a:r>
              <a:rPr lang="bn-IN" altLang="cs-CZ" sz="1200" dirty="0" smtClean="0">
                <a:latin typeface="Verdana" pitchFamily="34" charset="0"/>
                <a:cs typeface="Vrinda" pitchFamily="34" charset="0"/>
              </a:rPr>
              <a:t>L – 40</a:t>
            </a:r>
            <a:endParaRPr lang="cs-CZ" altLang="cs-CZ" sz="1200" dirty="0" smtClean="0">
              <a:latin typeface="Verdana" pitchFamily="34" charset="0"/>
              <a:cs typeface="Vrinda" pitchFamily="34" charset="0"/>
            </a:endParaRPr>
          </a:p>
          <a:p>
            <a:pPr eaLnBrk="1" hangingPunct="1">
              <a:lnSpc>
                <a:spcPct val="80000"/>
              </a:lnSpc>
            </a:pPr>
            <a:r>
              <a:rPr lang="bn-IN" altLang="cs-CZ" sz="1200" dirty="0" smtClean="0">
                <a:latin typeface="Verdana" pitchFamily="34" charset="0"/>
                <a:cs typeface="Vrinda" pitchFamily="34" charset="0"/>
              </a:rPr>
              <a:t>ORLÍK - VT 16</a:t>
            </a:r>
            <a:endParaRPr lang="cs-CZ" altLang="cs-CZ" sz="1200" dirty="0" smtClean="0">
              <a:latin typeface="Verdana" pitchFamily="34" charset="0"/>
              <a:cs typeface="Vrinda" pitchFamily="34" charset="0"/>
            </a:endParaRPr>
          </a:p>
          <a:p>
            <a:pPr eaLnBrk="1" hangingPunct="1">
              <a:lnSpc>
                <a:spcPct val="80000"/>
              </a:lnSpc>
            </a:pPr>
            <a:r>
              <a:rPr lang="bn-IN" altLang="cs-CZ" sz="1200" dirty="0" smtClean="0">
                <a:latin typeface="Verdana" pitchFamily="34" charset="0"/>
                <a:cs typeface="Vrinda" pitchFamily="34" charset="0"/>
              </a:rPr>
              <a:t>ORLÍK – VT 116</a:t>
            </a:r>
            <a:endParaRPr lang="cs-CZ" altLang="cs-CZ" sz="1200" dirty="0" smtClean="0">
              <a:latin typeface="Verdana" pitchFamily="34" charset="0"/>
              <a:cs typeface="Vrinda" pitchFamily="34" charset="0"/>
            </a:endParaRPr>
          </a:p>
          <a:p>
            <a:pPr eaLnBrk="1" hangingPunct="1">
              <a:lnSpc>
                <a:spcPct val="80000"/>
              </a:lnSpc>
              <a:buFont typeface="Wingdings" pitchFamily="2" charset="2"/>
              <a:buNone/>
            </a:pPr>
            <a:r>
              <a:rPr lang="cs-CZ" altLang="cs-CZ" sz="1600" b="1" dirty="0" smtClean="0"/>
              <a:t>Validované typy, tj. je TC vydáno jiným úřadem a držitel</a:t>
            </a:r>
            <a:r>
              <a:rPr lang="cs-CZ" altLang="cs-CZ" sz="1600" dirty="0" smtClean="0"/>
              <a:t> </a:t>
            </a:r>
            <a:r>
              <a:rPr lang="cs-CZ" altLang="cs-CZ" sz="1600" b="1" dirty="0" smtClean="0"/>
              <a:t>TC je zahraniční</a:t>
            </a:r>
            <a:endParaRPr lang="cs-CZ" altLang="cs-CZ" sz="1200" b="1" dirty="0" smtClean="0"/>
          </a:p>
          <a:p>
            <a:pPr eaLnBrk="1" hangingPunct="1">
              <a:lnSpc>
                <a:spcPct val="80000"/>
              </a:lnSpc>
              <a:buFont typeface="Wingdings" pitchFamily="2" charset="2"/>
              <a:buChar char="§"/>
            </a:pPr>
            <a:r>
              <a:rPr lang="en-US" altLang="cs-CZ" sz="1200" dirty="0" smtClean="0"/>
              <a:t>Schleicher </a:t>
            </a:r>
            <a:r>
              <a:rPr lang="en-US" altLang="cs-CZ" sz="1200" dirty="0" err="1" smtClean="0"/>
              <a:t>Rhö﻿nlerche</a:t>
            </a:r>
            <a:r>
              <a:rPr lang="en-US" altLang="cs-CZ" sz="1200" dirty="0" smtClean="0"/>
              <a:t> II</a:t>
            </a:r>
            <a:r>
              <a:rPr lang="cs-CZ" altLang="cs-CZ" sz="1200" dirty="0" smtClean="0"/>
              <a:t> </a:t>
            </a:r>
            <a:r>
              <a:rPr lang="en-US" altLang="cs-CZ" sz="1200" dirty="0" smtClean="0"/>
              <a:t>LBA</a:t>
            </a:r>
            <a:r>
              <a:rPr lang="cs-CZ" altLang="cs-CZ" sz="1200" dirty="0" smtClean="0"/>
              <a:t> </a:t>
            </a:r>
          </a:p>
          <a:p>
            <a:pPr eaLnBrk="1" hangingPunct="1">
              <a:lnSpc>
                <a:spcPct val="80000"/>
              </a:lnSpc>
              <a:buFont typeface="Wingdings" pitchFamily="2" charset="2"/>
              <a:buChar char="§"/>
            </a:pPr>
            <a:r>
              <a:rPr lang="en-US" altLang="cs-CZ" sz="1200" dirty="0" smtClean="0"/>
              <a:t> Piper J4A</a:t>
            </a:r>
            <a:r>
              <a:rPr lang="cs-CZ" altLang="cs-CZ" sz="1200" dirty="0" smtClean="0"/>
              <a:t> FAA </a:t>
            </a:r>
          </a:p>
          <a:p>
            <a:pPr eaLnBrk="1" hangingPunct="1">
              <a:lnSpc>
                <a:spcPct val="80000"/>
              </a:lnSpc>
              <a:buFont typeface="Wingdings" pitchFamily="2" charset="2"/>
              <a:buChar char="§"/>
            </a:pPr>
            <a:r>
              <a:rPr lang="cs-CZ" altLang="cs-CZ" sz="1200" dirty="0" err="1" smtClean="0"/>
              <a:t>Piper</a:t>
            </a:r>
            <a:r>
              <a:rPr lang="cs-CZ" altLang="cs-CZ" sz="1200" dirty="0" smtClean="0"/>
              <a:t> J3 – FAA</a:t>
            </a:r>
          </a:p>
          <a:p>
            <a:pPr eaLnBrk="1" hangingPunct="1">
              <a:lnSpc>
                <a:spcPct val="80000"/>
              </a:lnSpc>
              <a:buFont typeface="Wingdings" pitchFamily="2" charset="2"/>
              <a:buChar char="§"/>
            </a:pPr>
            <a:r>
              <a:rPr lang="en-US" altLang="cs-CZ" sz="1200" dirty="0" smtClean="0"/>
              <a:t>PZL An-2</a:t>
            </a:r>
            <a:r>
              <a:rPr lang="cs-CZ" altLang="cs-CZ" sz="1200" dirty="0" smtClean="0"/>
              <a:t> </a:t>
            </a:r>
            <a:r>
              <a:rPr lang="en-US" altLang="cs-CZ" sz="1200" dirty="0" smtClean="0"/>
              <a:t>CAA Poland</a:t>
            </a:r>
            <a:endParaRPr lang="cs-CZ" altLang="cs-CZ" sz="1200" dirty="0" smtClean="0"/>
          </a:p>
          <a:p>
            <a:pPr eaLnBrk="1" hangingPunct="1">
              <a:lnSpc>
                <a:spcPct val="80000"/>
              </a:lnSpc>
              <a:buFont typeface="Wingdings" pitchFamily="2" charset="2"/>
              <a:buChar char="§"/>
            </a:pPr>
            <a:r>
              <a:rPr lang="cs-CZ" altLang="cs-CZ" sz="1200" dirty="0" smtClean="0"/>
              <a:t>…</a:t>
            </a:r>
          </a:p>
          <a:p>
            <a:pPr eaLnBrk="1" hangingPunct="1">
              <a:lnSpc>
                <a:spcPct val="80000"/>
              </a:lnSpc>
              <a:buFontTx/>
              <a:buNone/>
            </a:pPr>
            <a:endParaRPr lang="cs-CZ" altLang="cs-CZ" sz="1600" dirty="0" smtClean="0"/>
          </a:p>
          <a:p>
            <a:pPr marL="0" indent="0">
              <a:lnSpc>
                <a:spcPct val="80000"/>
              </a:lnSpc>
              <a:buNone/>
            </a:pPr>
            <a:r>
              <a:rPr lang="cs-CZ" altLang="cs-CZ" sz="1600" b="1" dirty="0" smtClean="0">
                <a:solidFill>
                  <a:srgbClr val="00B050"/>
                </a:solidFill>
              </a:rPr>
              <a:t>Ve zvláštní kategorii způsobilosti:</a:t>
            </a:r>
          </a:p>
          <a:p>
            <a:pPr>
              <a:lnSpc>
                <a:spcPct val="80000"/>
              </a:lnSpc>
            </a:pPr>
            <a:r>
              <a:rPr lang="cs-CZ" altLang="cs-CZ" sz="1600" b="1" dirty="0" err="1" smtClean="0">
                <a:solidFill>
                  <a:srgbClr val="00B050"/>
                </a:solidFill>
              </a:rPr>
              <a:t>Experimental</a:t>
            </a:r>
            <a:endParaRPr lang="cs-CZ" altLang="cs-CZ" sz="1600" b="1" dirty="0">
              <a:solidFill>
                <a:srgbClr val="00B050"/>
              </a:solidFill>
            </a:endParaRPr>
          </a:p>
          <a:p>
            <a:pPr>
              <a:lnSpc>
                <a:spcPct val="80000"/>
              </a:lnSpc>
            </a:pPr>
            <a:r>
              <a:rPr lang="cs-CZ" altLang="cs-CZ" sz="1600" b="1" dirty="0" smtClean="0">
                <a:solidFill>
                  <a:srgbClr val="00B050"/>
                </a:solidFill>
              </a:rPr>
              <a:t>Limited</a:t>
            </a:r>
          </a:p>
          <a:p>
            <a:pPr>
              <a:lnSpc>
                <a:spcPct val="80000"/>
              </a:lnSpc>
            </a:pPr>
            <a:r>
              <a:rPr lang="cs-CZ" altLang="cs-CZ" sz="1600" b="1" dirty="0" err="1" smtClean="0">
                <a:solidFill>
                  <a:srgbClr val="00B050"/>
                </a:solidFill>
              </a:rPr>
              <a:t>Restricted</a:t>
            </a:r>
            <a:endParaRPr lang="cs-CZ" altLang="cs-CZ" sz="1600" b="1" dirty="0">
              <a:solidFill>
                <a:srgbClr val="00B050"/>
              </a:solidFill>
            </a:endParaRPr>
          </a:p>
          <a:p>
            <a:pPr>
              <a:lnSpc>
                <a:spcPct val="80000"/>
              </a:lnSpc>
            </a:pPr>
            <a:r>
              <a:rPr lang="cs-CZ" altLang="cs-CZ" sz="1600" b="1" dirty="0" smtClean="0">
                <a:solidFill>
                  <a:srgbClr val="00B050"/>
                </a:solidFill>
              </a:rPr>
              <a:t>Povolení     			      letu</a:t>
            </a:r>
            <a:r>
              <a:rPr lang="cs-CZ" altLang="cs-CZ" sz="1600" b="1" dirty="0">
                <a:solidFill>
                  <a:srgbClr val="00B050"/>
                </a:solidFill>
              </a:rPr>
              <a:t>	</a:t>
            </a:r>
            <a:endParaRPr lang="cs-CZ" altLang="cs-CZ" sz="1600" b="1" dirty="0" smtClean="0">
              <a:solidFill>
                <a:srgbClr val="00B050"/>
              </a:solidFill>
            </a:endParaRPr>
          </a:p>
        </p:txBody>
      </p:sp>
      <p:pic>
        <p:nvPicPr>
          <p:cNvPr id="2050" name="Picture 2"/>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bwMode="auto">
          <a:xfrm>
            <a:off x="5220072" y="1268760"/>
            <a:ext cx="3462536" cy="23198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20071" y="3645024"/>
            <a:ext cx="3457619" cy="23042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Zástupný symbol pro zápatí 1"/>
          <p:cNvSpPr>
            <a:spLocks noGrp="1"/>
          </p:cNvSpPr>
          <p:nvPr>
            <p:ph type="ftr" sz="quarter" idx="11"/>
          </p:nvPr>
        </p:nvSpPr>
        <p:spPr/>
        <p:txBody>
          <a:bodyPr/>
          <a:lstStyle/>
          <a:p>
            <a:pPr>
              <a:defRPr/>
            </a:pPr>
            <a:r>
              <a:rPr lang="cs-CZ" altLang="cs-CZ" smtClean="0"/>
              <a:t>Seminář GA 2021</a:t>
            </a:r>
            <a:endParaRPr lang="cs-CZ" altLang="cs-CZ"/>
          </a:p>
        </p:txBody>
      </p:sp>
      <p:sp>
        <p:nvSpPr>
          <p:cNvPr id="3" name="Zástupný symbol pro číslo snímku 2"/>
          <p:cNvSpPr>
            <a:spLocks noGrp="1"/>
          </p:cNvSpPr>
          <p:nvPr>
            <p:ph type="sldNum" sz="quarter" idx="12"/>
          </p:nvPr>
        </p:nvSpPr>
        <p:spPr/>
        <p:txBody>
          <a:bodyPr/>
          <a:lstStyle/>
          <a:p>
            <a:pPr>
              <a:defRPr/>
            </a:pPr>
            <a:fld id="{C466F49A-C5C6-4008-886A-856B63B58028}" type="slidenum">
              <a:rPr lang="cs-CZ" altLang="cs-CZ" smtClean="0"/>
              <a:pPr>
                <a:defRPr/>
              </a:pPr>
              <a:t>13</a:t>
            </a:fld>
            <a:endParaRPr lang="cs-CZ" altLang="cs-CZ"/>
          </a:p>
        </p:txBody>
      </p:sp>
    </p:spTree>
    <p:extLst>
      <p:ext uri="{BB962C8B-B14F-4D97-AF65-F5344CB8AC3E}">
        <p14:creationId xmlns:p14="http://schemas.microsoft.com/office/powerpoint/2010/main" val="2510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p:cNvSpPr>
            <a:spLocks noGrp="1"/>
          </p:cNvSpPr>
          <p:nvPr>
            <p:ph type="title"/>
          </p:nvPr>
        </p:nvSpPr>
        <p:spPr/>
        <p:txBody>
          <a:bodyPr>
            <a:normAutofit/>
          </a:bodyPr>
          <a:lstStyle/>
          <a:p>
            <a:r>
              <a:rPr lang="cs-CZ" sz="2200" b="1" dirty="0" smtClean="0">
                <a:solidFill>
                  <a:srgbClr val="0070C0"/>
                </a:solidFill>
              </a:rPr>
              <a:t>Kategorie způsobilosti</a:t>
            </a:r>
            <a:r>
              <a:rPr lang="cs-CZ" b="1" dirty="0" smtClean="0">
                <a:solidFill>
                  <a:srgbClr val="0070C0"/>
                </a:solidFill>
              </a:rPr>
              <a:t/>
            </a:r>
            <a:br>
              <a:rPr lang="cs-CZ" b="1" dirty="0" smtClean="0">
                <a:solidFill>
                  <a:srgbClr val="0070C0"/>
                </a:solidFill>
              </a:rPr>
            </a:br>
            <a:r>
              <a:rPr lang="cs-CZ" b="1" dirty="0" smtClean="0">
                <a:solidFill>
                  <a:srgbClr val="0070C0"/>
                </a:solidFill>
              </a:rPr>
              <a:t>  </a:t>
            </a:r>
            <a:r>
              <a:rPr lang="cs-CZ" sz="4000" b="1" dirty="0" smtClean="0">
                <a:solidFill>
                  <a:srgbClr val="0070C0"/>
                </a:solidFill>
              </a:rPr>
              <a:t>Kategorie EXPERIMENTAL</a:t>
            </a:r>
            <a:endParaRPr lang="cs-CZ" b="1" dirty="0">
              <a:solidFill>
                <a:srgbClr val="0070C0"/>
              </a:solidFill>
            </a:endParaRPr>
          </a:p>
        </p:txBody>
      </p:sp>
      <p:sp>
        <p:nvSpPr>
          <p:cNvPr id="4" name="Zástupný symbol pro zápatí 3"/>
          <p:cNvSpPr>
            <a:spLocks noGrp="1"/>
          </p:cNvSpPr>
          <p:nvPr>
            <p:ph type="ftr" sz="quarter" idx="11"/>
          </p:nvPr>
        </p:nvSpPr>
        <p:spPr/>
        <p:txBody>
          <a:bodyPr/>
          <a:lstStyle/>
          <a:p>
            <a:r>
              <a:rPr lang="cs-CZ" smtClean="0"/>
              <a:t>Seminář GA 2021</a:t>
            </a:r>
            <a:endParaRPr lang="cs-CZ"/>
          </a:p>
        </p:txBody>
      </p:sp>
      <p:sp>
        <p:nvSpPr>
          <p:cNvPr id="5" name="Zástupný symbol pro číslo snímku 4"/>
          <p:cNvSpPr>
            <a:spLocks noGrp="1"/>
          </p:cNvSpPr>
          <p:nvPr>
            <p:ph type="sldNum" sz="quarter" idx="12"/>
          </p:nvPr>
        </p:nvSpPr>
        <p:spPr/>
        <p:txBody>
          <a:bodyPr/>
          <a:lstStyle/>
          <a:p>
            <a:fld id="{AC57A5DF-1266-40EA-9282-1E66B9DE06C0}" type="slidenum">
              <a:rPr lang="cs-CZ" smtClean="0"/>
              <a:t>14</a:t>
            </a:fld>
            <a:endParaRPr lang="cs-CZ"/>
          </a:p>
        </p:txBody>
      </p:sp>
      <p:pic>
        <p:nvPicPr>
          <p:cNvPr id="1026" name="Picture 2"/>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34000" contrast="-62000"/>
                    </a14:imgEffect>
                  </a14:imgLayer>
                </a14:imgProps>
              </a:ext>
              <a:ext uri="{28A0092B-C50C-407E-A947-70E740481C1C}">
                <a14:useLocalDpi xmlns:a14="http://schemas.microsoft.com/office/drawing/2010/main" val="0"/>
              </a:ext>
            </a:extLst>
          </a:blip>
          <a:srcRect/>
          <a:stretch>
            <a:fillRect/>
          </a:stretch>
        </p:blipFill>
        <p:spPr bwMode="auto">
          <a:xfrm>
            <a:off x="0" y="1"/>
            <a:ext cx="854771" cy="836712"/>
          </a:xfrm>
          <a:prstGeom prst="rect">
            <a:avLst/>
          </a:prstGeom>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Zástupný symbol pro obsah 5"/>
          <p:cNvSpPr>
            <a:spLocks noGrp="1"/>
          </p:cNvSpPr>
          <p:nvPr>
            <p:ph sz="half" idx="1"/>
          </p:nvPr>
        </p:nvSpPr>
        <p:spPr/>
        <p:txBody>
          <a:bodyPr>
            <a:normAutofit/>
          </a:bodyPr>
          <a:lstStyle/>
          <a:p>
            <a:r>
              <a:rPr lang="cs-CZ" b="1" dirty="0" smtClean="0">
                <a:solidFill>
                  <a:schemeClr val="accent1">
                    <a:lumMod val="75000"/>
                  </a:schemeClr>
                </a:solidFill>
              </a:rPr>
              <a:t>Prototypy pro vývoj a průkaz plnění požadavků</a:t>
            </a:r>
          </a:p>
          <a:p>
            <a:r>
              <a:rPr lang="cs-CZ" b="1" dirty="0">
                <a:solidFill>
                  <a:schemeClr val="accent1">
                    <a:lumMod val="75000"/>
                  </a:schemeClr>
                </a:solidFill>
              </a:rPr>
              <a:t>Zkoušení nových koncepcí</a:t>
            </a:r>
          </a:p>
          <a:p>
            <a:pPr marL="0" lvl="1" indent="0">
              <a:buNone/>
            </a:pPr>
            <a:r>
              <a:rPr lang="cs-CZ" sz="2800" b="1" dirty="0" smtClean="0">
                <a:solidFill>
                  <a:schemeClr val="accent1">
                    <a:lumMod val="75000"/>
                  </a:schemeClr>
                </a:solidFill>
              </a:rPr>
              <a:t>	- </a:t>
            </a:r>
            <a:r>
              <a:rPr lang="cs-CZ" sz="2000" b="1" dirty="0">
                <a:solidFill>
                  <a:schemeClr val="accent1">
                    <a:lumMod val="75000"/>
                  </a:schemeClr>
                </a:solidFill>
              </a:rPr>
              <a:t>Striktní omezení </a:t>
            </a:r>
            <a:r>
              <a:rPr lang="cs-CZ" sz="2000" b="1" dirty="0" smtClean="0">
                <a:solidFill>
                  <a:schemeClr val="accent1">
                    <a:lumMod val="75000"/>
                  </a:schemeClr>
                </a:solidFill>
              </a:rPr>
              <a:t>	provozu na základě 	Souhlasu ke 	zkušebnímu létání</a:t>
            </a:r>
            <a:endParaRPr lang="cs-CZ" sz="2000" b="1" dirty="0">
              <a:solidFill>
                <a:schemeClr val="accent1">
                  <a:lumMod val="75000"/>
                </a:schemeClr>
              </a:solidFill>
            </a:endParaRPr>
          </a:p>
          <a:p>
            <a:pPr marL="0" lvl="1" indent="0">
              <a:buNone/>
            </a:pPr>
            <a:endParaRPr lang="cs-CZ" b="1" dirty="0">
              <a:solidFill>
                <a:schemeClr val="accent1">
                  <a:lumMod val="75000"/>
                </a:schemeClr>
              </a:solidFill>
            </a:endParaRPr>
          </a:p>
        </p:txBody>
      </p:sp>
      <p:pic>
        <p:nvPicPr>
          <p:cNvPr id="1027" name="Picture 3"/>
          <p:cNvPicPr>
            <a:picLocks noGrp="1" noChangeAspect="1" noChangeArrowheads="1"/>
          </p:cNvPicPr>
          <p:nvPr>
            <p:ph sz="half" idx="2"/>
          </p:nvPr>
        </p:nvPicPr>
        <p:blipFill>
          <a:blip r:embed="rId4" cstate="print">
            <a:extLst>
              <a:ext uri="{28A0092B-C50C-407E-A947-70E740481C1C}">
                <a14:useLocalDpi xmlns:a14="http://schemas.microsoft.com/office/drawing/2010/main" val="0"/>
              </a:ext>
            </a:extLst>
          </a:blip>
          <a:srcRect/>
          <a:stretch>
            <a:fillRect/>
          </a:stretch>
        </p:blipFill>
        <p:spPr bwMode="auto">
          <a:xfrm>
            <a:off x="5508104" y="1340768"/>
            <a:ext cx="3421386" cy="24172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0" y="3861048"/>
            <a:ext cx="3856608" cy="22707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19708" t="25000" r="67577" b="43238"/>
          <a:stretch/>
        </p:blipFill>
        <p:spPr bwMode="auto">
          <a:xfrm>
            <a:off x="3527884" y="2405379"/>
            <a:ext cx="2088232" cy="14671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rotWithShape="1">
          <a:blip r:embed="rId7">
            <a:extLst>
              <a:ext uri="{28A0092B-C50C-407E-A947-70E740481C1C}">
                <a14:useLocalDpi xmlns:a14="http://schemas.microsoft.com/office/drawing/2010/main" val="0"/>
              </a:ext>
            </a:extLst>
          </a:blip>
          <a:srcRect l="19161" t="50000" r="67976" b="19496"/>
          <a:stretch/>
        </p:blipFill>
        <p:spPr bwMode="auto">
          <a:xfrm>
            <a:off x="1582755" y="5301208"/>
            <a:ext cx="2197359" cy="14655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ovéPole 1"/>
          <p:cNvSpPr txBox="1"/>
          <p:nvPr/>
        </p:nvSpPr>
        <p:spPr>
          <a:xfrm>
            <a:off x="3440229" y="2515248"/>
            <a:ext cx="760795" cy="276999"/>
          </a:xfrm>
          <a:prstGeom prst="rect">
            <a:avLst/>
          </a:prstGeom>
          <a:noFill/>
        </p:spPr>
        <p:txBody>
          <a:bodyPr wrap="square" rtlCol="0">
            <a:spAutoFit/>
          </a:bodyPr>
          <a:lstStyle/>
          <a:p>
            <a:r>
              <a:rPr lang="cs-CZ" sz="1200" b="1" dirty="0" smtClean="0"/>
              <a:t>1050HP</a:t>
            </a:r>
            <a:endParaRPr lang="cs-CZ" sz="1200" b="1" dirty="0"/>
          </a:p>
        </p:txBody>
      </p:sp>
      <p:sp>
        <p:nvSpPr>
          <p:cNvPr id="7" name="TextovéPole 6"/>
          <p:cNvSpPr txBox="1"/>
          <p:nvPr/>
        </p:nvSpPr>
        <p:spPr>
          <a:xfrm>
            <a:off x="3635896" y="5949280"/>
            <a:ext cx="720080" cy="276999"/>
          </a:xfrm>
          <a:prstGeom prst="rect">
            <a:avLst/>
          </a:prstGeom>
          <a:noFill/>
        </p:spPr>
        <p:txBody>
          <a:bodyPr wrap="square" rtlCol="0">
            <a:spAutoFit/>
          </a:bodyPr>
          <a:lstStyle/>
          <a:p>
            <a:r>
              <a:rPr lang="cs-CZ" sz="1200" b="1" dirty="0" smtClean="0"/>
              <a:t>1300HP</a:t>
            </a:r>
            <a:endParaRPr lang="cs-CZ" sz="1200" b="1" dirty="0"/>
          </a:p>
        </p:txBody>
      </p:sp>
      <p:cxnSp>
        <p:nvCxnSpPr>
          <p:cNvPr id="10" name="Přímá spojnice se šipkou 9"/>
          <p:cNvCxnSpPr/>
          <p:nvPr/>
        </p:nvCxnSpPr>
        <p:spPr>
          <a:xfrm>
            <a:off x="4572000" y="3356992"/>
            <a:ext cx="1116124" cy="1440160"/>
          </a:xfrm>
          <a:prstGeom prst="straightConnector1">
            <a:avLst/>
          </a:prstGeom>
          <a:ln w="2540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12" name="Přímá spojnice se šipkou 11"/>
          <p:cNvCxnSpPr/>
          <p:nvPr/>
        </p:nvCxnSpPr>
        <p:spPr>
          <a:xfrm flipV="1">
            <a:off x="3923928" y="5589240"/>
            <a:ext cx="2088232" cy="216024"/>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4852358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p:cNvSpPr>
            <a:spLocks noGrp="1"/>
          </p:cNvSpPr>
          <p:nvPr>
            <p:ph type="title"/>
          </p:nvPr>
        </p:nvSpPr>
        <p:spPr/>
        <p:txBody>
          <a:bodyPr>
            <a:normAutofit/>
          </a:bodyPr>
          <a:lstStyle/>
          <a:p>
            <a:r>
              <a:rPr lang="cs-CZ" sz="2200" b="1" dirty="0" smtClean="0">
                <a:solidFill>
                  <a:srgbClr val="0070C0"/>
                </a:solidFill>
              </a:rPr>
              <a:t>Kategorie způsobilosti</a:t>
            </a:r>
            <a:r>
              <a:rPr lang="cs-CZ" b="1" dirty="0" smtClean="0">
                <a:solidFill>
                  <a:srgbClr val="0070C0"/>
                </a:solidFill>
              </a:rPr>
              <a:t/>
            </a:r>
            <a:br>
              <a:rPr lang="cs-CZ" b="1" dirty="0" smtClean="0">
                <a:solidFill>
                  <a:srgbClr val="0070C0"/>
                </a:solidFill>
              </a:rPr>
            </a:br>
            <a:r>
              <a:rPr lang="cs-CZ" b="1" dirty="0" smtClean="0">
                <a:solidFill>
                  <a:srgbClr val="0070C0"/>
                </a:solidFill>
              </a:rPr>
              <a:t>  </a:t>
            </a:r>
            <a:r>
              <a:rPr lang="cs-CZ" sz="4000" b="1" dirty="0" smtClean="0">
                <a:solidFill>
                  <a:srgbClr val="0070C0"/>
                </a:solidFill>
              </a:rPr>
              <a:t>Kategorie EXPERIMENTAL</a:t>
            </a:r>
            <a:endParaRPr lang="cs-CZ" b="1" dirty="0">
              <a:solidFill>
                <a:srgbClr val="0070C0"/>
              </a:solidFill>
            </a:endParaRPr>
          </a:p>
        </p:txBody>
      </p:sp>
      <p:sp>
        <p:nvSpPr>
          <p:cNvPr id="4" name="Zástupný symbol pro zápatí 3"/>
          <p:cNvSpPr>
            <a:spLocks noGrp="1"/>
          </p:cNvSpPr>
          <p:nvPr>
            <p:ph type="ftr" sz="quarter" idx="11"/>
          </p:nvPr>
        </p:nvSpPr>
        <p:spPr/>
        <p:txBody>
          <a:bodyPr/>
          <a:lstStyle/>
          <a:p>
            <a:r>
              <a:rPr lang="cs-CZ" smtClean="0"/>
              <a:t>Seminář GA 2021</a:t>
            </a:r>
            <a:endParaRPr lang="cs-CZ"/>
          </a:p>
        </p:txBody>
      </p:sp>
      <p:sp>
        <p:nvSpPr>
          <p:cNvPr id="5" name="Zástupný symbol pro číslo snímku 4"/>
          <p:cNvSpPr>
            <a:spLocks noGrp="1"/>
          </p:cNvSpPr>
          <p:nvPr>
            <p:ph type="sldNum" sz="quarter" idx="12"/>
          </p:nvPr>
        </p:nvSpPr>
        <p:spPr/>
        <p:txBody>
          <a:bodyPr/>
          <a:lstStyle/>
          <a:p>
            <a:fld id="{AC57A5DF-1266-40EA-9282-1E66B9DE06C0}" type="slidenum">
              <a:rPr lang="cs-CZ" smtClean="0"/>
              <a:t>15</a:t>
            </a:fld>
            <a:endParaRPr lang="cs-CZ"/>
          </a:p>
        </p:txBody>
      </p:sp>
      <p:pic>
        <p:nvPicPr>
          <p:cNvPr id="1026" name="Picture 2"/>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34000" contrast="-62000"/>
                    </a14:imgEffect>
                  </a14:imgLayer>
                </a14:imgProps>
              </a:ext>
              <a:ext uri="{28A0092B-C50C-407E-A947-70E740481C1C}">
                <a14:useLocalDpi xmlns:a14="http://schemas.microsoft.com/office/drawing/2010/main" val="0"/>
              </a:ext>
            </a:extLst>
          </a:blip>
          <a:srcRect/>
          <a:stretch>
            <a:fillRect/>
          </a:stretch>
        </p:blipFill>
        <p:spPr bwMode="auto">
          <a:xfrm>
            <a:off x="0" y="1"/>
            <a:ext cx="854771" cy="836712"/>
          </a:xfrm>
          <a:prstGeom prst="rect">
            <a:avLst/>
          </a:prstGeom>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Zástupný symbol pro obsah 5"/>
          <p:cNvSpPr>
            <a:spLocks noGrp="1"/>
          </p:cNvSpPr>
          <p:nvPr>
            <p:ph sz="half" idx="1"/>
          </p:nvPr>
        </p:nvSpPr>
        <p:spPr/>
        <p:txBody>
          <a:bodyPr>
            <a:normAutofit/>
          </a:bodyPr>
          <a:lstStyle/>
          <a:p>
            <a:r>
              <a:rPr lang="cs-CZ" b="1" dirty="0" smtClean="0">
                <a:solidFill>
                  <a:schemeClr val="accent1">
                    <a:lumMod val="75000"/>
                  </a:schemeClr>
                </a:solidFill>
              </a:rPr>
              <a:t>Letadla historického významu</a:t>
            </a:r>
          </a:p>
          <a:p>
            <a:r>
              <a:rPr lang="cs-CZ" b="1" dirty="0" smtClean="0">
                <a:solidFill>
                  <a:schemeClr val="accent1">
                    <a:lumMod val="75000"/>
                  </a:schemeClr>
                </a:solidFill>
              </a:rPr>
              <a:t>Individuálně stavěná letadla</a:t>
            </a:r>
          </a:p>
          <a:p>
            <a:pPr lvl="1"/>
            <a:r>
              <a:rPr lang="cs-CZ" b="1" dirty="0" smtClean="0">
                <a:solidFill>
                  <a:schemeClr val="accent1">
                    <a:lumMod val="75000"/>
                  </a:schemeClr>
                </a:solidFill>
              </a:rPr>
              <a:t>Problematické přepsání do rejstříku cizího státu</a:t>
            </a:r>
            <a:endParaRPr lang="cs-CZ" b="1" dirty="0">
              <a:solidFill>
                <a:schemeClr val="accent1">
                  <a:lumMod val="75000"/>
                </a:schemeClr>
              </a:solidFill>
            </a:endParaRPr>
          </a:p>
          <a:p>
            <a:pPr lvl="1"/>
            <a:r>
              <a:rPr lang="cs-CZ" b="1" dirty="0" smtClean="0">
                <a:solidFill>
                  <a:schemeClr val="accent1">
                    <a:lumMod val="75000"/>
                  </a:schemeClr>
                </a:solidFill>
              </a:rPr>
              <a:t>Nekomerční provoz</a:t>
            </a:r>
          </a:p>
          <a:p>
            <a:pPr lvl="1"/>
            <a:r>
              <a:rPr lang="cs-CZ" b="1" dirty="0" smtClean="0">
                <a:solidFill>
                  <a:schemeClr val="accent1">
                    <a:lumMod val="75000"/>
                  </a:schemeClr>
                </a:solidFill>
              </a:rPr>
              <a:t>Omezené přelety přes hranice</a:t>
            </a:r>
            <a:endParaRPr lang="cs-CZ" b="1" dirty="0">
              <a:solidFill>
                <a:schemeClr val="accent1">
                  <a:lumMod val="75000"/>
                </a:schemeClr>
              </a:solidFill>
            </a:endParaRPr>
          </a:p>
        </p:txBody>
      </p:sp>
      <p:pic>
        <p:nvPicPr>
          <p:cNvPr id="13"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13751" t="26729" r="57768" b="23727"/>
          <a:stretch/>
        </p:blipFill>
        <p:spPr>
          <a:xfrm>
            <a:off x="5047278" y="3789040"/>
            <a:ext cx="3594180" cy="2539574"/>
          </a:xfrm>
          <a:prstGeom prst="rect">
            <a:avLst/>
          </a:prstGeom>
        </p:spPr>
      </p:pic>
      <p:pic>
        <p:nvPicPr>
          <p:cNvPr id="1028" name="Picture 4"/>
          <p:cNvPicPr>
            <a:picLocks noGrp="1" noChangeAspect="1" noChangeArrowheads="1"/>
          </p:cNvPicPr>
          <p:nvPr>
            <p:ph sz="half" idx="2"/>
          </p:nvPr>
        </p:nvPicPr>
        <p:blipFill>
          <a:blip r:embed="rId5" cstate="print">
            <a:extLst>
              <a:ext uri="{28A0092B-C50C-407E-A947-70E740481C1C}">
                <a14:useLocalDpi xmlns:a14="http://schemas.microsoft.com/office/drawing/2010/main" val="0"/>
              </a:ext>
            </a:extLst>
          </a:blip>
          <a:srcRect/>
          <a:stretch>
            <a:fillRect/>
          </a:stretch>
        </p:blipFill>
        <p:spPr bwMode="auto">
          <a:xfrm>
            <a:off x="4572000" y="1844824"/>
            <a:ext cx="4038600" cy="16817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4939525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p:cNvSpPr>
            <a:spLocks noGrp="1"/>
          </p:cNvSpPr>
          <p:nvPr>
            <p:ph type="title"/>
          </p:nvPr>
        </p:nvSpPr>
        <p:spPr/>
        <p:txBody>
          <a:bodyPr>
            <a:normAutofit/>
          </a:bodyPr>
          <a:lstStyle/>
          <a:p>
            <a:r>
              <a:rPr lang="cs-CZ" sz="2200" b="1" dirty="0" smtClean="0">
                <a:solidFill>
                  <a:srgbClr val="0070C0"/>
                </a:solidFill>
              </a:rPr>
              <a:t>Kategorie způsobilosti</a:t>
            </a:r>
            <a:r>
              <a:rPr lang="cs-CZ" b="1" dirty="0" smtClean="0">
                <a:solidFill>
                  <a:srgbClr val="0070C0"/>
                </a:solidFill>
              </a:rPr>
              <a:t/>
            </a:r>
            <a:br>
              <a:rPr lang="cs-CZ" b="1" dirty="0" smtClean="0">
                <a:solidFill>
                  <a:srgbClr val="0070C0"/>
                </a:solidFill>
              </a:rPr>
            </a:br>
            <a:r>
              <a:rPr lang="cs-CZ" b="1" dirty="0" smtClean="0">
                <a:solidFill>
                  <a:srgbClr val="0070C0"/>
                </a:solidFill>
              </a:rPr>
              <a:t>  </a:t>
            </a:r>
            <a:r>
              <a:rPr lang="cs-CZ" sz="4000" b="1" dirty="0" smtClean="0">
                <a:solidFill>
                  <a:srgbClr val="0070C0"/>
                </a:solidFill>
              </a:rPr>
              <a:t>Kategorie LIMITED</a:t>
            </a:r>
            <a:endParaRPr lang="cs-CZ" b="1" dirty="0">
              <a:solidFill>
                <a:srgbClr val="0070C0"/>
              </a:solidFill>
            </a:endParaRPr>
          </a:p>
        </p:txBody>
      </p:sp>
      <p:sp>
        <p:nvSpPr>
          <p:cNvPr id="4" name="Zástupný symbol pro zápatí 3"/>
          <p:cNvSpPr>
            <a:spLocks noGrp="1"/>
          </p:cNvSpPr>
          <p:nvPr>
            <p:ph type="ftr" sz="quarter" idx="11"/>
          </p:nvPr>
        </p:nvSpPr>
        <p:spPr/>
        <p:txBody>
          <a:bodyPr/>
          <a:lstStyle/>
          <a:p>
            <a:r>
              <a:rPr lang="cs-CZ" smtClean="0"/>
              <a:t>Seminář GA 2021</a:t>
            </a:r>
            <a:endParaRPr lang="cs-CZ"/>
          </a:p>
        </p:txBody>
      </p:sp>
      <p:sp>
        <p:nvSpPr>
          <p:cNvPr id="5" name="Zástupný symbol pro číslo snímku 4"/>
          <p:cNvSpPr>
            <a:spLocks noGrp="1"/>
          </p:cNvSpPr>
          <p:nvPr>
            <p:ph type="sldNum" sz="quarter" idx="12"/>
          </p:nvPr>
        </p:nvSpPr>
        <p:spPr/>
        <p:txBody>
          <a:bodyPr/>
          <a:lstStyle/>
          <a:p>
            <a:fld id="{AC57A5DF-1266-40EA-9282-1E66B9DE06C0}" type="slidenum">
              <a:rPr lang="cs-CZ" smtClean="0"/>
              <a:t>16</a:t>
            </a:fld>
            <a:endParaRPr lang="cs-CZ"/>
          </a:p>
        </p:txBody>
      </p:sp>
      <p:pic>
        <p:nvPicPr>
          <p:cNvPr id="1026" name="Picture 2"/>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34000" contrast="-62000"/>
                    </a14:imgEffect>
                  </a14:imgLayer>
                </a14:imgProps>
              </a:ext>
              <a:ext uri="{28A0092B-C50C-407E-A947-70E740481C1C}">
                <a14:useLocalDpi xmlns:a14="http://schemas.microsoft.com/office/drawing/2010/main" val="0"/>
              </a:ext>
            </a:extLst>
          </a:blip>
          <a:srcRect/>
          <a:stretch>
            <a:fillRect/>
          </a:stretch>
        </p:blipFill>
        <p:spPr bwMode="auto">
          <a:xfrm>
            <a:off x="0" y="1"/>
            <a:ext cx="854771" cy="836712"/>
          </a:xfrm>
          <a:prstGeom prst="rect">
            <a:avLst/>
          </a:prstGeom>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Zástupný symbol pro obsah 5"/>
          <p:cNvSpPr>
            <a:spLocks noGrp="1"/>
          </p:cNvSpPr>
          <p:nvPr>
            <p:ph sz="half" idx="1"/>
          </p:nvPr>
        </p:nvSpPr>
        <p:spPr/>
        <p:txBody>
          <a:bodyPr>
            <a:normAutofit/>
          </a:bodyPr>
          <a:lstStyle/>
          <a:p>
            <a:r>
              <a:rPr lang="cs-CZ" b="1" dirty="0" smtClean="0">
                <a:solidFill>
                  <a:schemeClr val="accent1">
                    <a:lumMod val="75000"/>
                  </a:schemeClr>
                </a:solidFill>
              </a:rPr>
              <a:t>Letadlo nikdy nebylo certifikováno, převzato u vojenského provozu </a:t>
            </a:r>
          </a:p>
          <a:p>
            <a:r>
              <a:rPr lang="cs-CZ" b="1" i="1" dirty="0" smtClean="0">
                <a:solidFill>
                  <a:schemeClr val="accent1">
                    <a:lumMod val="75000"/>
                  </a:schemeClr>
                </a:solidFill>
              </a:rPr>
              <a:t>nekomerční provoz</a:t>
            </a:r>
          </a:p>
          <a:p>
            <a:pPr marL="0" indent="0">
              <a:buNone/>
            </a:pPr>
            <a:r>
              <a:rPr lang="cs-CZ" b="1" dirty="0">
                <a:solidFill>
                  <a:schemeClr val="accent1">
                    <a:lumMod val="75000"/>
                  </a:schemeClr>
                </a:solidFill>
              </a:rPr>
              <a:t>	</a:t>
            </a:r>
          </a:p>
          <a:p>
            <a:pPr marL="0" indent="0">
              <a:buNone/>
            </a:pPr>
            <a:endParaRPr lang="cs-CZ" b="1" dirty="0" smtClean="0">
              <a:solidFill>
                <a:schemeClr val="accent1">
                  <a:lumMod val="75000"/>
                </a:schemeClr>
              </a:solidFill>
            </a:endParaRPr>
          </a:p>
          <a:p>
            <a:pPr marL="0" indent="0">
              <a:buNone/>
            </a:pPr>
            <a:r>
              <a:rPr lang="cs-CZ" b="1" dirty="0" smtClean="0">
                <a:solidFill>
                  <a:schemeClr val="accent1">
                    <a:lumMod val="75000"/>
                  </a:schemeClr>
                </a:solidFill>
              </a:rPr>
              <a:t>	ÚCL LIMITED</a:t>
            </a:r>
            <a:endParaRPr lang="cs-CZ" b="1" dirty="0">
              <a:solidFill>
                <a:schemeClr val="accent1">
                  <a:lumMod val="75000"/>
                </a:schemeClr>
              </a:solidFill>
            </a:endParaRPr>
          </a:p>
          <a:p>
            <a:pPr marL="0" indent="0">
              <a:buNone/>
            </a:pPr>
            <a:endParaRPr lang="cs-CZ" b="1" dirty="0">
              <a:solidFill>
                <a:schemeClr val="accent1">
                  <a:lumMod val="75000"/>
                </a:schemeClr>
              </a:solidFill>
            </a:endParaRPr>
          </a:p>
          <a:p>
            <a:endParaRPr lang="cs-CZ" b="1" dirty="0">
              <a:solidFill>
                <a:schemeClr val="accent1">
                  <a:lumMod val="75000"/>
                </a:schemeClr>
              </a:solidFill>
            </a:endParaRPr>
          </a:p>
          <a:p>
            <a:endParaRPr lang="cs-CZ" b="1" dirty="0" smtClean="0">
              <a:solidFill>
                <a:schemeClr val="accent1">
                  <a:lumMod val="75000"/>
                </a:schemeClr>
              </a:solidFill>
            </a:endParaRPr>
          </a:p>
        </p:txBody>
      </p:sp>
      <p:pic>
        <p:nvPicPr>
          <p:cNvPr id="2053" name="Picture 5" descr="C:\Users\zarybnicky\Desktop\Pilatus.jpg"/>
          <p:cNvPicPr>
            <a:picLocks noGrp="1" noChangeAspect="1" noChangeArrowheads="1"/>
          </p:cNvPicPr>
          <p:nvPr>
            <p:ph sz="half" idx="2"/>
          </p:nvPr>
        </p:nvPicPr>
        <p:blipFill>
          <a:blip r:embed="rId5" cstate="print">
            <a:extLst>
              <a:ext uri="{28A0092B-C50C-407E-A947-70E740481C1C}">
                <a14:useLocalDpi xmlns:a14="http://schemas.microsoft.com/office/drawing/2010/main" val="0"/>
              </a:ext>
            </a:extLst>
          </a:blip>
          <a:srcRect/>
          <a:stretch>
            <a:fillRect/>
          </a:stretch>
        </p:blipFill>
        <p:spPr bwMode="auto">
          <a:xfrm>
            <a:off x="4716016" y="1844824"/>
            <a:ext cx="4038600" cy="1730828"/>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C:\Users\zarybnicky\Desktop\MIG_15_UTI_07.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716016" y="3668664"/>
            <a:ext cx="4032448" cy="26781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274190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p:cNvSpPr>
            <a:spLocks noGrp="1"/>
          </p:cNvSpPr>
          <p:nvPr>
            <p:ph type="title"/>
          </p:nvPr>
        </p:nvSpPr>
        <p:spPr/>
        <p:txBody>
          <a:bodyPr>
            <a:normAutofit/>
          </a:bodyPr>
          <a:lstStyle/>
          <a:p>
            <a:r>
              <a:rPr lang="cs-CZ" sz="2200" b="1" dirty="0" smtClean="0">
                <a:solidFill>
                  <a:srgbClr val="0070C0"/>
                </a:solidFill>
              </a:rPr>
              <a:t>Kategorie způsobilosti</a:t>
            </a:r>
            <a:r>
              <a:rPr lang="cs-CZ" b="1" dirty="0" smtClean="0">
                <a:solidFill>
                  <a:srgbClr val="0070C0"/>
                </a:solidFill>
              </a:rPr>
              <a:t/>
            </a:r>
            <a:br>
              <a:rPr lang="cs-CZ" b="1" dirty="0" smtClean="0">
                <a:solidFill>
                  <a:srgbClr val="0070C0"/>
                </a:solidFill>
              </a:rPr>
            </a:br>
            <a:r>
              <a:rPr lang="cs-CZ" b="1" dirty="0" smtClean="0">
                <a:solidFill>
                  <a:srgbClr val="0070C0"/>
                </a:solidFill>
              </a:rPr>
              <a:t>  </a:t>
            </a:r>
            <a:r>
              <a:rPr lang="cs-CZ" sz="4000" b="1" dirty="0" smtClean="0">
                <a:solidFill>
                  <a:srgbClr val="0070C0"/>
                </a:solidFill>
              </a:rPr>
              <a:t>Kategorie RESTRICTED</a:t>
            </a:r>
            <a:endParaRPr lang="cs-CZ" b="1" dirty="0">
              <a:solidFill>
                <a:srgbClr val="0070C0"/>
              </a:solidFill>
            </a:endParaRPr>
          </a:p>
        </p:txBody>
      </p:sp>
      <p:sp>
        <p:nvSpPr>
          <p:cNvPr id="4" name="Zástupný symbol pro zápatí 3"/>
          <p:cNvSpPr>
            <a:spLocks noGrp="1"/>
          </p:cNvSpPr>
          <p:nvPr>
            <p:ph type="ftr" sz="quarter" idx="11"/>
          </p:nvPr>
        </p:nvSpPr>
        <p:spPr/>
        <p:txBody>
          <a:bodyPr/>
          <a:lstStyle/>
          <a:p>
            <a:r>
              <a:rPr lang="cs-CZ" smtClean="0"/>
              <a:t>Seminář GA 2021</a:t>
            </a:r>
            <a:endParaRPr lang="cs-CZ"/>
          </a:p>
        </p:txBody>
      </p:sp>
      <p:sp>
        <p:nvSpPr>
          <p:cNvPr id="5" name="Zástupný symbol pro číslo snímku 4"/>
          <p:cNvSpPr>
            <a:spLocks noGrp="1"/>
          </p:cNvSpPr>
          <p:nvPr>
            <p:ph type="sldNum" sz="quarter" idx="12"/>
          </p:nvPr>
        </p:nvSpPr>
        <p:spPr/>
        <p:txBody>
          <a:bodyPr/>
          <a:lstStyle/>
          <a:p>
            <a:fld id="{AC57A5DF-1266-40EA-9282-1E66B9DE06C0}" type="slidenum">
              <a:rPr lang="cs-CZ" smtClean="0"/>
              <a:t>17</a:t>
            </a:fld>
            <a:endParaRPr lang="cs-CZ"/>
          </a:p>
        </p:txBody>
      </p:sp>
      <p:pic>
        <p:nvPicPr>
          <p:cNvPr id="1026" name="Picture 2"/>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34000" contrast="-62000"/>
                    </a14:imgEffect>
                  </a14:imgLayer>
                </a14:imgProps>
              </a:ext>
              <a:ext uri="{28A0092B-C50C-407E-A947-70E740481C1C}">
                <a14:useLocalDpi xmlns:a14="http://schemas.microsoft.com/office/drawing/2010/main" val="0"/>
              </a:ext>
            </a:extLst>
          </a:blip>
          <a:srcRect/>
          <a:stretch>
            <a:fillRect/>
          </a:stretch>
        </p:blipFill>
        <p:spPr bwMode="auto">
          <a:xfrm>
            <a:off x="0" y="1"/>
            <a:ext cx="854771" cy="836712"/>
          </a:xfrm>
          <a:prstGeom prst="rect">
            <a:avLst/>
          </a:prstGeom>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Zástupný symbol pro obsah 5"/>
          <p:cNvSpPr>
            <a:spLocks noGrp="1"/>
          </p:cNvSpPr>
          <p:nvPr>
            <p:ph sz="half" idx="1"/>
          </p:nvPr>
        </p:nvSpPr>
        <p:spPr/>
        <p:txBody>
          <a:bodyPr>
            <a:normAutofit/>
          </a:bodyPr>
          <a:lstStyle/>
          <a:p>
            <a:r>
              <a:rPr lang="cs-CZ" b="1" dirty="0" smtClean="0">
                <a:solidFill>
                  <a:schemeClr val="accent1">
                    <a:lumMod val="75000"/>
                  </a:schemeClr>
                </a:solidFill>
              </a:rPr>
              <a:t>Letadlo nesplňuje některé certifikační specifikace – </a:t>
            </a:r>
            <a:r>
              <a:rPr lang="cs-CZ" b="1" i="1" dirty="0" smtClean="0">
                <a:solidFill>
                  <a:schemeClr val="accent1">
                    <a:lumMod val="75000"/>
                  </a:schemeClr>
                </a:solidFill>
              </a:rPr>
              <a:t>omezeno na určité druhy provozu</a:t>
            </a:r>
          </a:p>
          <a:p>
            <a:pPr marL="0" indent="0">
              <a:buNone/>
            </a:pPr>
            <a:r>
              <a:rPr lang="cs-CZ" b="1" dirty="0">
                <a:solidFill>
                  <a:schemeClr val="accent1">
                    <a:lumMod val="75000"/>
                  </a:schemeClr>
                </a:solidFill>
              </a:rPr>
              <a:t>	</a:t>
            </a:r>
          </a:p>
          <a:p>
            <a:pPr marL="0" indent="0">
              <a:buNone/>
            </a:pPr>
            <a:endParaRPr lang="cs-CZ" b="1" dirty="0" smtClean="0">
              <a:solidFill>
                <a:schemeClr val="accent1">
                  <a:lumMod val="75000"/>
                </a:schemeClr>
              </a:solidFill>
            </a:endParaRPr>
          </a:p>
          <a:p>
            <a:pPr marL="0" indent="0">
              <a:buNone/>
            </a:pPr>
            <a:r>
              <a:rPr lang="cs-CZ" b="1" dirty="0" smtClean="0">
                <a:solidFill>
                  <a:schemeClr val="accent1">
                    <a:lumMod val="75000"/>
                  </a:schemeClr>
                </a:solidFill>
              </a:rPr>
              <a:t>	ÚCL RESTRICTED</a:t>
            </a:r>
            <a:endParaRPr lang="cs-CZ" b="1" dirty="0">
              <a:solidFill>
                <a:schemeClr val="accent1">
                  <a:lumMod val="75000"/>
                </a:schemeClr>
              </a:solidFill>
            </a:endParaRPr>
          </a:p>
          <a:p>
            <a:pPr marL="0" indent="0">
              <a:buNone/>
            </a:pPr>
            <a:endParaRPr lang="cs-CZ" b="1" dirty="0">
              <a:solidFill>
                <a:schemeClr val="accent1">
                  <a:lumMod val="75000"/>
                </a:schemeClr>
              </a:solidFill>
            </a:endParaRPr>
          </a:p>
          <a:p>
            <a:endParaRPr lang="cs-CZ" b="1" dirty="0">
              <a:solidFill>
                <a:schemeClr val="accent1">
                  <a:lumMod val="75000"/>
                </a:schemeClr>
              </a:solidFill>
            </a:endParaRPr>
          </a:p>
          <a:p>
            <a:endParaRPr lang="cs-CZ" b="1" dirty="0" smtClean="0">
              <a:solidFill>
                <a:schemeClr val="accent1">
                  <a:lumMod val="75000"/>
                </a:schemeClr>
              </a:solidFill>
            </a:endParaRPr>
          </a:p>
        </p:txBody>
      </p:sp>
      <p:pic>
        <p:nvPicPr>
          <p:cNvPr id="2051" name="Picture 3" descr="C:\Users\zarybnicky\Desktop\15304707970.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r="1396" b="6008"/>
          <a:stretch/>
        </p:blipFill>
        <p:spPr bwMode="auto">
          <a:xfrm>
            <a:off x="4654593" y="3928327"/>
            <a:ext cx="3847623" cy="2444075"/>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p:cNvPicPr>
            <a:picLocks noGrp="1" noChangeAspect="1" noChangeArrowheads="1"/>
          </p:cNvPicPr>
          <p:nvPr>
            <p:ph sz="half" idx="2"/>
          </p:nvPr>
        </p:nvPicPr>
        <p:blipFill rotWithShape="1">
          <a:blip r:embed="rId6" cstate="print">
            <a:extLst>
              <a:ext uri="{28A0092B-C50C-407E-A947-70E740481C1C}">
                <a14:useLocalDpi xmlns:a14="http://schemas.microsoft.com/office/drawing/2010/main" val="0"/>
              </a:ext>
            </a:extLst>
          </a:blip>
          <a:srcRect r="992" b="5511"/>
          <a:stretch/>
        </p:blipFill>
        <p:spPr bwMode="auto">
          <a:xfrm>
            <a:off x="4654592" y="1484784"/>
            <a:ext cx="3768111" cy="23318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6016874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p:cNvSpPr>
            <a:spLocks noGrp="1"/>
          </p:cNvSpPr>
          <p:nvPr>
            <p:ph type="title"/>
          </p:nvPr>
        </p:nvSpPr>
        <p:spPr/>
        <p:txBody>
          <a:bodyPr>
            <a:normAutofit fontScale="90000"/>
          </a:bodyPr>
          <a:lstStyle/>
          <a:p>
            <a:r>
              <a:rPr lang="cs-CZ" b="1" dirty="0" smtClean="0">
                <a:solidFill>
                  <a:srgbClr val="0070C0"/>
                </a:solidFill>
              </a:rPr>
              <a:t>    </a:t>
            </a:r>
            <a:br>
              <a:rPr lang="cs-CZ" b="1" dirty="0" smtClean="0">
                <a:solidFill>
                  <a:srgbClr val="0070C0"/>
                </a:solidFill>
              </a:rPr>
            </a:br>
            <a:r>
              <a:rPr lang="cs-CZ" sz="2200" b="1" dirty="0" smtClean="0">
                <a:solidFill>
                  <a:srgbClr val="0070C0"/>
                </a:solidFill>
              </a:rPr>
              <a:t>Rozdělení letadel dle „Základního nařízení“</a:t>
            </a:r>
            <a:br>
              <a:rPr lang="cs-CZ" sz="2200" b="1" dirty="0" smtClean="0">
                <a:solidFill>
                  <a:srgbClr val="0070C0"/>
                </a:solidFill>
              </a:rPr>
            </a:br>
            <a:r>
              <a:rPr lang="cs-CZ" b="1" dirty="0" smtClean="0">
                <a:solidFill>
                  <a:srgbClr val="0070C0"/>
                </a:solidFill>
              </a:rPr>
              <a:t>Rozdělení kompetencí podle „Základního nařízení“ (BR)</a:t>
            </a:r>
            <a:r>
              <a:rPr lang="cs-CZ" sz="3600" b="1" dirty="0">
                <a:solidFill>
                  <a:schemeClr val="accent1">
                    <a:lumMod val="75000"/>
                  </a:schemeClr>
                </a:solidFill>
              </a:rPr>
              <a:t/>
            </a:r>
            <a:br>
              <a:rPr lang="cs-CZ" sz="3600" b="1" dirty="0">
                <a:solidFill>
                  <a:schemeClr val="accent1">
                    <a:lumMod val="75000"/>
                  </a:schemeClr>
                </a:solidFill>
              </a:rPr>
            </a:br>
            <a:endParaRPr lang="cs-CZ" sz="4000" b="1" dirty="0">
              <a:solidFill>
                <a:srgbClr val="0070C0"/>
              </a:solidFill>
            </a:endParaRPr>
          </a:p>
        </p:txBody>
      </p:sp>
      <p:sp>
        <p:nvSpPr>
          <p:cNvPr id="6" name="Zástupný symbol pro obsah 5"/>
          <p:cNvSpPr>
            <a:spLocks noGrp="1"/>
          </p:cNvSpPr>
          <p:nvPr>
            <p:ph idx="1"/>
          </p:nvPr>
        </p:nvSpPr>
        <p:spPr/>
        <p:txBody>
          <a:bodyPr>
            <a:normAutofit lnSpcReduction="10000"/>
          </a:bodyPr>
          <a:lstStyle/>
          <a:p>
            <a:r>
              <a:rPr lang="cs-CZ" b="1" dirty="0" smtClean="0">
                <a:solidFill>
                  <a:schemeClr val="accent1">
                    <a:lumMod val="75000"/>
                  </a:schemeClr>
                </a:solidFill>
              </a:rPr>
              <a:t>ÚCL je zodpovědný za IAW a CAW „</a:t>
            </a:r>
            <a:r>
              <a:rPr lang="cs-CZ" b="1" dirty="0" err="1" smtClean="0">
                <a:solidFill>
                  <a:schemeClr val="accent1">
                    <a:lumMod val="75000"/>
                  </a:schemeClr>
                </a:solidFill>
              </a:rPr>
              <a:t>Annexovaných</a:t>
            </a:r>
            <a:r>
              <a:rPr lang="cs-CZ" b="1" dirty="0" smtClean="0">
                <a:solidFill>
                  <a:schemeClr val="accent1">
                    <a:lumMod val="75000"/>
                  </a:schemeClr>
                </a:solidFill>
              </a:rPr>
              <a:t>“ letadel, vyjma Sportovních létajících zařízení, definovaných „Leteckým zákonem“ a Vyhláškou 108/1997 Sb.</a:t>
            </a:r>
          </a:p>
          <a:p>
            <a:pPr marL="0" indent="0">
              <a:buNone/>
            </a:pPr>
            <a:endParaRPr lang="cs-CZ" b="1" dirty="0" smtClean="0">
              <a:solidFill>
                <a:schemeClr val="accent1">
                  <a:lumMod val="75000"/>
                </a:schemeClr>
              </a:solidFill>
            </a:endParaRPr>
          </a:p>
          <a:p>
            <a:r>
              <a:rPr lang="cs-CZ" b="1" dirty="0" smtClean="0">
                <a:solidFill>
                  <a:schemeClr val="accent1">
                    <a:lumMod val="75000"/>
                  </a:schemeClr>
                </a:solidFill>
              </a:rPr>
              <a:t>Pro „Transferovaná“ letadla je ÚCL zodpovědný za CAW,</a:t>
            </a:r>
          </a:p>
          <a:p>
            <a:pPr marL="0" indent="0">
              <a:buNone/>
            </a:pPr>
            <a:r>
              <a:rPr lang="cs-CZ" b="1" dirty="0">
                <a:solidFill>
                  <a:schemeClr val="accent1">
                    <a:lumMod val="75000"/>
                  </a:schemeClr>
                </a:solidFill>
              </a:rPr>
              <a:t>	</a:t>
            </a:r>
            <a:r>
              <a:rPr lang="cs-CZ" b="1" dirty="0" smtClean="0">
                <a:solidFill>
                  <a:schemeClr val="accent1">
                    <a:lumMod val="75000"/>
                  </a:schemeClr>
                </a:solidFill>
              </a:rPr>
              <a:t>činnosti pro IAW vykonává ÚCL na základě 	kontraktu s EASA</a:t>
            </a:r>
          </a:p>
          <a:p>
            <a:endParaRPr lang="cs-CZ" b="1" dirty="0">
              <a:solidFill>
                <a:schemeClr val="accent1">
                  <a:lumMod val="75000"/>
                </a:schemeClr>
              </a:solidFill>
            </a:endParaRPr>
          </a:p>
        </p:txBody>
      </p:sp>
      <p:sp>
        <p:nvSpPr>
          <p:cNvPr id="4" name="Zástupný symbol pro zápatí 3"/>
          <p:cNvSpPr>
            <a:spLocks noGrp="1"/>
          </p:cNvSpPr>
          <p:nvPr>
            <p:ph type="ftr" sz="quarter" idx="11"/>
          </p:nvPr>
        </p:nvSpPr>
        <p:spPr/>
        <p:txBody>
          <a:bodyPr/>
          <a:lstStyle/>
          <a:p>
            <a:r>
              <a:rPr lang="cs-CZ" smtClean="0"/>
              <a:t>Seminář GA 2021</a:t>
            </a:r>
            <a:endParaRPr lang="cs-CZ"/>
          </a:p>
        </p:txBody>
      </p:sp>
      <p:sp>
        <p:nvSpPr>
          <p:cNvPr id="5" name="Zástupný symbol pro číslo snímku 4"/>
          <p:cNvSpPr>
            <a:spLocks noGrp="1"/>
          </p:cNvSpPr>
          <p:nvPr>
            <p:ph type="sldNum" sz="quarter" idx="12"/>
          </p:nvPr>
        </p:nvSpPr>
        <p:spPr/>
        <p:txBody>
          <a:bodyPr/>
          <a:lstStyle/>
          <a:p>
            <a:fld id="{AC57A5DF-1266-40EA-9282-1E66B9DE06C0}" type="slidenum">
              <a:rPr lang="cs-CZ" smtClean="0"/>
              <a:t>18</a:t>
            </a:fld>
            <a:endParaRPr lang="cs-CZ"/>
          </a:p>
        </p:txBody>
      </p:sp>
      <p:pic>
        <p:nvPicPr>
          <p:cNvPr id="1026" name="Picture 2"/>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34000" contrast="-62000"/>
                    </a14:imgEffect>
                  </a14:imgLayer>
                </a14:imgProps>
              </a:ext>
              <a:ext uri="{28A0092B-C50C-407E-A947-70E740481C1C}">
                <a14:useLocalDpi xmlns:a14="http://schemas.microsoft.com/office/drawing/2010/main" val="0"/>
              </a:ext>
            </a:extLst>
          </a:blip>
          <a:srcRect/>
          <a:stretch>
            <a:fillRect/>
          </a:stretch>
        </p:blipFill>
        <p:spPr bwMode="auto">
          <a:xfrm>
            <a:off x="0" y="147"/>
            <a:ext cx="936104" cy="916327"/>
          </a:xfrm>
          <a:prstGeom prst="rect">
            <a:avLst/>
          </a:prstGeom>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5282593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p:cNvSpPr>
            <a:spLocks noGrp="1"/>
          </p:cNvSpPr>
          <p:nvPr>
            <p:ph type="title"/>
          </p:nvPr>
        </p:nvSpPr>
        <p:spPr>
          <a:xfrm>
            <a:off x="468052" y="72456"/>
            <a:ext cx="8229600" cy="1143000"/>
          </a:xfrm>
        </p:spPr>
        <p:txBody>
          <a:bodyPr>
            <a:normAutofit fontScale="90000"/>
          </a:bodyPr>
          <a:lstStyle/>
          <a:p>
            <a:r>
              <a:rPr lang="cs-CZ" b="1" dirty="0" smtClean="0">
                <a:solidFill>
                  <a:srgbClr val="0070C0"/>
                </a:solidFill>
              </a:rPr>
              <a:t> </a:t>
            </a:r>
            <a:r>
              <a:rPr lang="cs-CZ" sz="2200" b="1" dirty="0">
                <a:solidFill>
                  <a:srgbClr val="0070C0"/>
                </a:solidFill>
              </a:rPr>
              <a:t>Typové osvědčení </a:t>
            </a:r>
            <a:r>
              <a:rPr lang="cs-CZ" sz="2200" b="1" dirty="0" smtClean="0">
                <a:solidFill>
                  <a:srgbClr val="0070C0"/>
                </a:solidFill>
              </a:rPr>
              <a:t/>
            </a:r>
            <a:br>
              <a:rPr lang="cs-CZ" sz="2200" b="1" dirty="0" smtClean="0">
                <a:solidFill>
                  <a:srgbClr val="0070C0"/>
                </a:solidFill>
              </a:rPr>
            </a:br>
            <a:r>
              <a:rPr lang="cs-CZ" b="1" dirty="0" smtClean="0">
                <a:solidFill>
                  <a:srgbClr val="0070C0"/>
                </a:solidFill>
              </a:rPr>
              <a:t>Vydání Typového osvědčení ICAO</a:t>
            </a:r>
            <a:endParaRPr lang="cs-CZ" b="1" dirty="0">
              <a:solidFill>
                <a:srgbClr val="0070C0"/>
              </a:solidFill>
            </a:endParaRPr>
          </a:p>
        </p:txBody>
      </p:sp>
      <p:sp>
        <p:nvSpPr>
          <p:cNvPr id="4" name="Zástupný symbol pro zápatí 3"/>
          <p:cNvSpPr>
            <a:spLocks noGrp="1"/>
          </p:cNvSpPr>
          <p:nvPr>
            <p:ph type="ftr" sz="quarter" idx="11"/>
          </p:nvPr>
        </p:nvSpPr>
        <p:spPr/>
        <p:txBody>
          <a:bodyPr/>
          <a:lstStyle/>
          <a:p>
            <a:r>
              <a:rPr lang="cs-CZ" smtClean="0"/>
              <a:t>Seminář GA 2021</a:t>
            </a:r>
            <a:endParaRPr lang="cs-CZ"/>
          </a:p>
        </p:txBody>
      </p:sp>
      <p:sp>
        <p:nvSpPr>
          <p:cNvPr id="5" name="Zástupný symbol pro číslo snímku 4"/>
          <p:cNvSpPr>
            <a:spLocks noGrp="1"/>
          </p:cNvSpPr>
          <p:nvPr>
            <p:ph type="sldNum" sz="quarter" idx="12"/>
          </p:nvPr>
        </p:nvSpPr>
        <p:spPr/>
        <p:txBody>
          <a:bodyPr/>
          <a:lstStyle/>
          <a:p>
            <a:fld id="{AC57A5DF-1266-40EA-9282-1E66B9DE06C0}" type="slidenum">
              <a:rPr lang="cs-CZ" smtClean="0"/>
              <a:t>19</a:t>
            </a:fld>
            <a:endParaRPr lang="cs-CZ"/>
          </a:p>
        </p:txBody>
      </p:sp>
      <p:pic>
        <p:nvPicPr>
          <p:cNvPr id="1026" name="Picture 2"/>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34000" contrast="-62000"/>
                    </a14:imgEffect>
                  </a14:imgLayer>
                </a14:imgProps>
              </a:ext>
              <a:ext uri="{28A0092B-C50C-407E-A947-70E740481C1C}">
                <a14:useLocalDpi xmlns:a14="http://schemas.microsoft.com/office/drawing/2010/main" val="0"/>
              </a:ext>
            </a:extLst>
          </a:blip>
          <a:srcRect/>
          <a:stretch>
            <a:fillRect/>
          </a:stretch>
        </p:blipFill>
        <p:spPr bwMode="auto">
          <a:xfrm>
            <a:off x="0" y="1110"/>
            <a:ext cx="936104" cy="916327"/>
          </a:xfrm>
          <a:prstGeom prst="rect">
            <a:avLst/>
          </a:prstGeom>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Zástupný symbol pro obsah 1"/>
          <p:cNvSpPr>
            <a:spLocks noGrp="1"/>
          </p:cNvSpPr>
          <p:nvPr>
            <p:ph sz="half" idx="2"/>
          </p:nvPr>
        </p:nvSpPr>
        <p:spPr>
          <a:xfrm>
            <a:off x="4648200" y="1340768"/>
            <a:ext cx="4038600" cy="4968552"/>
          </a:xfrm>
        </p:spPr>
        <p:txBody>
          <a:bodyPr>
            <a:normAutofit fontScale="92500" lnSpcReduction="10000"/>
          </a:bodyPr>
          <a:lstStyle/>
          <a:p>
            <a:pPr>
              <a:lnSpc>
                <a:spcPct val="80000"/>
              </a:lnSpc>
            </a:pPr>
            <a:r>
              <a:rPr lang="cs-CZ" altLang="cs-CZ" b="1" dirty="0" smtClean="0">
                <a:solidFill>
                  <a:srgbClr val="0070C0"/>
                </a:solidFill>
              </a:rPr>
              <a:t>Na základě ICAO </a:t>
            </a:r>
            <a:r>
              <a:rPr lang="en-US" b="1" dirty="0" smtClean="0">
                <a:solidFill>
                  <a:srgbClr val="0070C0"/>
                </a:solidFill>
              </a:rPr>
              <a:t>Annex </a:t>
            </a:r>
            <a:r>
              <a:rPr lang="en-US" b="1" dirty="0">
                <a:solidFill>
                  <a:srgbClr val="0070C0"/>
                </a:solidFill>
              </a:rPr>
              <a:t>8, Airworthiness of </a:t>
            </a:r>
            <a:r>
              <a:rPr lang="en-US" b="1" dirty="0" smtClean="0">
                <a:solidFill>
                  <a:srgbClr val="0070C0"/>
                </a:solidFill>
              </a:rPr>
              <a:t>Aircraft</a:t>
            </a:r>
            <a:endParaRPr lang="cs-CZ" b="1" dirty="0" smtClean="0">
              <a:solidFill>
                <a:srgbClr val="0070C0"/>
              </a:solidFill>
            </a:endParaRPr>
          </a:p>
          <a:p>
            <a:pPr marL="0" indent="0">
              <a:lnSpc>
                <a:spcPct val="80000"/>
              </a:lnSpc>
              <a:buNone/>
            </a:pPr>
            <a:r>
              <a:rPr lang="en-US" b="1" dirty="0" smtClean="0">
                <a:solidFill>
                  <a:srgbClr val="0070C0"/>
                </a:solidFill>
              </a:rPr>
              <a:t> </a:t>
            </a:r>
            <a:endParaRPr lang="cs-CZ" b="1" dirty="0" smtClean="0">
              <a:solidFill>
                <a:srgbClr val="0070C0"/>
              </a:solidFill>
            </a:endParaRPr>
          </a:p>
          <a:p>
            <a:pPr>
              <a:lnSpc>
                <a:spcPct val="80000"/>
              </a:lnSpc>
            </a:pPr>
            <a:r>
              <a:rPr lang="cs-CZ" b="1" dirty="0">
                <a:solidFill>
                  <a:srgbClr val="0070C0"/>
                </a:solidFill>
              </a:rPr>
              <a:t>P</a:t>
            </a:r>
            <a:r>
              <a:rPr lang="cs-CZ" b="1" dirty="0" smtClean="0">
                <a:solidFill>
                  <a:srgbClr val="0070C0"/>
                </a:solidFill>
              </a:rPr>
              <a:t>ředpis </a:t>
            </a:r>
            <a:r>
              <a:rPr lang="cs-CZ" b="1" dirty="0">
                <a:solidFill>
                  <a:srgbClr val="0070C0"/>
                </a:solidFill>
              </a:rPr>
              <a:t>L8 – Letová způsobilost letadel, </a:t>
            </a:r>
            <a:r>
              <a:rPr lang="cs-CZ" b="1" dirty="0" smtClean="0">
                <a:solidFill>
                  <a:srgbClr val="0070C0"/>
                </a:solidFill>
              </a:rPr>
              <a:t>schválen Ministerstvem </a:t>
            </a:r>
            <a:r>
              <a:rPr lang="cs-CZ" b="1" dirty="0">
                <a:solidFill>
                  <a:srgbClr val="0070C0"/>
                </a:solidFill>
              </a:rPr>
              <a:t>dopravy </a:t>
            </a:r>
            <a:r>
              <a:rPr lang="cs-CZ" b="1" dirty="0" smtClean="0">
                <a:solidFill>
                  <a:srgbClr val="0070C0"/>
                </a:solidFill>
              </a:rPr>
              <a:t>ČR –Postupy jsou v předpise L8/A</a:t>
            </a:r>
          </a:p>
          <a:p>
            <a:pPr marL="0" indent="0">
              <a:lnSpc>
                <a:spcPct val="80000"/>
              </a:lnSpc>
              <a:buNone/>
            </a:pPr>
            <a:endParaRPr lang="cs-CZ" b="1" dirty="0" smtClean="0">
              <a:solidFill>
                <a:srgbClr val="0070C0"/>
              </a:solidFill>
            </a:endParaRPr>
          </a:p>
          <a:p>
            <a:pPr>
              <a:lnSpc>
                <a:spcPct val="80000"/>
              </a:lnSpc>
            </a:pPr>
            <a:r>
              <a:rPr lang="cs-CZ" altLang="cs-CZ" b="1" dirty="0" smtClean="0">
                <a:solidFill>
                  <a:srgbClr val="0070C0"/>
                </a:solidFill>
              </a:rPr>
              <a:t>Nařízení (EU)2018/1139 od 11.9.2018 místo 216/2008 – postupy jsou:</a:t>
            </a:r>
          </a:p>
          <a:p>
            <a:pPr lvl="1">
              <a:lnSpc>
                <a:spcPct val="80000"/>
              </a:lnSpc>
            </a:pPr>
            <a:r>
              <a:rPr lang="cs-CZ" altLang="cs-CZ" b="1" dirty="0" smtClean="0">
                <a:solidFill>
                  <a:srgbClr val="0070C0"/>
                </a:solidFill>
              </a:rPr>
              <a:t>Nařízení (EU) 748/2012</a:t>
            </a:r>
          </a:p>
          <a:p>
            <a:pPr lvl="1">
              <a:lnSpc>
                <a:spcPct val="80000"/>
              </a:lnSpc>
            </a:pPr>
            <a:r>
              <a:rPr lang="cs-CZ" altLang="cs-CZ" b="1" dirty="0" smtClean="0">
                <a:solidFill>
                  <a:srgbClr val="0070C0"/>
                </a:solidFill>
              </a:rPr>
              <a:t>Nařízení (EU) 1321/2014</a:t>
            </a:r>
          </a:p>
          <a:p>
            <a:pPr marL="0" indent="0">
              <a:buNone/>
            </a:pPr>
            <a:endParaRPr lang="cs-CZ" dirty="0"/>
          </a:p>
        </p:txBody>
      </p:sp>
      <p:pic>
        <p:nvPicPr>
          <p:cNvPr id="2050" name="Picture 2" descr="C:\Users\zarybnicky\Desktop\250px-Flag_of_ICAO_svg.png"/>
          <p:cNvPicPr>
            <a:picLocks noGrp="1" noChangeAspect="1" noChangeArrowheads="1"/>
          </p:cNvPicPr>
          <p:nvPr>
            <p:ph sz="half" idx="1"/>
          </p:nvPr>
        </p:nvPicPr>
        <p:blipFill>
          <a:blip r:embed="rId4">
            <a:extLst>
              <a:ext uri="{28A0092B-C50C-407E-A947-70E740481C1C}">
                <a14:useLocalDpi xmlns:a14="http://schemas.microsoft.com/office/drawing/2010/main" val="0"/>
              </a:ext>
            </a:extLst>
          </a:blip>
          <a:srcRect/>
          <a:stretch>
            <a:fillRect/>
          </a:stretch>
        </p:blipFill>
        <p:spPr bwMode="auto">
          <a:xfrm>
            <a:off x="361041" y="1268760"/>
            <a:ext cx="3018300" cy="201622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Samolepka Český lev - Znak Č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4214" y="3861048"/>
            <a:ext cx="583779" cy="72008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client"/>
          <p:cNvPicPr>
            <a:picLocks noChangeAspect="1" noChangeArrowheads="1"/>
          </p:cNvPicPr>
          <p:nvPr/>
        </p:nvPicPr>
        <p:blipFill rotWithShape="1">
          <a:blip r:embed="rId6">
            <a:extLst>
              <a:ext uri="{28A0092B-C50C-407E-A947-70E740481C1C}">
                <a14:useLocalDpi xmlns:a14="http://schemas.microsoft.com/office/drawing/2010/main" val="0"/>
              </a:ext>
            </a:extLst>
          </a:blip>
          <a:srcRect t="20315" b="24176"/>
          <a:stretch/>
        </p:blipFill>
        <p:spPr bwMode="auto">
          <a:xfrm>
            <a:off x="169158" y="4723732"/>
            <a:ext cx="3466738" cy="1441571"/>
          </a:xfrm>
          <a:prstGeom prst="rect">
            <a:avLst/>
          </a:prstGeom>
          <a:noFill/>
          <a:extLst>
            <a:ext uri="{909E8E84-426E-40DD-AFC4-6F175D3DCCD1}">
              <a14:hiddenFill xmlns:a14="http://schemas.microsoft.com/office/drawing/2010/main">
                <a:solidFill>
                  <a:srgbClr val="FFFFFF"/>
                </a:solidFill>
              </a14:hiddenFill>
            </a:ext>
          </a:extLst>
        </p:spPr>
      </p:pic>
      <p:sp>
        <p:nvSpPr>
          <p:cNvPr id="7" name="Šipka dolů 6"/>
          <p:cNvSpPr/>
          <p:nvPr/>
        </p:nvSpPr>
        <p:spPr>
          <a:xfrm>
            <a:off x="844157" y="3269673"/>
            <a:ext cx="91947" cy="576064"/>
          </a:xfrm>
          <a:prstGeom prst="down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8" name="Šipka dolů 7"/>
          <p:cNvSpPr/>
          <p:nvPr/>
        </p:nvSpPr>
        <p:spPr>
          <a:xfrm>
            <a:off x="2411760" y="3284984"/>
            <a:ext cx="360040" cy="1728192"/>
          </a:xfrm>
          <a:prstGeom prst="down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0" name="Šipka nahoru 9"/>
          <p:cNvSpPr/>
          <p:nvPr/>
        </p:nvSpPr>
        <p:spPr>
          <a:xfrm>
            <a:off x="755576" y="4581128"/>
            <a:ext cx="360039" cy="432048"/>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138783437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p:cNvSpPr>
            <a:spLocks noGrp="1"/>
          </p:cNvSpPr>
          <p:nvPr>
            <p:ph type="title"/>
          </p:nvPr>
        </p:nvSpPr>
        <p:spPr/>
        <p:txBody>
          <a:bodyPr>
            <a:normAutofit/>
          </a:bodyPr>
          <a:lstStyle/>
          <a:p>
            <a:r>
              <a:rPr lang="cs-CZ" b="1" dirty="0" smtClean="0">
                <a:solidFill>
                  <a:srgbClr val="0070C0"/>
                </a:solidFill>
              </a:rPr>
              <a:t>    OBSAH PRESENTACE</a:t>
            </a:r>
            <a:endParaRPr lang="cs-CZ" b="1" dirty="0">
              <a:solidFill>
                <a:srgbClr val="0070C0"/>
              </a:solidFill>
            </a:endParaRPr>
          </a:p>
        </p:txBody>
      </p:sp>
      <p:sp>
        <p:nvSpPr>
          <p:cNvPr id="7" name="Zástupný symbol pro obsah 6"/>
          <p:cNvSpPr>
            <a:spLocks noGrp="1"/>
          </p:cNvSpPr>
          <p:nvPr>
            <p:ph idx="1"/>
          </p:nvPr>
        </p:nvSpPr>
        <p:spPr/>
        <p:txBody>
          <a:bodyPr>
            <a:normAutofit/>
          </a:bodyPr>
          <a:lstStyle/>
          <a:p>
            <a:r>
              <a:rPr lang="cs-CZ" b="1" dirty="0" smtClean="0">
                <a:solidFill>
                  <a:schemeClr val="accent1">
                    <a:lumMod val="75000"/>
                  </a:schemeClr>
                </a:solidFill>
              </a:rPr>
              <a:t>Kategorie způsobilosti</a:t>
            </a:r>
          </a:p>
          <a:p>
            <a:r>
              <a:rPr lang="cs-CZ" b="1" dirty="0" smtClean="0">
                <a:solidFill>
                  <a:schemeClr val="accent1">
                    <a:lumMod val="75000"/>
                  </a:schemeClr>
                </a:solidFill>
              </a:rPr>
              <a:t>Typové osvědčení</a:t>
            </a:r>
          </a:p>
          <a:p>
            <a:r>
              <a:rPr lang="cs-CZ" b="1" dirty="0" smtClean="0">
                <a:solidFill>
                  <a:schemeClr val="accent1">
                    <a:lumMod val="75000"/>
                  </a:schemeClr>
                </a:solidFill>
              </a:rPr>
              <a:t>Rozdělení letadel podle „Základního nařízení“</a:t>
            </a:r>
          </a:p>
          <a:p>
            <a:r>
              <a:rPr lang="cs-CZ" b="1" dirty="0" smtClean="0">
                <a:solidFill>
                  <a:schemeClr val="accent1">
                    <a:lumMod val="75000"/>
                  </a:schemeClr>
                </a:solidFill>
              </a:rPr>
              <a:t>Postupy pro osvědčování a zachování letové způsobilosti</a:t>
            </a:r>
          </a:p>
          <a:p>
            <a:r>
              <a:rPr lang="cs-CZ" b="1" dirty="0" smtClean="0">
                <a:solidFill>
                  <a:schemeClr val="accent1">
                    <a:lumMod val="75000"/>
                  </a:schemeClr>
                </a:solidFill>
              </a:rPr>
              <a:t>Systém údržby</a:t>
            </a:r>
          </a:p>
          <a:p>
            <a:endParaRPr lang="cs-CZ" b="1" dirty="0" smtClean="0">
              <a:solidFill>
                <a:schemeClr val="accent1">
                  <a:lumMod val="75000"/>
                </a:schemeClr>
              </a:solidFill>
            </a:endParaRPr>
          </a:p>
          <a:p>
            <a:endParaRPr lang="cs-CZ" b="1" dirty="0" smtClean="0">
              <a:solidFill>
                <a:schemeClr val="accent1">
                  <a:lumMod val="75000"/>
                </a:schemeClr>
              </a:solidFill>
            </a:endParaRPr>
          </a:p>
        </p:txBody>
      </p:sp>
      <p:sp>
        <p:nvSpPr>
          <p:cNvPr id="4" name="Zástupný symbol pro zápatí 3"/>
          <p:cNvSpPr>
            <a:spLocks noGrp="1"/>
          </p:cNvSpPr>
          <p:nvPr>
            <p:ph type="ftr" sz="quarter" idx="11"/>
          </p:nvPr>
        </p:nvSpPr>
        <p:spPr/>
        <p:txBody>
          <a:bodyPr/>
          <a:lstStyle/>
          <a:p>
            <a:r>
              <a:rPr lang="cs-CZ" smtClean="0"/>
              <a:t>Seminář GA 2021</a:t>
            </a:r>
            <a:endParaRPr lang="cs-CZ"/>
          </a:p>
        </p:txBody>
      </p:sp>
      <p:sp>
        <p:nvSpPr>
          <p:cNvPr id="5" name="Zástupný symbol pro číslo snímku 4"/>
          <p:cNvSpPr>
            <a:spLocks noGrp="1"/>
          </p:cNvSpPr>
          <p:nvPr>
            <p:ph type="sldNum" sz="quarter" idx="12"/>
          </p:nvPr>
        </p:nvSpPr>
        <p:spPr/>
        <p:txBody>
          <a:bodyPr/>
          <a:lstStyle/>
          <a:p>
            <a:fld id="{AC57A5DF-1266-40EA-9282-1E66B9DE06C0}" type="slidenum">
              <a:rPr lang="cs-CZ" smtClean="0"/>
              <a:t>2</a:t>
            </a:fld>
            <a:endParaRPr lang="cs-CZ"/>
          </a:p>
        </p:txBody>
      </p:sp>
      <p:pic>
        <p:nvPicPr>
          <p:cNvPr id="1026" name="Picture 2"/>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34000" contrast="-62000"/>
                    </a14:imgEffect>
                  </a14:imgLayer>
                </a14:imgProps>
              </a:ext>
              <a:ext uri="{28A0092B-C50C-407E-A947-70E740481C1C}">
                <a14:useLocalDpi xmlns:a14="http://schemas.microsoft.com/office/drawing/2010/main" val="0"/>
              </a:ext>
            </a:extLst>
          </a:blip>
          <a:srcRect/>
          <a:stretch>
            <a:fillRect/>
          </a:stretch>
        </p:blipFill>
        <p:spPr bwMode="auto">
          <a:xfrm>
            <a:off x="0" y="0"/>
            <a:ext cx="936104" cy="916327"/>
          </a:xfrm>
          <a:prstGeom prst="rect">
            <a:avLst/>
          </a:prstGeom>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1314631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p:cNvSpPr>
            <a:spLocks noGrp="1"/>
          </p:cNvSpPr>
          <p:nvPr>
            <p:ph type="title"/>
          </p:nvPr>
        </p:nvSpPr>
        <p:spPr>
          <a:xfrm>
            <a:off x="683568" y="344827"/>
            <a:ext cx="8229600" cy="1143000"/>
          </a:xfrm>
        </p:spPr>
        <p:txBody>
          <a:bodyPr>
            <a:normAutofit fontScale="90000"/>
          </a:bodyPr>
          <a:lstStyle/>
          <a:p>
            <a:r>
              <a:rPr lang="cs-CZ" b="1" dirty="0" smtClean="0">
                <a:solidFill>
                  <a:srgbClr val="0070C0"/>
                </a:solidFill>
              </a:rPr>
              <a:t> </a:t>
            </a:r>
            <a:r>
              <a:rPr lang="cs-CZ" sz="2200" b="1" dirty="0">
                <a:solidFill>
                  <a:srgbClr val="0070C0"/>
                </a:solidFill>
              </a:rPr>
              <a:t>Typové osvědčení </a:t>
            </a:r>
            <a:r>
              <a:rPr lang="cs-CZ" b="1" dirty="0" smtClean="0">
                <a:solidFill>
                  <a:srgbClr val="0070C0"/>
                </a:solidFill>
              </a:rPr>
              <a:t/>
            </a:r>
            <a:br>
              <a:rPr lang="cs-CZ" b="1" dirty="0" smtClean="0">
                <a:solidFill>
                  <a:srgbClr val="0070C0"/>
                </a:solidFill>
              </a:rPr>
            </a:br>
            <a:r>
              <a:rPr lang="cs-CZ" b="1" dirty="0">
                <a:solidFill>
                  <a:srgbClr val="0070C0"/>
                </a:solidFill>
              </a:rPr>
              <a:t>Co musí splňovat Typové osvědčení</a:t>
            </a:r>
            <a:r>
              <a:rPr lang="cs-CZ" b="1" dirty="0" smtClean="0">
                <a:solidFill>
                  <a:srgbClr val="0070C0"/>
                </a:solidFill>
              </a:rPr>
              <a:t>? </a:t>
            </a:r>
            <a:endParaRPr lang="cs-CZ" b="1" dirty="0">
              <a:solidFill>
                <a:srgbClr val="0070C0"/>
              </a:solidFill>
            </a:endParaRPr>
          </a:p>
        </p:txBody>
      </p:sp>
      <p:sp>
        <p:nvSpPr>
          <p:cNvPr id="6" name="Zástupný symbol pro obsah 5"/>
          <p:cNvSpPr>
            <a:spLocks noGrp="1"/>
          </p:cNvSpPr>
          <p:nvPr>
            <p:ph sz="half" idx="1"/>
          </p:nvPr>
        </p:nvSpPr>
        <p:spPr>
          <a:xfrm>
            <a:off x="457200" y="1600200"/>
            <a:ext cx="4038600" cy="4781128"/>
          </a:xfrm>
        </p:spPr>
        <p:txBody>
          <a:bodyPr>
            <a:normAutofit fontScale="77500" lnSpcReduction="20000"/>
          </a:bodyPr>
          <a:lstStyle/>
          <a:p>
            <a:r>
              <a:rPr lang="cs-CZ" b="1" dirty="0" smtClean="0">
                <a:solidFill>
                  <a:schemeClr val="accent1">
                    <a:lumMod val="75000"/>
                  </a:schemeClr>
                </a:solidFill>
              </a:rPr>
              <a:t>Oprávnění držitele TC </a:t>
            </a:r>
          </a:p>
          <a:p>
            <a:pPr marL="0" indent="0">
              <a:buNone/>
            </a:pPr>
            <a:r>
              <a:rPr lang="cs-CZ" b="1" dirty="0">
                <a:solidFill>
                  <a:schemeClr val="accent1">
                    <a:lumMod val="75000"/>
                  </a:schemeClr>
                </a:solidFill>
              </a:rPr>
              <a:t>	</a:t>
            </a:r>
          </a:p>
          <a:p>
            <a:r>
              <a:rPr lang="cs-CZ" b="1" dirty="0" smtClean="0">
                <a:solidFill>
                  <a:schemeClr val="accent1">
                    <a:lumMod val="75000"/>
                  </a:schemeClr>
                </a:solidFill>
              </a:rPr>
              <a:t>Návrhová </a:t>
            </a:r>
            <a:r>
              <a:rPr lang="cs-CZ" b="1" dirty="0">
                <a:solidFill>
                  <a:schemeClr val="accent1">
                    <a:lumMod val="75000"/>
                  </a:schemeClr>
                </a:solidFill>
              </a:rPr>
              <a:t>hlediska příslušných požadavků letové </a:t>
            </a:r>
            <a:r>
              <a:rPr lang="cs-CZ" b="1" dirty="0" smtClean="0">
                <a:solidFill>
                  <a:schemeClr val="accent1">
                    <a:lumMod val="75000"/>
                  </a:schemeClr>
                </a:solidFill>
              </a:rPr>
              <a:t>způsobilosti</a:t>
            </a:r>
          </a:p>
          <a:p>
            <a:pPr marL="0" indent="0">
              <a:buNone/>
            </a:pPr>
            <a:r>
              <a:rPr lang="cs-CZ" b="1" dirty="0" smtClean="0">
                <a:solidFill>
                  <a:schemeClr val="accent1">
                    <a:lumMod val="75000"/>
                  </a:schemeClr>
                </a:solidFill>
              </a:rPr>
              <a:t> </a:t>
            </a:r>
          </a:p>
          <a:p>
            <a:r>
              <a:rPr lang="cs-CZ" b="1" dirty="0" smtClean="0">
                <a:solidFill>
                  <a:schemeClr val="accent1">
                    <a:lumMod val="75000"/>
                  </a:schemeClr>
                </a:solidFill>
              </a:rPr>
              <a:t>Průkaz </a:t>
            </a:r>
            <a:r>
              <a:rPr lang="cs-CZ" b="1" dirty="0">
                <a:solidFill>
                  <a:schemeClr val="accent1">
                    <a:lumMod val="75000"/>
                  </a:schemeClr>
                </a:solidFill>
              </a:rPr>
              <a:t>vyhovění příslušným požadavkům letové způsobilosti – „Typový návrh musí vyhovět Stavebním předpisům“ 	</a:t>
            </a:r>
          </a:p>
          <a:p>
            <a:pPr marL="0" indent="0">
              <a:buNone/>
            </a:pPr>
            <a:r>
              <a:rPr lang="cs-CZ" b="1" dirty="0">
                <a:solidFill>
                  <a:schemeClr val="accent1">
                    <a:lumMod val="75000"/>
                  </a:schemeClr>
                </a:solidFill>
              </a:rPr>
              <a:t>	</a:t>
            </a:r>
            <a:r>
              <a:rPr lang="cs-CZ" b="1" dirty="0" smtClean="0">
                <a:solidFill>
                  <a:schemeClr val="accent1">
                    <a:lumMod val="75000"/>
                  </a:schemeClr>
                </a:solidFill>
              </a:rPr>
              <a:t> </a:t>
            </a:r>
          </a:p>
          <a:p>
            <a:r>
              <a:rPr lang="cs-CZ" b="1" dirty="0" smtClean="0">
                <a:solidFill>
                  <a:schemeClr val="accent1">
                    <a:lumMod val="75000"/>
                  </a:schemeClr>
                </a:solidFill>
              </a:rPr>
              <a:t>Povinnosti držitele Typového osvědčení </a:t>
            </a:r>
          </a:p>
          <a:p>
            <a:endParaRPr lang="cs-CZ" b="1" dirty="0">
              <a:solidFill>
                <a:schemeClr val="accent1">
                  <a:lumMod val="75000"/>
                </a:schemeClr>
              </a:solidFill>
            </a:endParaRPr>
          </a:p>
          <a:p>
            <a:r>
              <a:rPr lang="cs-CZ" b="1" dirty="0" smtClean="0">
                <a:solidFill>
                  <a:schemeClr val="accent1">
                    <a:lumMod val="75000"/>
                  </a:schemeClr>
                </a:solidFill>
              </a:rPr>
              <a:t>Příloha k TC (TCDS)</a:t>
            </a:r>
            <a:r>
              <a:rPr lang="cs-CZ" b="1" dirty="0">
                <a:solidFill>
                  <a:schemeClr val="accent1">
                    <a:lumMod val="75000"/>
                  </a:schemeClr>
                </a:solidFill>
              </a:rPr>
              <a:t>	</a:t>
            </a:r>
          </a:p>
          <a:p>
            <a:endParaRPr lang="cs-CZ" dirty="0"/>
          </a:p>
        </p:txBody>
      </p:sp>
      <p:sp>
        <p:nvSpPr>
          <p:cNvPr id="4" name="Zástupný symbol pro zápatí 3"/>
          <p:cNvSpPr>
            <a:spLocks noGrp="1"/>
          </p:cNvSpPr>
          <p:nvPr>
            <p:ph type="ftr" sz="quarter" idx="11"/>
          </p:nvPr>
        </p:nvSpPr>
        <p:spPr/>
        <p:txBody>
          <a:bodyPr/>
          <a:lstStyle/>
          <a:p>
            <a:r>
              <a:rPr lang="cs-CZ" smtClean="0"/>
              <a:t>Seminář GA 2021</a:t>
            </a:r>
            <a:endParaRPr lang="cs-CZ"/>
          </a:p>
        </p:txBody>
      </p:sp>
      <p:sp>
        <p:nvSpPr>
          <p:cNvPr id="5" name="Zástupný symbol pro číslo snímku 4"/>
          <p:cNvSpPr>
            <a:spLocks noGrp="1"/>
          </p:cNvSpPr>
          <p:nvPr>
            <p:ph type="sldNum" sz="quarter" idx="12"/>
          </p:nvPr>
        </p:nvSpPr>
        <p:spPr/>
        <p:txBody>
          <a:bodyPr/>
          <a:lstStyle/>
          <a:p>
            <a:fld id="{AC57A5DF-1266-40EA-9282-1E66B9DE06C0}" type="slidenum">
              <a:rPr lang="cs-CZ" smtClean="0"/>
              <a:t>20</a:t>
            </a:fld>
            <a:endParaRPr lang="cs-CZ"/>
          </a:p>
        </p:txBody>
      </p:sp>
      <p:pic>
        <p:nvPicPr>
          <p:cNvPr id="1026" name="Picture 2"/>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34000" contrast="-62000"/>
                    </a14:imgEffect>
                  </a14:imgLayer>
                </a14:imgProps>
              </a:ext>
              <a:ext uri="{28A0092B-C50C-407E-A947-70E740481C1C}">
                <a14:useLocalDpi xmlns:a14="http://schemas.microsoft.com/office/drawing/2010/main" val="0"/>
              </a:ext>
            </a:extLst>
          </a:blip>
          <a:srcRect/>
          <a:stretch>
            <a:fillRect/>
          </a:stretch>
        </p:blipFill>
        <p:spPr bwMode="auto">
          <a:xfrm>
            <a:off x="0" y="0"/>
            <a:ext cx="936104" cy="916327"/>
          </a:xfrm>
          <a:prstGeom prst="rect">
            <a:avLst/>
          </a:prstGeom>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4" name="Picture 2"/>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bwMode="auto">
          <a:xfrm>
            <a:off x="5052570" y="1412776"/>
            <a:ext cx="3417467" cy="48035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Obdélník 10"/>
          <p:cNvSpPr/>
          <p:nvPr/>
        </p:nvSpPr>
        <p:spPr>
          <a:xfrm>
            <a:off x="5148064" y="1700808"/>
            <a:ext cx="2016224" cy="707886"/>
          </a:xfrm>
          <a:prstGeom prst="rect">
            <a:avLst/>
          </a:prstGeom>
        </p:spPr>
        <p:txBody>
          <a:bodyPr wrap="square">
            <a:spAutoFit/>
          </a:bodyPr>
          <a:lstStyle/>
          <a:p>
            <a:r>
              <a:rPr lang="cs-CZ" sz="2000" i="1" dirty="0" err="1">
                <a:solidFill>
                  <a:srgbClr val="FFC000"/>
                </a:solidFill>
              </a:rPr>
              <a:t>Buhl</a:t>
            </a:r>
            <a:r>
              <a:rPr lang="cs-CZ" sz="2000" i="1" dirty="0">
                <a:solidFill>
                  <a:srgbClr val="FFC000"/>
                </a:solidFill>
              </a:rPr>
              <a:t> </a:t>
            </a:r>
            <a:r>
              <a:rPr lang="cs-CZ" sz="2000" i="1" dirty="0" err="1">
                <a:solidFill>
                  <a:srgbClr val="FFC000"/>
                </a:solidFill>
              </a:rPr>
              <a:t>Airster</a:t>
            </a:r>
            <a:r>
              <a:rPr lang="cs-CZ" sz="2000" i="1" dirty="0">
                <a:solidFill>
                  <a:srgbClr val="FFC000"/>
                </a:solidFill>
              </a:rPr>
              <a:t> </a:t>
            </a:r>
            <a:r>
              <a:rPr lang="cs-CZ" sz="2000" i="1" dirty="0" smtClean="0">
                <a:solidFill>
                  <a:srgbClr val="FFC000"/>
                </a:solidFill>
              </a:rPr>
              <a:t>CA-3</a:t>
            </a:r>
          </a:p>
          <a:p>
            <a:r>
              <a:rPr lang="cs-CZ" sz="2000" i="1" dirty="0" smtClean="0">
                <a:solidFill>
                  <a:srgbClr val="FFC000"/>
                </a:solidFill>
              </a:rPr>
              <a:t>FAA 1927</a:t>
            </a:r>
            <a:endParaRPr lang="cs-CZ" sz="2000" i="1" dirty="0">
              <a:solidFill>
                <a:srgbClr val="FFC000"/>
              </a:solidFill>
            </a:endParaRPr>
          </a:p>
        </p:txBody>
      </p:sp>
    </p:spTree>
    <p:extLst>
      <p:ext uri="{BB962C8B-B14F-4D97-AF65-F5344CB8AC3E}">
        <p14:creationId xmlns:p14="http://schemas.microsoft.com/office/powerpoint/2010/main" val="340866790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p:cNvSpPr>
            <a:spLocks noGrp="1"/>
          </p:cNvSpPr>
          <p:nvPr>
            <p:ph type="title"/>
          </p:nvPr>
        </p:nvSpPr>
        <p:spPr/>
        <p:txBody>
          <a:bodyPr>
            <a:normAutofit fontScale="90000"/>
          </a:bodyPr>
          <a:lstStyle/>
          <a:p>
            <a:r>
              <a:rPr lang="cs-CZ" b="1" dirty="0" smtClean="0">
                <a:solidFill>
                  <a:srgbClr val="0070C0"/>
                </a:solidFill>
              </a:rPr>
              <a:t> </a:t>
            </a:r>
            <a:r>
              <a:rPr lang="cs-CZ" sz="2200" b="1" dirty="0">
                <a:solidFill>
                  <a:srgbClr val="0070C0"/>
                </a:solidFill>
              </a:rPr>
              <a:t>Typové osvědčení </a:t>
            </a:r>
            <a:r>
              <a:rPr lang="cs-CZ" b="1" dirty="0" smtClean="0">
                <a:solidFill>
                  <a:srgbClr val="0070C0"/>
                </a:solidFill>
              </a:rPr>
              <a:t/>
            </a:r>
            <a:br>
              <a:rPr lang="cs-CZ" b="1" dirty="0" smtClean="0">
                <a:solidFill>
                  <a:srgbClr val="0070C0"/>
                </a:solidFill>
              </a:rPr>
            </a:br>
            <a:r>
              <a:rPr lang="cs-CZ" b="1" dirty="0" smtClean="0">
                <a:solidFill>
                  <a:srgbClr val="0070C0"/>
                </a:solidFill>
              </a:rPr>
              <a:t>Požadavky Stavebních předpisů</a:t>
            </a:r>
            <a:endParaRPr lang="cs-CZ" b="1" dirty="0">
              <a:solidFill>
                <a:srgbClr val="0070C0"/>
              </a:solidFill>
            </a:endParaRPr>
          </a:p>
        </p:txBody>
      </p:sp>
      <p:sp>
        <p:nvSpPr>
          <p:cNvPr id="6" name="Zástupný symbol pro obsah 5"/>
          <p:cNvSpPr>
            <a:spLocks noGrp="1"/>
          </p:cNvSpPr>
          <p:nvPr>
            <p:ph sz="half" idx="1"/>
          </p:nvPr>
        </p:nvSpPr>
        <p:spPr/>
        <p:txBody>
          <a:bodyPr>
            <a:normAutofit lnSpcReduction="10000"/>
          </a:bodyPr>
          <a:lstStyle/>
          <a:p>
            <a:r>
              <a:rPr lang="cs-CZ" b="1" dirty="0" smtClean="0">
                <a:solidFill>
                  <a:schemeClr val="accent1">
                    <a:lumMod val="75000"/>
                  </a:schemeClr>
                </a:solidFill>
              </a:rPr>
              <a:t>Všeobecné požadavky</a:t>
            </a:r>
          </a:p>
          <a:p>
            <a:r>
              <a:rPr lang="cs-CZ" b="1" dirty="0" smtClean="0">
                <a:solidFill>
                  <a:schemeClr val="accent1">
                    <a:lumMod val="75000"/>
                  </a:schemeClr>
                </a:solidFill>
              </a:rPr>
              <a:t>Letové charakteristiky</a:t>
            </a:r>
          </a:p>
          <a:p>
            <a:r>
              <a:rPr lang="cs-CZ" b="1" dirty="0" smtClean="0">
                <a:solidFill>
                  <a:schemeClr val="accent1">
                    <a:lumMod val="75000"/>
                  </a:schemeClr>
                </a:solidFill>
              </a:rPr>
              <a:t>Pevnost letadla</a:t>
            </a:r>
          </a:p>
          <a:p>
            <a:r>
              <a:rPr lang="cs-CZ" b="1" dirty="0" smtClean="0">
                <a:solidFill>
                  <a:schemeClr val="accent1">
                    <a:lumMod val="75000"/>
                  </a:schemeClr>
                </a:solidFill>
              </a:rPr>
              <a:t>Konstrukce letadla</a:t>
            </a:r>
          </a:p>
          <a:p>
            <a:r>
              <a:rPr lang="cs-CZ" b="1" dirty="0" smtClean="0">
                <a:solidFill>
                  <a:schemeClr val="accent1">
                    <a:lumMod val="75000"/>
                  </a:schemeClr>
                </a:solidFill>
              </a:rPr>
              <a:t>Pohonná jednotka</a:t>
            </a:r>
          </a:p>
          <a:p>
            <a:r>
              <a:rPr lang="cs-CZ" b="1" dirty="0" smtClean="0">
                <a:solidFill>
                  <a:schemeClr val="accent1">
                    <a:lumMod val="75000"/>
                  </a:schemeClr>
                </a:solidFill>
              </a:rPr>
              <a:t>Vybavení letadla</a:t>
            </a:r>
          </a:p>
          <a:p>
            <a:r>
              <a:rPr lang="cs-CZ" b="1" dirty="0" smtClean="0">
                <a:solidFill>
                  <a:schemeClr val="accent1">
                    <a:lumMod val="75000"/>
                  </a:schemeClr>
                </a:solidFill>
              </a:rPr>
              <a:t>Provozní omezení a informace</a:t>
            </a:r>
            <a:r>
              <a:rPr lang="cs-CZ" b="1" dirty="0">
                <a:solidFill>
                  <a:schemeClr val="accent1">
                    <a:lumMod val="75000"/>
                  </a:schemeClr>
                </a:solidFill>
              </a:rPr>
              <a:t>	</a:t>
            </a:r>
            <a:endParaRPr lang="cs-CZ" b="1" dirty="0" smtClean="0">
              <a:solidFill>
                <a:schemeClr val="accent1">
                  <a:lumMod val="75000"/>
                </a:schemeClr>
              </a:solidFill>
            </a:endParaRPr>
          </a:p>
          <a:p>
            <a:endParaRPr lang="cs-CZ" b="1" dirty="0">
              <a:solidFill>
                <a:schemeClr val="accent1">
                  <a:lumMod val="75000"/>
                </a:schemeClr>
              </a:solidFill>
            </a:endParaRPr>
          </a:p>
          <a:p>
            <a:pPr marL="0" indent="0">
              <a:buNone/>
            </a:pPr>
            <a:endParaRPr lang="cs-CZ" b="1" dirty="0">
              <a:solidFill>
                <a:schemeClr val="accent1">
                  <a:lumMod val="75000"/>
                </a:schemeClr>
              </a:solidFill>
            </a:endParaRPr>
          </a:p>
          <a:p>
            <a:endParaRPr lang="cs-CZ" dirty="0"/>
          </a:p>
        </p:txBody>
      </p:sp>
      <p:sp>
        <p:nvSpPr>
          <p:cNvPr id="4" name="Zástupný symbol pro zápatí 3"/>
          <p:cNvSpPr>
            <a:spLocks noGrp="1"/>
          </p:cNvSpPr>
          <p:nvPr>
            <p:ph type="ftr" sz="quarter" idx="11"/>
          </p:nvPr>
        </p:nvSpPr>
        <p:spPr/>
        <p:txBody>
          <a:bodyPr/>
          <a:lstStyle/>
          <a:p>
            <a:r>
              <a:rPr lang="cs-CZ" smtClean="0"/>
              <a:t>Seminář GA 2021</a:t>
            </a:r>
            <a:endParaRPr lang="cs-CZ"/>
          </a:p>
        </p:txBody>
      </p:sp>
      <p:sp>
        <p:nvSpPr>
          <p:cNvPr id="5" name="Zástupný symbol pro číslo snímku 4"/>
          <p:cNvSpPr>
            <a:spLocks noGrp="1"/>
          </p:cNvSpPr>
          <p:nvPr>
            <p:ph type="sldNum" sz="quarter" idx="12"/>
          </p:nvPr>
        </p:nvSpPr>
        <p:spPr/>
        <p:txBody>
          <a:bodyPr/>
          <a:lstStyle/>
          <a:p>
            <a:fld id="{AC57A5DF-1266-40EA-9282-1E66B9DE06C0}" type="slidenum">
              <a:rPr lang="cs-CZ" smtClean="0"/>
              <a:t>21</a:t>
            </a:fld>
            <a:endParaRPr lang="cs-CZ"/>
          </a:p>
        </p:txBody>
      </p:sp>
      <p:pic>
        <p:nvPicPr>
          <p:cNvPr id="1026" name="Picture 2"/>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34000" contrast="-62000"/>
                    </a14:imgEffect>
                  </a14:imgLayer>
                </a14:imgProps>
              </a:ext>
              <a:ext uri="{28A0092B-C50C-407E-A947-70E740481C1C}">
                <a14:useLocalDpi xmlns:a14="http://schemas.microsoft.com/office/drawing/2010/main" val="0"/>
              </a:ext>
            </a:extLst>
          </a:blip>
          <a:srcRect/>
          <a:stretch>
            <a:fillRect/>
          </a:stretch>
        </p:blipFill>
        <p:spPr bwMode="auto">
          <a:xfrm>
            <a:off x="0" y="0"/>
            <a:ext cx="936104" cy="916327"/>
          </a:xfrm>
          <a:prstGeom prst="rect">
            <a:avLst/>
          </a:prstGeom>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Zástupný symbol pro obsah 12"/>
          <p:cNvSpPr>
            <a:spLocks noGrp="1"/>
          </p:cNvSpPr>
          <p:nvPr>
            <p:ph sz="half" idx="2"/>
          </p:nvPr>
        </p:nvSpPr>
        <p:spPr>
          <a:xfrm>
            <a:off x="4648200" y="1628800"/>
            <a:ext cx="3668216" cy="4497363"/>
          </a:xfrm>
        </p:spPr>
        <p:txBody>
          <a:bodyPr>
            <a:normAutofit lnSpcReduction="10000"/>
          </a:bodyPr>
          <a:lstStyle/>
          <a:p>
            <a:pPr marL="0" indent="0">
              <a:buNone/>
            </a:pPr>
            <a:r>
              <a:rPr lang="cs-CZ" b="1" dirty="0" smtClean="0"/>
              <a:t>Používané stavební předpisy</a:t>
            </a:r>
          </a:p>
          <a:p>
            <a:r>
              <a:rPr lang="cs-CZ" dirty="0" smtClean="0"/>
              <a:t>FAR 23</a:t>
            </a:r>
          </a:p>
          <a:p>
            <a:r>
              <a:rPr lang="cs-CZ" dirty="0" smtClean="0"/>
              <a:t>FAR 25</a:t>
            </a:r>
          </a:p>
          <a:p>
            <a:r>
              <a:rPr lang="cs-CZ" dirty="0" smtClean="0"/>
              <a:t>BCAR </a:t>
            </a:r>
            <a:r>
              <a:rPr lang="cs-CZ" dirty="0" err="1" smtClean="0"/>
              <a:t>xx</a:t>
            </a:r>
            <a:endParaRPr lang="cs-CZ" dirty="0" smtClean="0"/>
          </a:p>
          <a:p>
            <a:r>
              <a:rPr lang="cs-CZ" dirty="0" smtClean="0"/>
              <a:t>CS 22</a:t>
            </a:r>
          </a:p>
          <a:p>
            <a:r>
              <a:rPr lang="cs-CZ" dirty="0" smtClean="0"/>
              <a:t>CS LSA</a:t>
            </a:r>
          </a:p>
          <a:p>
            <a:r>
              <a:rPr lang="cs-CZ" dirty="0" smtClean="0"/>
              <a:t>CS 23</a:t>
            </a:r>
          </a:p>
          <a:p>
            <a:r>
              <a:rPr lang="cs-CZ" dirty="0" smtClean="0"/>
              <a:t>….</a:t>
            </a:r>
          </a:p>
          <a:p>
            <a:endParaRPr lang="cs-CZ" dirty="0"/>
          </a:p>
        </p:txBody>
      </p:sp>
    </p:spTree>
    <p:extLst>
      <p:ext uri="{BB962C8B-B14F-4D97-AF65-F5344CB8AC3E}">
        <p14:creationId xmlns:p14="http://schemas.microsoft.com/office/powerpoint/2010/main" val="385475220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p:cNvSpPr>
            <a:spLocks noGrp="1"/>
          </p:cNvSpPr>
          <p:nvPr>
            <p:ph type="title"/>
          </p:nvPr>
        </p:nvSpPr>
        <p:spPr>
          <a:xfrm>
            <a:off x="457200" y="274638"/>
            <a:ext cx="8229600" cy="994122"/>
          </a:xfrm>
        </p:spPr>
        <p:txBody>
          <a:bodyPr>
            <a:normAutofit fontScale="90000"/>
          </a:bodyPr>
          <a:lstStyle/>
          <a:p>
            <a:r>
              <a:rPr lang="cs-CZ" b="1" dirty="0" smtClean="0">
                <a:solidFill>
                  <a:srgbClr val="0070C0"/>
                </a:solidFill>
              </a:rPr>
              <a:t>    </a:t>
            </a:r>
            <a:r>
              <a:rPr lang="cs-CZ" sz="2200" b="1" dirty="0">
                <a:solidFill>
                  <a:srgbClr val="0070C0"/>
                </a:solidFill>
              </a:rPr>
              <a:t>Postupy pro osvědčování a zachování letové způsobilosti</a:t>
            </a:r>
            <a:r>
              <a:rPr lang="cs-CZ" sz="3600" b="1" dirty="0">
                <a:solidFill>
                  <a:schemeClr val="accent1">
                    <a:lumMod val="75000"/>
                  </a:schemeClr>
                </a:solidFill>
              </a:rPr>
              <a:t/>
            </a:r>
            <a:br>
              <a:rPr lang="cs-CZ" sz="3600" b="1" dirty="0">
                <a:solidFill>
                  <a:schemeClr val="accent1">
                    <a:lumMod val="75000"/>
                  </a:schemeClr>
                </a:solidFill>
              </a:rPr>
            </a:br>
            <a:endParaRPr lang="cs-CZ" sz="4000" b="1" dirty="0">
              <a:solidFill>
                <a:srgbClr val="0070C0"/>
              </a:solidFill>
            </a:endParaRPr>
          </a:p>
        </p:txBody>
      </p:sp>
      <p:sp>
        <p:nvSpPr>
          <p:cNvPr id="4" name="Zástupný symbol pro zápatí 3"/>
          <p:cNvSpPr>
            <a:spLocks noGrp="1"/>
          </p:cNvSpPr>
          <p:nvPr>
            <p:ph type="ftr" sz="quarter" idx="11"/>
          </p:nvPr>
        </p:nvSpPr>
        <p:spPr/>
        <p:txBody>
          <a:bodyPr/>
          <a:lstStyle/>
          <a:p>
            <a:r>
              <a:rPr lang="cs-CZ" smtClean="0"/>
              <a:t>Seminář GA 2021</a:t>
            </a:r>
            <a:endParaRPr lang="cs-CZ"/>
          </a:p>
        </p:txBody>
      </p:sp>
      <p:sp>
        <p:nvSpPr>
          <p:cNvPr id="5" name="Zástupný symbol pro číslo snímku 4"/>
          <p:cNvSpPr>
            <a:spLocks noGrp="1"/>
          </p:cNvSpPr>
          <p:nvPr>
            <p:ph type="sldNum" sz="quarter" idx="12"/>
          </p:nvPr>
        </p:nvSpPr>
        <p:spPr/>
        <p:txBody>
          <a:bodyPr/>
          <a:lstStyle/>
          <a:p>
            <a:fld id="{AC57A5DF-1266-40EA-9282-1E66B9DE06C0}" type="slidenum">
              <a:rPr lang="cs-CZ" smtClean="0"/>
              <a:t>22</a:t>
            </a:fld>
            <a:endParaRPr lang="cs-CZ"/>
          </a:p>
        </p:txBody>
      </p:sp>
      <p:pic>
        <p:nvPicPr>
          <p:cNvPr id="1026" name="Picture 2"/>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34000" contrast="-62000"/>
                    </a14:imgEffect>
                  </a14:imgLayer>
                </a14:imgProps>
              </a:ext>
              <a:ext uri="{28A0092B-C50C-407E-A947-70E740481C1C}">
                <a14:useLocalDpi xmlns:a14="http://schemas.microsoft.com/office/drawing/2010/main" val="0"/>
              </a:ext>
            </a:extLst>
          </a:blip>
          <a:srcRect/>
          <a:stretch>
            <a:fillRect/>
          </a:stretch>
        </p:blipFill>
        <p:spPr bwMode="auto">
          <a:xfrm>
            <a:off x="0" y="147"/>
            <a:ext cx="936104" cy="916327"/>
          </a:xfrm>
          <a:prstGeom prst="rect">
            <a:avLst/>
          </a:prstGeom>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Zástupný symbol pro obsah 1"/>
          <p:cNvSpPr>
            <a:spLocks noGrp="1"/>
          </p:cNvSpPr>
          <p:nvPr>
            <p:ph sz="half" idx="2"/>
          </p:nvPr>
        </p:nvSpPr>
        <p:spPr>
          <a:xfrm>
            <a:off x="468052" y="2780928"/>
            <a:ext cx="8218748" cy="3528392"/>
          </a:xfrm>
        </p:spPr>
        <p:txBody>
          <a:bodyPr>
            <a:normAutofit/>
          </a:bodyPr>
          <a:lstStyle/>
          <a:p>
            <a:r>
              <a:rPr lang="cs-CZ" b="1" dirty="0" smtClean="0">
                <a:solidFill>
                  <a:srgbClr val="002060"/>
                </a:solidFill>
              </a:rPr>
              <a:t>Výroba ve shodě s Typovým návrhem</a:t>
            </a:r>
          </a:p>
          <a:p>
            <a:r>
              <a:rPr lang="cs-CZ" b="1" dirty="0" smtClean="0">
                <a:solidFill>
                  <a:srgbClr val="002060"/>
                </a:solidFill>
              </a:rPr>
              <a:t>Osvědčení letové způsobilosti pro každé letadlo</a:t>
            </a:r>
          </a:p>
          <a:p>
            <a:r>
              <a:rPr lang="cs-CZ" b="1" dirty="0">
                <a:solidFill>
                  <a:srgbClr val="002060"/>
                </a:solidFill>
              </a:rPr>
              <a:t>P</a:t>
            </a:r>
            <a:r>
              <a:rPr lang="cs-CZ" b="1" dirty="0" smtClean="0">
                <a:solidFill>
                  <a:srgbClr val="002060"/>
                </a:solidFill>
              </a:rPr>
              <a:t>očáteční letová způsobilost (IAW) - změny Typového návrhu a Doplňková typová osvědčení</a:t>
            </a:r>
          </a:p>
          <a:p>
            <a:r>
              <a:rPr lang="cs-CZ" b="1" dirty="0" smtClean="0">
                <a:solidFill>
                  <a:srgbClr val="002060"/>
                </a:solidFill>
              </a:rPr>
              <a:t>Pokračující letová způsobilost (CAW)- řízené prostředí pro údržbu a opravy, prodlužování letové způsobilosti, Příkazy k zachování letové způsobilosti</a:t>
            </a:r>
            <a:endParaRPr lang="cs-CZ" b="1" dirty="0">
              <a:solidFill>
                <a:srgbClr val="002060"/>
              </a:solidFill>
            </a:endParaRPr>
          </a:p>
        </p:txBody>
      </p:sp>
      <p:sp>
        <p:nvSpPr>
          <p:cNvPr id="6" name="Zástupný symbol pro obsah 5"/>
          <p:cNvSpPr>
            <a:spLocks noGrp="1"/>
          </p:cNvSpPr>
          <p:nvPr>
            <p:ph sz="half" idx="1"/>
          </p:nvPr>
        </p:nvSpPr>
        <p:spPr>
          <a:xfrm>
            <a:off x="468052" y="1196752"/>
            <a:ext cx="8075240" cy="1296144"/>
          </a:xfrm>
        </p:spPr>
        <p:txBody>
          <a:bodyPr>
            <a:noAutofit/>
          </a:bodyPr>
          <a:lstStyle/>
          <a:p>
            <a:pPr marL="0" indent="0">
              <a:buNone/>
            </a:pPr>
            <a:r>
              <a:rPr lang="cs-CZ" sz="3700" b="1" i="1" dirty="0">
                <a:solidFill>
                  <a:schemeClr val="accent1">
                    <a:lumMod val="75000"/>
                  </a:schemeClr>
                </a:solidFill>
              </a:rPr>
              <a:t>Co musí být dále zajištěno, aby mělo smysl</a:t>
            </a:r>
            <a:r>
              <a:rPr lang="cs-CZ" sz="3700" b="1" i="1" dirty="0" smtClean="0">
                <a:solidFill>
                  <a:schemeClr val="accent1">
                    <a:lumMod val="75000"/>
                  </a:schemeClr>
                </a:solidFill>
              </a:rPr>
              <a:t> </a:t>
            </a:r>
            <a:r>
              <a:rPr lang="cs-CZ" sz="3700" b="1" i="1" dirty="0">
                <a:solidFill>
                  <a:schemeClr val="accent1">
                    <a:lumMod val="75000"/>
                  </a:schemeClr>
                </a:solidFill>
              </a:rPr>
              <a:t>Typové osvědčení vůbec </a:t>
            </a:r>
            <a:r>
              <a:rPr lang="cs-CZ" sz="3700" b="1" i="1" dirty="0" smtClean="0">
                <a:solidFill>
                  <a:schemeClr val="accent1">
                    <a:lumMod val="75000"/>
                  </a:schemeClr>
                </a:solidFill>
              </a:rPr>
              <a:t>vydávat?</a:t>
            </a:r>
            <a:endParaRPr lang="cs-CZ" sz="3700" b="1" i="1" dirty="0">
              <a:solidFill>
                <a:schemeClr val="accent1">
                  <a:lumMod val="75000"/>
                </a:schemeClr>
              </a:solidFill>
            </a:endParaRPr>
          </a:p>
        </p:txBody>
      </p:sp>
    </p:spTree>
    <p:extLst>
      <p:ext uri="{BB962C8B-B14F-4D97-AF65-F5344CB8AC3E}">
        <p14:creationId xmlns:p14="http://schemas.microsoft.com/office/powerpoint/2010/main" val="56019659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p:cNvSpPr>
            <a:spLocks noGrp="1"/>
          </p:cNvSpPr>
          <p:nvPr>
            <p:ph type="title"/>
          </p:nvPr>
        </p:nvSpPr>
        <p:spPr>
          <a:xfrm>
            <a:off x="457200" y="274638"/>
            <a:ext cx="8229600" cy="994122"/>
          </a:xfrm>
        </p:spPr>
        <p:txBody>
          <a:bodyPr>
            <a:normAutofit fontScale="90000"/>
          </a:bodyPr>
          <a:lstStyle/>
          <a:p>
            <a:r>
              <a:rPr lang="cs-CZ" b="1" dirty="0" smtClean="0">
                <a:solidFill>
                  <a:srgbClr val="0070C0"/>
                </a:solidFill>
              </a:rPr>
              <a:t>    </a:t>
            </a:r>
            <a:r>
              <a:rPr lang="cs-CZ" sz="2200" b="1" dirty="0">
                <a:solidFill>
                  <a:srgbClr val="0070C0"/>
                </a:solidFill>
              </a:rPr>
              <a:t>Postupy pro osvědčování a zachování letové </a:t>
            </a:r>
            <a:r>
              <a:rPr lang="cs-CZ" sz="2200" b="1" dirty="0" smtClean="0">
                <a:solidFill>
                  <a:srgbClr val="0070C0"/>
                </a:solidFill>
              </a:rPr>
              <a:t>způsobilosti</a:t>
            </a:r>
            <a:br>
              <a:rPr lang="cs-CZ" sz="2200" b="1" dirty="0" smtClean="0">
                <a:solidFill>
                  <a:srgbClr val="0070C0"/>
                </a:solidFill>
              </a:rPr>
            </a:br>
            <a:r>
              <a:rPr lang="cs-CZ" b="1" dirty="0" smtClean="0">
                <a:solidFill>
                  <a:srgbClr val="0070C0"/>
                </a:solidFill>
              </a:rPr>
              <a:t>Výroba</a:t>
            </a:r>
            <a:r>
              <a:rPr lang="cs-CZ" sz="3600" b="1" dirty="0">
                <a:solidFill>
                  <a:schemeClr val="accent1">
                    <a:lumMod val="75000"/>
                  </a:schemeClr>
                </a:solidFill>
              </a:rPr>
              <a:t/>
            </a:r>
            <a:br>
              <a:rPr lang="cs-CZ" sz="3600" b="1" dirty="0">
                <a:solidFill>
                  <a:schemeClr val="accent1">
                    <a:lumMod val="75000"/>
                  </a:schemeClr>
                </a:solidFill>
              </a:rPr>
            </a:br>
            <a:endParaRPr lang="cs-CZ" sz="4000" b="1" dirty="0">
              <a:solidFill>
                <a:srgbClr val="0070C0"/>
              </a:solidFill>
            </a:endParaRPr>
          </a:p>
        </p:txBody>
      </p:sp>
      <p:sp>
        <p:nvSpPr>
          <p:cNvPr id="4" name="Zástupný symbol pro zápatí 3"/>
          <p:cNvSpPr>
            <a:spLocks noGrp="1"/>
          </p:cNvSpPr>
          <p:nvPr>
            <p:ph type="ftr" sz="quarter" idx="11"/>
          </p:nvPr>
        </p:nvSpPr>
        <p:spPr/>
        <p:txBody>
          <a:bodyPr/>
          <a:lstStyle/>
          <a:p>
            <a:r>
              <a:rPr lang="cs-CZ" smtClean="0"/>
              <a:t>Seminář GA 2021</a:t>
            </a:r>
            <a:endParaRPr lang="cs-CZ"/>
          </a:p>
        </p:txBody>
      </p:sp>
      <p:sp>
        <p:nvSpPr>
          <p:cNvPr id="5" name="Zástupný symbol pro číslo snímku 4"/>
          <p:cNvSpPr>
            <a:spLocks noGrp="1"/>
          </p:cNvSpPr>
          <p:nvPr>
            <p:ph type="sldNum" sz="quarter" idx="12"/>
          </p:nvPr>
        </p:nvSpPr>
        <p:spPr/>
        <p:txBody>
          <a:bodyPr/>
          <a:lstStyle/>
          <a:p>
            <a:fld id="{AC57A5DF-1266-40EA-9282-1E66B9DE06C0}" type="slidenum">
              <a:rPr lang="cs-CZ" smtClean="0"/>
              <a:t>23</a:t>
            </a:fld>
            <a:endParaRPr lang="cs-CZ"/>
          </a:p>
        </p:txBody>
      </p:sp>
      <p:pic>
        <p:nvPicPr>
          <p:cNvPr id="1026" name="Picture 2"/>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34000" contrast="-62000"/>
                    </a14:imgEffect>
                  </a14:imgLayer>
                </a14:imgProps>
              </a:ext>
              <a:ext uri="{28A0092B-C50C-407E-A947-70E740481C1C}">
                <a14:useLocalDpi xmlns:a14="http://schemas.microsoft.com/office/drawing/2010/main" val="0"/>
              </a:ext>
            </a:extLst>
          </a:blip>
          <a:srcRect/>
          <a:stretch>
            <a:fillRect/>
          </a:stretch>
        </p:blipFill>
        <p:spPr bwMode="auto">
          <a:xfrm>
            <a:off x="0" y="147"/>
            <a:ext cx="936104" cy="916327"/>
          </a:xfrm>
          <a:prstGeom prst="rect">
            <a:avLst/>
          </a:prstGeom>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Zástupný symbol pro obsah 1"/>
          <p:cNvSpPr>
            <a:spLocks noGrp="1"/>
          </p:cNvSpPr>
          <p:nvPr>
            <p:ph sz="half" idx="2"/>
          </p:nvPr>
        </p:nvSpPr>
        <p:spPr>
          <a:xfrm>
            <a:off x="4788024" y="1628800"/>
            <a:ext cx="3898776" cy="4680520"/>
          </a:xfrm>
        </p:spPr>
        <p:txBody>
          <a:bodyPr>
            <a:normAutofit fontScale="92500"/>
          </a:bodyPr>
          <a:lstStyle/>
          <a:p>
            <a:endParaRPr lang="cs-CZ" b="1" dirty="0">
              <a:solidFill>
                <a:srgbClr val="002060"/>
              </a:solidFill>
            </a:endParaRPr>
          </a:p>
        </p:txBody>
      </p:sp>
      <p:sp>
        <p:nvSpPr>
          <p:cNvPr id="7" name="Zástupný symbol pro obsah 6"/>
          <p:cNvSpPr>
            <a:spLocks noGrp="1"/>
          </p:cNvSpPr>
          <p:nvPr>
            <p:ph sz="half" idx="1"/>
          </p:nvPr>
        </p:nvSpPr>
        <p:spPr/>
        <p:txBody>
          <a:bodyPr>
            <a:normAutofit fontScale="92500"/>
          </a:bodyPr>
          <a:lstStyle/>
          <a:p>
            <a:r>
              <a:rPr lang="cs-CZ" b="1" dirty="0" smtClean="0">
                <a:solidFill>
                  <a:schemeClr val="accent1">
                    <a:lumMod val="75000"/>
                  </a:schemeClr>
                </a:solidFill>
              </a:rPr>
              <a:t>Požadavky na výrobce</a:t>
            </a:r>
          </a:p>
          <a:p>
            <a:r>
              <a:rPr lang="cs-CZ" b="1" dirty="0" smtClean="0">
                <a:solidFill>
                  <a:schemeClr val="accent1">
                    <a:lumMod val="75000"/>
                  </a:schemeClr>
                </a:solidFill>
              </a:rPr>
              <a:t>Součinnost s držitelem Typového návrhu</a:t>
            </a:r>
          </a:p>
          <a:p>
            <a:r>
              <a:rPr lang="cs-CZ" b="1" dirty="0" smtClean="0">
                <a:solidFill>
                  <a:schemeClr val="accent1">
                    <a:lumMod val="75000"/>
                  </a:schemeClr>
                </a:solidFill>
              </a:rPr>
              <a:t>Výroba ve shodě s Typovým návrhem</a:t>
            </a:r>
          </a:p>
          <a:p>
            <a:r>
              <a:rPr lang="cs-CZ" b="1" dirty="0" smtClean="0">
                <a:solidFill>
                  <a:schemeClr val="accent1">
                    <a:lumMod val="75000"/>
                  </a:schemeClr>
                </a:solidFill>
              </a:rPr>
              <a:t>Zkušební let po vyrobení</a:t>
            </a:r>
          </a:p>
          <a:p>
            <a:r>
              <a:rPr lang="cs-CZ" b="1" dirty="0" smtClean="0">
                <a:solidFill>
                  <a:schemeClr val="accent1">
                    <a:lumMod val="75000"/>
                  </a:schemeClr>
                </a:solidFill>
              </a:rPr>
              <a:t>Vydání dokladu o způsobilosti letadla pro vydaní Osvědčení letové způsobilosti</a:t>
            </a:r>
            <a:endParaRPr lang="cs-CZ" b="1" dirty="0">
              <a:solidFill>
                <a:schemeClr val="accent1">
                  <a:lumMod val="75000"/>
                </a:schemeClr>
              </a:solidFill>
            </a:endParaRPr>
          </a:p>
        </p:txBody>
      </p:sp>
      <p:pic>
        <p:nvPicPr>
          <p:cNvPr id="4098" name="Picture 2" descr="C:\Users\zarybnicky\Desktop\waring-and-gillows-factory.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57464" y="2132856"/>
            <a:ext cx="4460978" cy="36059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395822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p:cNvSpPr>
            <a:spLocks noGrp="1"/>
          </p:cNvSpPr>
          <p:nvPr>
            <p:ph type="title"/>
          </p:nvPr>
        </p:nvSpPr>
        <p:spPr>
          <a:xfrm>
            <a:off x="457200" y="274638"/>
            <a:ext cx="8229600" cy="994122"/>
          </a:xfrm>
        </p:spPr>
        <p:txBody>
          <a:bodyPr>
            <a:normAutofit fontScale="90000"/>
          </a:bodyPr>
          <a:lstStyle/>
          <a:p>
            <a:r>
              <a:rPr lang="cs-CZ" b="1" dirty="0" smtClean="0">
                <a:solidFill>
                  <a:srgbClr val="0070C0"/>
                </a:solidFill>
              </a:rPr>
              <a:t>    </a:t>
            </a:r>
            <a:r>
              <a:rPr lang="cs-CZ" sz="2200" b="1" dirty="0">
                <a:solidFill>
                  <a:srgbClr val="0070C0"/>
                </a:solidFill>
              </a:rPr>
              <a:t>Postupy pro osvědčování a zachování letové </a:t>
            </a:r>
            <a:r>
              <a:rPr lang="cs-CZ" sz="2200" b="1" dirty="0" smtClean="0">
                <a:solidFill>
                  <a:srgbClr val="0070C0"/>
                </a:solidFill>
              </a:rPr>
              <a:t>způsobilosti</a:t>
            </a:r>
            <a:br>
              <a:rPr lang="cs-CZ" sz="2200" b="1" dirty="0" smtClean="0">
                <a:solidFill>
                  <a:srgbClr val="0070C0"/>
                </a:solidFill>
              </a:rPr>
            </a:br>
            <a:r>
              <a:rPr lang="cs-CZ" b="1" dirty="0" smtClean="0">
                <a:solidFill>
                  <a:srgbClr val="0070C0"/>
                </a:solidFill>
              </a:rPr>
              <a:t>Změny Typového návrhu</a:t>
            </a:r>
            <a:r>
              <a:rPr lang="cs-CZ" sz="3600" b="1" dirty="0">
                <a:solidFill>
                  <a:schemeClr val="accent1">
                    <a:lumMod val="75000"/>
                  </a:schemeClr>
                </a:solidFill>
              </a:rPr>
              <a:t/>
            </a:r>
            <a:br>
              <a:rPr lang="cs-CZ" sz="3600" b="1" dirty="0">
                <a:solidFill>
                  <a:schemeClr val="accent1">
                    <a:lumMod val="75000"/>
                  </a:schemeClr>
                </a:solidFill>
              </a:rPr>
            </a:br>
            <a:endParaRPr lang="cs-CZ" sz="4000" b="1" dirty="0">
              <a:solidFill>
                <a:srgbClr val="0070C0"/>
              </a:solidFill>
            </a:endParaRPr>
          </a:p>
        </p:txBody>
      </p:sp>
      <p:sp>
        <p:nvSpPr>
          <p:cNvPr id="4" name="Zástupný symbol pro zápatí 3"/>
          <p:cNvSpPr>
            <a:spLocks noGrp="1"/>
          </p:cNvSpPr>
          <p:nvPr>
            <p:ph type="ftr" sz="quarter" idx="11"/>
          </p:nvPr>
        </p:nvSpPr>
        <p:spPr/>
        <p:txBody>
          <a:bodyPr/>
          <a:lstStyle/>
          <a:p>
            <a:r>
              <a:rPr lang="cs-CZ" smtClean="0"/>
              <a:t>Seminář GA 2021</a:t>
            </a:r>
            <a:endParaRPr lang="cs-CZ"/>
          </a:p>
        </p:txBody>
      </p:sp>
      <p:sp>
        <p:nvSpPr>
          <p:cNvPr id="5" name="Zástupný symbol pro číslo snímku 4"/>
          <p:cNvSpPr>
            <a:spLocks noGrp="1"/>
          </p:cNvSpPr>
          <p:nvPr>
            <p:ph type="sldNum" sz="quarter" idx="12"/>
          </p:nvPr>
        </p:nvSpPr>
        <p:spPr/>
        <p:txBody>
          <a:bodyPr/>
          <a:lstStyle/>
          <a:p>
            <a:fld id="{AC57A5DF-1266-40EA-9282-1E66B9DE06C0}" type="slidenum">
              <a:rPr lang="cs-CZ" smtClean="0"/>
              <a:t>24</a:t>
            </a:fld>
            <a:endParaRPr lang="cs-CZ"/>
          </a:p>
        </p:txBody>
      </p:sp>
      <p:pic>
        <p:nvPicPr>
          <p:cNvPr id="1026" name="Picture 2"/>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34000" contrast="-62000"/>
                    </a14:imgEffect>
                  </a14:imgLayer>
                </a14:imgProps>
              </a:ext>
              <a:ext uri="{28A0092B-C50C-407E-A947-70E740481C1C}">
                <a14:useLocalDpi xmlns:a14="http://schemas.microsoft.com/office/drawing/2010/main" val="0"/>
              </a:ext>
            </a:extLst>
          </a:blip>
          <a:srcRect/>
          <a:stretch>
            <a:fillRect/>
          </a:stretch>
        </p:blipFill>
        <p:spPr bwMode="auto">
          <a:xfrm>
            <a:off x="0" y="147"/>
            <a:ext cx="936104" cy="916327"/>
          </a:xfrm>
          <a:prstGeom prst="rect">
            <a:avLst/>
          </a:prstGeom>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Zástupný symbol pro obsah 6"/>
          <p:cNvSpPr>
            <a:spLocks noGrp="1"/>
          </p:cNvSpPr>
          <p:nvPr>
            <p:ph sz="half" idx="1"/>
          </p:nvPr>
        </p:nvSpPr>
        <p:spPr>
          <a:xfrm>
            <a:off x="457200" y="1600200"/>
            <a:ext cx="3898776" cy="4637112"/>
          </a:xfrm>
        </p:spPr>
        <p:txBody>
          <a:bodyPr>
            <a:normAutofit fontScale="92500"/>
          </a:bodyPr>
          <a:lstStyle/>
          <a:p>
            <a:r>
              <a:rPr lang="cs-CZ" b="1" dirty="0" smtClean="0">
                <a:solidFill>
                  <a:schemeClr val="accent1">
                    <a:lumMod val="75000"/>
                  </a:schemeClr>
                </a:solidFill>
              </a:rPr>
              <a:t>„Major </a:t>
            </a:r>
            <a:r>
              <a:rPr lang="cs-CZ" b="1" dirty="0" err="1" smtClean="0">
                <a:solidFill>
                  <a:schemeClr val="accent1">
                    <a:lumMod val="75000"/>
                  </a:schemeClr>
                </a:solidFill>
              </a:rPr>
              <a:t>Change</a:t>
            </a:r>
            <a:r>
              <a:rPr lang="cs-CZ" b="1" dirty="0" smtClean="0">
                <a:solidFill>
                  <a:schemeClr val="accent1">
                    <a:lumMod val="75000"/>
                  </a:schemeClr>
                </a:solidFill>
              </a:rPr>
              <a:t>“ prováděné držitelem TC</a:t>
            </a:r>
          </a:p>
          <a:p>
            <a:pPr lvl="1"/>
            <a:r>
              <a:rPr lang="cs-CZ" b="1" dirty="0" smtClean="0">
                <a:solidFill>
                  <a:schemeClr val="accent1">
                    <a:lumMod val="75000"/>
                  </a:schemeClr>
                </a:solidFill>
              </a:rPr>
              <a:t>Schvalované EASA</a:t>
            </a:r>
          </a:p>
          <a:p>
            <a:r>
              <a:rPr lang="cs-CZ" b="1" dirty="0" smtClean="0">
                <a:solidFill>
                  <a:schemeClr val="accent1">
                    <a:lumMod val="75000"/>
                  </a:schemeClr>
                </a:solidFill>
              </a:rPr>
              <a:t>„Minor </a:t>
            </a:r>
            <a:r>
              <a:rPr lang="cs-CZ" b="1" dirty="0" err="1" smtClean="0">
                <a:solidFill>
                  <a:schemeClr val="accent1">
                    <a:lumMod val="75000"/>
                  </a:schemeClr>
                </a:solidFill>
              </a:rPr>
              <a:t>Change</a:t>
            </a:r>
            <a:r>
              <a:rPr lang="cs-CZ" b="1" dirty="0" smtClean="0">
                <a:solidFill>
                  <a:schemeClr val="accent1">
                    <a:lumMod val="75000"/>
                  </a:schemeClr>
                </a:solidFill>
              </a:rPr>
              <a:t>“</a:t>
            </a:r>
          </a:p>
          <a:p>
            <a:pPr lvl="1"/>
            <a:r>
              <a:rPr lang="cs-CZ" b="1" dirty="0" smtClean="0">
                <a:solidFill>
                  <a:schemeClr val="accent1">
                    <a:lumMod val="75000"/>
                  </a:schemeClr>
                </a:solidFill>
              </a:rPr>
              <a:t>Schvalované EASA</a:t>
            </a:r>
          </a:p>
          <a:p>
            <a:pPr lvl="1"/>
            <a:r>
              <a:rPr lang="cs-CZ" b="1" dirty="0" smtClean="0">
                <a:solidFill>
                  <a:schemeClr val="accent1">
                    <a:lumMod val="75000"/>
                  </a:schemeClr>
                </a:solidFill>
              </a:rPr>
              <a:t>Schvalované Oprávněným subjektem</a:t>
            </a:r>
          </a:p>
          <a:p>
            <a:r>
              <a:rPr lang="cs-CZ" b="1" dirty="0" smtClean="0">
                <a:solidFill>
                  <a:schemeClr val="accent1">
                    <a:lumMod val="75000"/>
                  </a:schemeClr>
                </a:solidFill>
              </a:rPr>
              <a:t>Doplňkové Typové osvědčení</a:t>
            </a:r>
          </a:p>
          <a:p>
            <a:pPr lvl="1"/>
            <a:r>
              <a:rPr lang="cs-CZ" b="1" dirty="0" smtClean="0">
                <a:solidFill>
                  <a:schemeClr val="accent1">
                    <a:lumMod val="75000"/>
                  </a:schemeClr>
                </a:solidFill>
              </a:rPr>
              <a:t>Schvalované EASA</a:t>
            </a:r>
            <a:endParaRPr lang="cs-CZ" b="1" dirty="0">
              <a:solidFill>
                <a:schemeClr val="accent1">
                  <a:lumMod val="75000"/>
                </a:schemeClr>
              </a:solidFill>
            </a:endParaRPr>
          </a:p>
          <a:p>
            <a:endParaRPr lang="cs-CZ" sz="2000" b="1" dirty="0">
              <a:solidFill>
                <a:schemeClr val="accent1">
                  <a:lumMod val="75000"/>
                </a:schemeClr>
              </a:solidFill>
            </a:endParaRPr>
          </a:p>
        </p:txBody>
      </p:sp>
      <p:pic>
        <p:nvPicPr>
          <p:cNvPr id="1027" name="Picture 3" descr="C:\Users\zarybnicky\Desktop\IMG_8212_ToneMapping.jpg"/>
          <p:cNvPicPr>
            <a:picLocks noGrp="1" noChangeAspect="1" noChangeArrowheads="1"/>
          </p:cNvPicPr>
          <p:nvPr>
            <p:ph sz="half" idx="2"/>
          </p:nvPr>
        </p:nvPicPr>
        <p:blipFill>
          <a:blip r:embed="rId4" cstate="print">
            <a:extLst>
              <a:ext uri="{28A0092B-C50C-407E-A947-70E740481C1C}">
                <a14:useLocalDpi xmlns:a14="http://schemas.microsoft.com/office/drawing/2010/main" val="0"/>
              </a:ext>
            </a:extLst>
          </a:blip>
          <a:srcRect/>
          <a:stretch>
            <a:fillRect/>
          </a:stretch>
        </p:blipFill>
        <p:spPr bwMode="auto">
          <a:xfrm>
            <a:off x="4146104" y="3356992"/>
            <a:ext cx="4536504" cy="3024336"/>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C:\Users\zarybnicky\Desktop\7aa8a6a43bd79b2ef77e76770100_w1253_h836_g4630d5fe2af311e58a300025900fea04.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59521" y="1124744"/>
            <a:ext cx="4284479" cy="28582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793235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p:cNvSpPr>
            <a:spLocks noGrp="1"/>
          </p:cNvSpPr>
          <p:nvPr>
            <p:ph type="title"/>
          </p:nvPr>
        </p:nvSpPr>
        <p:spPr>
          <a:xfrm>
            <a:off x="457200" y="274638"/>
            <a:ext cx="8229600" cy="994122"/>
          </a:xfrm>
        </p:spPr>
        <p:txBody>
          <a:bodyPr>
            <a:normAutofit fontScale="90000"/>
          </a:bodyPr>
          <a:lstStyle/>
          <a:p>
            <a:r>
              <a:rPr lang="cs-CZ" b="1" dirty="0" smtClean="0">
                <a:solidFill>
                  <a:srgbClr val="0070C0"/>
                </a:solidFill>
              </a:rPr>
              <a:t>    </a:t>
            </a:r>
            <a:r>
              <a:rPr lang="cs-CZ" sz="2200" b="1" dirty="0">
                <a:solidFill>
                  <a:srgbClr val="0070C0"/>
                </a:solidFill>
              </a:rPr>
              <a:t>Postupy pro osvědčování a zachování letové </a:t>
            </a:r>
            <a:r>
              <a:rPr lang="cs-CZ" sz="2200" b="1" dirty="0" smtClean="0">
                <a:solidFill>
                  <a:srgbClr val="0070C0"/>
                </a:solidFill>
              </a:rPr>
              <a:t>způsobilosti</a:t>
            </a:r>
            <a:br>
              <a:rPr lang="cs-CZ" sz="2200" b="1" dirty="0" smtClean="0">
                <a:solidFill>
                  <a:srgbClr val="0070C0"/>
                </a:solidFill>
              </a:rPr>
            </a:br>
            <a:r>
              <a:rPr lang="cs-CZ" b="1" dirty="0" smtClean="0">
                <a:solidFill>
                  <a:srgbClr val="0070C0"/>
                </a:solidFill>
              </a:rPr>
              <a:t>STC</a:t>
            </a:r>
            <a:r>
              <a:rPr lang="cs-CZ" sz="3600" b="1" dirty="0">
                <a:solidFill>
                  <a:schemeClr val="accent1">
                    <a:lumMod val="75000"/>
                  </a:schemeClr>
                </a:solidFill>
              </a:rPr>
              <a:t/>
            </a:r>
            <a:br>
              <a:rPr lang="cs-CZ" sz="3600" b="1" dirty="0">
                <a:solidFill>
                  <a:schemeClr val="accent1">
                    <a:lumMod val="75000"/>
                  </a:schemeClr>
                </a:solidFill>
              </a:rPr>
            </a:br>
            <a:endParaRPr lang="cs-CZ" sz="4000" b="1" dirty="0">
              <a:solidFill>
                <a:srgbClr val="0070C0"/>
              </a:solidFill>
            </a:endParaRPr>
          </a:p>
        </p:txBody>
      </p:sp>
      <p:sp>
        <p:nvSpPr>
          <p:cNvPr id="4" name="Zástupný symbol pro zápatí 3"/>
          <p:cNvSpPr>
            <a:spLocks noGrp="1"/>
          </p:cNvSpPr>
          <p:nvPr>
            <p:ph type="ftr" sz="quarter" idx="11"/>
          </p:nvPr>
        </p:nvSpPr>
        <p:spPr/>
        <p:txBody>
          <a:bodyPr/>
          <a:lstStyle/>
          <a:p>
            <a:r>
              <a:rPr lang="cs-CZ" smtClean="0"/>
              <a:t>Seminář GA 2021</a:t>
            </a:r>
            <a:endParaRPr lang="cs-CZ"/>
          </a:p>
        </p:txBody>
      </p:sp>
      <p:sp>
        <p:nvSpPr>
          <p:cNvPr id="5" name="Zástupný symbol pro číslo snímku 4"/>
          <p:cNvSpPr>
            <a:spLocks noGrp="1"/>
          </p:cNvSpPr>
          <p:nvPr>
            <p:ph type="sldNum" sz="quarter" idx="12"/>
          </p:nvPr>
        </p:nvSpPr>
        <p:spPr/>
        <p:txBody>
          <a:bodyPr/>
          <a:lstStyle/>
          <a:p>
            <a:fld id="{AC57A5DF-1266-40EA-9282-1E66B9DE06C0}" type="slidenum">
              <a:rPr lang="cs-CZ" smtClean="0"/>
              <a:t>25</a:t>
            </a:fld>
            <a:endParaRPr lang="cs-CZ"/>
          </a:p>
        </p:txBody>
      </p:sp>
      <p:pic>
        <p:nvPicPr>
          <p:cNvPr id="1026" name="Picture 2"/>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34000" contrast="-62000"/>
                    </a14:imgEffect>
                  </a14:imgLayer>
                </a14:imgProps>
              </a:ext>
              <a:ext uri="{28A0092B-C50C-407E-A947-70E740481C1C}">
                <a14:useLocalDpi xmlns:a14="http://schemas.microsoft.com/office/drawing/2010/main" val="0"/>
              </a:ext>
            </a:extLst>
          </a:blip>
          <a:srcRect/>
          <a:stretch>
            <a:fillRect/>
          </a:stretch>
        </p:blipFill>
        <p:spPr bwMode="auto">
          <a:xfrm>
            <a:off x="0" y="147"/>
            <a:ext cx="936104" cy="916327"/>
          </a:xfrm>
          <a:prstGeom prst="rect">
            <a:avLst/>
          </a:prstGeom>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Zástupný symbol pro obsah 6"/>
          <p:cNvSpPr>
            <a:spLocks noGrp="1"/>
          </p:cNvSpPr>
          <p:nvPr>
            <p:ph sz="half" idx="1"/>
          </p:nvPr>
        </p:nvSpPr>
        <p:spPr>
          <a:xfrm>
            <a:off x="457200" y="1600200"/>
            <a:ext cx="3898776" cy="4637112"/>
          </a:xfrm>
        </p:spPr>
        <p:txBody>
          <a:bodyPr>
            <a:normAutofit/>
          </a:bodyPr>
          <a:lstStyle/>
          <a:p>
            <a:r>
              <a:rPr lang="cs-CZ" b="1" dirty="0" smtClean="0">
                <a:solidFill>
                  <a:schemeClr val="accent1">
                    <a:lumMod val="75000"/>
                  </a:schemeClr>
                </a:solidFill>
              </a:rPr>
              <a:t>„Doplňkové Typové osvědčení</a:t>
            </a:r>
          </a:p>
          <a:p>
            <a:pPr lvl="1"/>
            <a:r>
              <a:rPr lang="cs-CZ" b="1" dirty="0" smtClean="0">
                <a:solidFill>
                  <a:schemeClr val="accent1">
                    <a:lumMod val="75000"/>
                  </a:schemeClr>
                </a:solidFill>
              </a:rPr>
              <a:t>Schvalované EASA</a:t>
            </a:r>
          </a:p>
          <a:p>
            <a:pPr lvl="1"/>
            <a:r>
              <a:rPr lang="cs-CZ" b="1" dirty="0" smtClean="0">
                <a:solidFill>
                  <a:schemeClr val="accent1">
                    <a:lumMod val="75000"/>
                  </a:schemeClr>
                </a:solidFill>
              </a:rPr>
              <a:t>Vyšetření způsobilosti provádí ÚCL-kontrakt</a:t>
            </a:r>
          </a:p>
          <a:p>
            <a:pPr lvl="1"/>
            <a:r>
              <a:rPr lang="cs-CZ" b="1" dirty="0" smtClean="0">
                <a:solidFill>
                  <a:schemeClr val="accent1">
                    <a:lumMod val="75000"/>
                  </a:schemeClr>
                </a:solidFill>
              </a:rPr>
              <a:t>Žadatel není držitel TC</a:t>
            </a:r>
          </a:p>
          <a:p>
            <a:pPr lvl="1"/>
            <a:r>
              <a:rPr lang="cs-CZ" b="1" dirty="0" smtClean="0">
                <a:solidFill>
                  <a:schemeClr val="accent1">
                    <a:lumMod val="75000"/>
                  </a:schemeClr>
                </a:solidFill>
              </a:rPr>
              <a:t>DOA x AP DOA</a:t>
            </a:r>
          </a:p>
          <a:p>
            <a:pPr lvl="1"/>
            <a:r>
              <a:rPr lang="cs-CZ" b="1" dirty="0" smtClean="0">
                <a:solidFill>
                  <a:schemeClr val="accent1">
                    <a:lumMod val="75000"/>
                  </a:schemeClr>
                </a:solidFill>
              </a:rPr>
              <a:t>Certifikační PRG</a:t>
            </a:r>
            <a:endParaRPr lang="cs-CZ" b="1" dirty="0">
              <a:solidFill>
                <a:schemeClr val="accent1">
                  <a:lumMod val="75000"/>
                </a:schemeClr>
              </a:solidFill>
            </a:endParaRPr>
          </a:p>
          <a:p>
            <a:endParaRPr lang="cs-CZ" sz="2000" b="1" dirty="0">
              <a:solidFill>
                <a:schemeClr val="accent1">
                  <a:lumMod val="75000"/>
                </a:schemeClr>
              </a:solidFill>
            </a:endParaRPr>
          </a:p>
        </p:txBody>
      </p:sp>
      <p:pic>
        <p:nvPicPr>
          <p:cNvPr id="4098" name="Picture 2"/>
          <p:cNvPicPr>
            <a:picLocks noGrp="1" noChangeAspect="1" noChangeArrowheads="1"/>
          </p:cNvPicPr>
          <p:nvPr>
            <p:ph sz="half" idx="2"/>
          </p:nvPr>
        </p:nvPicPr>
        <p:blipFill rotWithShape="1">
          <a:blip r:embed="rId4" cstate="print">
            <a:extLst>
              <a:ext uri="{28A0092B-C50C-407E-A947-70E740481C1C}">
                <a14:useLocalDpi xmlns:a14="http://schemas.microsoft.com/office/drawing/2010/main" val="0"/>
              </a:ext>
            </a:extLst>
          </a:blip>
          <a:srcRect l="-1" t="12078" r="-2603" b="4500"/>
          <a:stretch/>
        </p:blipFill>
        <p:spPr bwMode="auto">
          <a:xfrm>
            <a:off x="4181468" y="2564904"/>
            <a:ext cx="4610403" cy="25466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0178611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p:cNvSpPr>
            <a:spLocks noGrp="1"/>
          </p:cNvSpPr>
          <p:nvPr>
            <p:ph type="title"/>
          </p:nvPr>
        </p:nvSpPr>
        <p:spPr>
          <a:xfrm>
            <a:off x="457200" y="274638"/>
            <a:ext cx="8229600" cy="994122"/>
          </a:xfrm>
        </p:spPr>
        <p:txBody>
          <a:bodyPr>
            <a:normAutofit fontScale="90000"/>
          </a:bodyPr>
          <a:lstStyle/>
          <a:p>
            <a:r>
              <a:rPr lang="cs-CZ" b="1" dirty="0" smtClean="0">
                <a:solidFill>
                  <a:srgbClr val="0070C0"/>
                </a:solidFill>
              </a:rPr>
              <a:t>    </a:t>
            </a:r>
            <a:r>
              <a:rPr lang="cs-CZ" sz="2200" b="1" dirty="0">
                <a:solidFill>
                  <a:srgbClr val="0070C0"/>
                </a:solidFill>
              </a:rPr>
              <a:t>Postupy pro osvědčování a zachování letové </a:t>
            </a:r>
            <a:r>
              <a:rPr lang="cs-CZ" sz="2200" b="1" dirty="0" smtClean="0">
                <a:solidFill>
                  <a:srgbClr val="0070C0"/>
                </a:solidFill>
              </a:rPr>
              <a:t>způsobilosti</a:t>
            </a:r>
            <a:r>
              <a:rPr lang="cs-CZ" sz="2200" b="1" dirty="0">
                <a:solidFill>
                  <a:srgbClr val="0070C0"/>
                </a:solidFill>
              </a:rPr>
              <a:t/>
            </a:r>
            <a:br>
              <a:rPr lang="cs-CZ" sz="2200" b="1" dirty="0">
                <a:solidFill>
                  <a:srgbClr val="0070C0"/>
                </a:solidFill>
              </a:rPr>
            </a:br>
            <a:r>
              <a:rPr lang="cs-CZ" sz="4000" b="1" dirty="0" smtClean="0">
                <a:solidFill>
                  <a:srgbClr val="0070C0"/>
                </a:solidFill>
              </a:rPr>
              <a:t>Osvědčení letové způsobilosti</a:t>
            </a:r>
            <a:r>
              <a:rPr lang="cs-CZ" sz="3600" b="1" dirty="0">
                <a:solidFill>
                  <a:schemeClr val="accent1">
                    <a:lumMod val="75000"/>
                  </a:schemeClr>
                </a:solidFill>
              </a:rPr>
              <a:t/>
            </a:r>
            <a:br>
              <a:rPr lang="cs-CZ" sz="3600" b="1" dirty="0">
                <a:solidFill>
                  <a:schemeClr val="accent1">
                    <a:lumMod val="75000"/>
                  </a:schemeClr>
                </a:solidFill>
              </a:rPr>
            </a:br>
            <a:endParaRPr lang="cs-CZ" sz="4000" b="1" dirty="0">
              <a:solidFill>
                <a:srgbClr val="0070C0"/>
              </a:solidFill>
            </a:endParaRPr>
          </a:p>
        </p:txBody>
      </p:sp>
      <p:sp>
        <p:nvSpPr>
          <p:cNvPr id="4" name="Zástupný symbol pro zápatí 3"/>
          <p:cNvSpPr>
            <a:spLocks noGrp="1"/>
          </p:cNvSpPr>
          <p:nvPr>
            <p:ph type="ftr" sz="quarter" idx="11"/>
          </p:nvPr>
        </p:nvSpPr>
        <p:spPr/>
        <p:txBody>
          <a:bodyPr/>
          <a:lstStyle/>
          <a:p>
            <a:r>
              <a:rPr lang="cs-CZ" smtClean="0"/>
              <a:t>Seminář GA 2021</a:t>
            </a:r>
            <a:endParaRPr lang="cs-CZ"/>
          </a:p>
        </p:txBody>
      </p:sp>
      <p:sp>
        <p:nvSpPr>
          <p:cNvPr id="5" name="Zástupný symbol pro číslo snímku 4"/>
          <p:cNvSpPr>
            <a:spLocks noGrp="1"/>
          </p:cNvSpPr>
          <p:nvPr>
            <p:ph type="sldNum" sz="quarter" idx="12"/>
          </p:nvPr>
        </p:nvSpPr>
        <p:spPr/>
        <p:txBody>
          <a:bodyPr/>
          <a:lstStyle/>
          <a:p>
            <a:fld id="{AC57A5DF-1266-40EA-9282-1E66B9DE06C0}" type="slidenum">
              <a:rPr lang="cs-CZ" smtClean="0"/>
              <a:t>26</a:t>
            </a:fld>
            <a:endParaRPr lang="cs-CZ"/>
          </a:p>
        </p:txBody>
      </p:sp>
      <p:pic>
        <p:nvPicPr>
          <p:cNvPr id="1026" name="Picture 2"/>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34000" contrast="-62000"/>
                    </a14:imgEffect>
                  </a14:imgLayer>
                </a14:imgProps>
              </a:ext>
              <a:ext uri="{28A0092B-C50C-407E-A947-70E740481C1C}">
                <a14:useLocalDpi xmlns:a14="http://schemas.microsoft.com/office/drawing/2010/main" val="0"/>
              </a:ext>
            </a:extLst>
          </a:blip>
          <a:srcRect/>
          <a:stretch>
            <a:fillRect/>
          </a:stretch>
        </p:blipFill>
        <p:spPr bwMode="auto">
          <a:xfrm>
            <a:off x="0" y="147"/>
            <a:ext cx="936104" cy="916327"/>
          </a:xfrm>
          <a:prstGeom prst="rect">
            <a:avLst/>
          </a:prstGeom>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Zástupný symbol pro obsah 6"/>
          <p:cNvSpPr>
            <a:spLocks noGrp="1"/>
          </p:cNvSpPr>
          <p:nvPr>
            <p:ph sz="half" idx="1"/>
          </p:nvPr>
        </p:nvSpPr>
        <p:spPr>
          <a:xfrm>
            <a:off x="457200" y="1600200"/>
            <a:ext cx="3898776" cy="4637112"/>
          </a:xfrm>
        </p:spPr>
        <p:txBody>
          <a:bodyPr>
            <a:normAutofit fontScale="92500" lnSpcReduction="20000"/>
          </a:bodyPr>
          <a:lstStyle/>
          <a:p>
            <a:r>
              <a:rPr lang="cs-CZ" b="1" dirty="0" smtClean="0">
                <a:solidFill>
                  <a:schemeClr val="accent1">
                    <a:lumMod val="75000"/>
                  </a:schemeClr>
                </a:solidFill>
              </a:rPr>
              <a:t>Dobově omezená platnost OLZ – určeno:</a:t>
            </a:r>
          </a:p>
          <a:p>
            <a:pPr lvl="1"/>
            <a:r>
              <a:rPr lang="cs-CZ" b="1" dirty="0" smtClean="0">
                <a:solidFill>
                  <a:schemeClr val="accent1">
                    <a:lumMod val="75000"/>
                  </a:schemeClr>
                </a:solidFill>
              </a:rPr>
              <a:t>Přímo OLZ</a:t>
            </a:r>
          </a:p>
          <a:p>
            <a:pPr lvl="1"/>
            <a:r>
              <a:rPr lang="cs-CZ" b="1" dirty="0" smtClean="0">
                <a:solidFill>
                  <a:schemeClr val="accent1">
                    <a:lumMod val="75000"/>
                  </a:schemeClr>
                </a:solidFill>
              </a:rPr>
              <a:t>Další dok. (ARC)</a:t>
            </a:r>
          </a:p>
          <a:p>
            <a:r>
              <a:rPr lang="cs-CZ" b="1" dirty="0" smtClean="0">
                <a:solidFill>
                  <a:schemeClr val="accent1">
                    <a:lumMod val="75000"/>
                  </a:schemeClr>
                </a:solidFill>
              </a:rPr>
              <a:t>A/C je nezpůsobilé:</a:t>
            </a:r>
          </a:p>
          <a:p>
            <a:pPr lvl="1"/>
            <a:r>
              <a:rPr lang="cs-CZ" b="1" dirty="0" smtClean="0">
                <a:solidFill>
                  <a:schemeClr val="accent1">
                    <a:lumMod val="75000"/>
                  </a:schemeClr>
                </a:solidFill>
              </a:rPr>
              <a:t>Poškození</a:t>
            </a:r>
          </a:p>
          <a:p>
            <a:pPr lvl="1"/>
            <a:r>
              <a:rPr lang="cs-CZ" b="1" dirty="0" smtClean="0">
                <a:solidFill>
                  <a:schemeClr val="accent1">
                    <a:lumMod val="75000"/>
                  </a:schemeClr>
                </a:solidFill>
              </a:rPr>
              <a:t>Neschválená oprava, zástavba, úprava</a:t>
            </a:r>
          </a:p>
          <a:p>
            <a:pPr lvl="1"/>
            <a:r>
              <a:rPr lang="cs-CZ" b="1" dirty="0" smtClean="0">
                <a:solidFill>
                  <a:srgbClr val="FF0000"/>
                </a:solidFill>
              </a:rPr>
              <a:t>Nedodržený systém údržby</a:t>
            </a:r>
          </a:p>
          <a:p>
            <a:pPr lvl="1"/>
            <a:r>
              <a:rPr lang="cs-CZ" b="1" dirty="0" smtClean="0">
                <a:solidFill>
                  <a:schemeClr val="accent1">
                    <a:lumMod val="75000"/>
                  </a:schemeClr>
                </a:solidFill>
              </a:rPr>
              <a:t>Neprovedený Příkaz  zachování letové způsobilosti (AD)</a:t>
            </a:r>
            <a:endParaRPr lang="cs-CZ" b="1" dirty="0">
              <a:solidFill>
                <a:schemeClr val="accent1">
                  <a:lumMod val="75000"/>
                </a:schemeClr>
              </a:solidFill>
            </a:endParaRPr>
          </a:p>
        </p:txBody>
      </p:sp>
      <p:pic>
        <p:nvPicPr>
          <p:cNvPr id="5123" name="Picture 3"/>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bwMode="auto">
          <a:xfrm>
            <a:off x="3661942" y="2780928"/>
            <a:ext cx="5472119" cy="36563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7039852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p:cNvSpPr>
            <a:spLocks noGrp="1"/>
          </p:cNvSpPr>
          <p:nvPr>
            <p:ph type="title"/>
          </p:nvPr>
        </p:nvSpPr>
        <p:spPr>
          <a:xfrm>
            <a:off x="468052" y="260648"/>
            <a:ext cx="8229600" cy="994122"/>
          </a:xfrm>
        </p:spPr>
        <p:txBody>
          <a:bodyPr>
            <a:normAutofit fontScale="90000"/>
          </a:bodyPr>
          <a:lstStyle/>
          <a:p>
            <a:r>
              <a:rPr lang="cs-CZ" b="1" dirty="0" smtClean="0">
                <a:solidFill>
                  <a:srgbClr val="0070C0"/>
                </a:solidFill>
              </a:rPr>
              <a:t>    Systém údržby z hlediska certifikace</a:t>
            </a:r>
            <a:r>
              <a:rPr lang="cs-CZ" sz="3600" b="1" dirty="0">
                <a:solidFill>
                  <a:schemeClr val="accent1">
                    <a:lumMod val="75000"/>
                  </a:schemeClr>
                </a:solidFill>
              </a:rPr>
              <a:t/>
            </a:r>
            <a:br>
              <a:rPr lang="cs-CZ" sz="3600" b="1" dirty="0">
                <a:solidFill>
                  <a:schemeClr val="accent1">
                    <a:lumMod val="75000"/>
                  </a:schemeClr>
                </a:solidFill>
              </a:rPr>
            </a:br>
            <a:endParaRPr lang="cs-CZ" sz="4000" b="1" dirty="0">
              <a:solidFill>
                <a:srgbClr val="0070C0"/>
              </a:solidFill>
            </a:endParaRPr>
          </a:p>
        </p:txBody>
      </p:sp>
      <p:sp>
        <p:nvSpPr>
          <p:cNvPr id="4" name="Zástupný symbol pro zápatí 3"/>
          <p:cNvSpPr>
            <a:spLocks noGrp="1"/>
          </p:cNvSpPr>
          <p:nvPr>
            <p:ph type="ftr" sz="quarter" idx="11"/>
          </p:nvPr>
        </p:nvSpPr>
        <p:spPr/>
        <p:txBody>
          <a:bodyPr/>
          <a:lstStyle/>
          <a:p>
            <a:r>
              <a:rPr lang="cs-CZ" smtClean="0"/>
              <a:t>Seminář GA 2021</a:t>
            </a:r>
            <a:endParaRPr lang="cs-CZ"/>
          </a:p>
        </p:txBody>
      </p:sp>
      <p:sp>
        <p:nvSpPr>
          <p:cNvPr id="5" name="Zástupný symbol pro číslo snímku 4"/>
          <p:cNvSpPr>
            <a:spLocks noGrp="1"/>
          </p:cNvSpPr>
          <p:nvPr>
            <p:ph type="sldNum" sz="quarter" idx="12"/>
          </p:nvPr>
        </p:nvSpPr>
        <p:spPr/>
        <p:txBody>
          <a:bodyPr/>
          <a:lstStyle/>
          <a:p>
            <a:fld id="{AC57A5DF-1266-40EA-9282-1E66B9DE06C0}" type="slidenum">
              <a:rPr lang="cs-CZ" smtClean="0"/>
              <a:t>27</a:t>
            </a:fld>
            <a:endParaRPr lang="cs-CZ"/>
          </a:p>
        </p:txBody>
      </p:sp>
      <p:pic>
        <p:nvPicPr>
          <p:cNvPr id="1026" name="Picture 2"/>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34000" contrast="-62000"/>
                    </a14:imgEffect>
                  </a14:imgLayer>
                </a14:imgProps>
              </a:ext>
              <a:ext uri="{28A0092B-C50C-407E-A947-70E740481C1C}">
                <a14:useLocalDpi xmlns:a14="http://schemas.microsoft.com/office/drawing/2010/main" val="0"/>
              </a:ext>
            </a:extLst>
          </a:blip>
          <a:srcRect/>
          <a:stretch>
            <a:fillRect/>
          </a:stretch>
        </p:blipFill>
        <p:spPr bwMode="auto">
          <a:xfrm>
            <a:off x="0" y="147"/>
            <a:ext cx="936104" cy="916327"/>
          </a:xfrm>
          <a:prstGeom prst="rect">
            <a:avLst/>
          </a:prstGeom>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Zástupný symbol pro obsah 6"/>
          <p:cNvSpPr>
            <a:spLocks noGrp="1"/>
          </p:cNvSpPr>
          <p:nvPr>
            <p:ph sz="half" idx="1"/>
          </p:nvPr>
        </p:nvSpPr>
        <p:spPr>
          <a:xfrm>
            <a:off x="539552" y="836712"/>
            <a:ext cx="8208912" cy="576064"/>
          </a:xfrm>
        </p:spPr>
        <p:txBody>
          <a:bodyPr>
            <a:noAutofit/>
          </a:bodyPr>
          <a:lstStyle/>
          <a:p>
            <a:r>
              <a:rPr lang="cs-CZ" sz="1600" b="1" dirty="0">
                <a:solidFill>
                  <a:schemeClr val="accent1">
                    <a:lumMod val="75000"/>
                  </a:schemeClr>
                </a:solidFill>
              </a:rPr>
              <a:t>CS 23.1529 Instrukce pro zachování letové způsobilosti </a:t>
            </a:r>
          </a:p>
          <a:p>
            <a:pPr marL="0" indent="0">
              <a:buNone/>
            </a:pPr>
            <a:r>
              <a:rPr lang="cs-CZ" sz="1600" b="1" dirty="0">
                <a:solidFill>
                  <a:schemeClr val="accent1">
                    <a:lumMod val="75000"/>
                  </a:schemeClr>
                </a:solidFill>
              </a:rPr>
              <a:t>	</a:t>
            </a:r>
            <a:r>
              <a:rPr lang="cs-CZ" sz="1600" dirty="0" smtClean="0">
                <a:solidFill>
                  <a:schemeClr val="accent1">
                    <a:lumMod val="75000"/>
                  </a:schemeClr>
                </a:solidFill>
              </a:rPr>
              <a:t>Musí </a:t>
            </a:r>
            <a:r>
              <a:rPr lang="cs-CZ" sz="1600" dirty="0">
                <a:solidFill>
                  <a:schemeClr val="accent1">
                    <a:lumMod val="75000"/>
                  </a:schemeClr>
                </a:solidFill>
              </a:rPr>
              <a:t>být vypracovány instrukce pro zachování letové způsobilosti podle Dodatku G. </a:t>
            </a:r>
          </a:p>
        </p:txBody>
      </p:sp>
      <p:sp>
        <p:nvSpPr>
          <p:cNvPr id="2" name="Zástupný symbol pro obsah 1"/>
          <p:cNvSpPr>
            <a:spLocks noGrp="1"/>
          </p:cNvSpPr>
          <p:nvPr>
            <p:ph sz="half" idx="2"/>
          </p:nvPr>
        </p:nvSpPr>
        <p:spPr>
          <a:xfrm>
            <a:off x="539552" y="1484784"/>
            <a:ext cx="8147248" cy="4824536"/>
          </a:xfrm>
        </p:spPr>
        <p:txBody>
          <a:bodyPr>
            <a:normAutofit fontScale="47500" lnSpcReduction="20000"/>
          </a:bodyPr>
          <a:lstStyle/>
          <a:p>
            <a:r>
              <a:rPr lang="cs-CZ" sz="3300" b="1" dirty="0" smtClean="0">
                <a:solidFill>
                  <a:schemeClr val="tx2"/>
                </a:solidFill>
              </a:rPr>
              <a:t>Dodatek G</a:t>
            </a:r>
          </a:p>
          <a:p>
            <a:pPr marL="0" indent="0">
              <a:buNone/>
            </a:pPr>
            <a:r>
              <a:rPr lang="cs-CZ" sz="3300" b="1" dirty="0" smtClean="0">
                <a:solidFill>
                  <a:schemeClr val="tx2"/>
                </a:solidFill>
              </a:rPr>
              <a:t>G23.1  </a:t>
            </a:r>
            <a:r>
              <a:rPr lang="cs-CZ" sz="3300" b="1" dirty="0">
                <a:solidFill>
                  <a:schemeClr val="tx2"/>
                </a:solidFill>
              </a:rPr>
              <a:t>Všeobecně </a:t>
            </a:r>
          </a:p>
          <a:p>
            <a:pPr marL="0" indent="0">
              <a:buNone/>
            </a:pPr>
            <a:r>
              <a:rPr lang="cs-CZ" sz="3300" dirty="0" smtClean="0">
                <a:solidFill>
                  <a:schemeClr val="tx2"/>
                </a:solidFill>
              </a:rPr>
              <a:t>(</a:t>
            </a:r>
            <a:r>
              <a:rPr lang="cs-CZ" sz="3300" dirty="0">
                <a:solidFill>
                  <a:schemeClr val="tx2"/>
                </a:solidFill>
              </a:rPr>
              <a:t>a) Tento Dodatek specifikuje požadavky na vypracování instrukcí pro zachování letové způsobilosti požadovaných dle CS 23.1529. (b) Instrukce pro zachován letové způsobilosti pro každý letoun musí obsahovat instrukce pro zachování letové způsobilosti pro každý motor a vrtuli (dále jen „výrobky“), pro každé zařízení požadované předpisem CS-23 a jakékoli potřebné informace vztahující se k vzájemnému propojení těchto zařízení a výrobků s letounem. Jestliže nejsou instrukce pro zachování letové způsobilosti dodávány výrobcem zařízení nebo výrobku zastavěného v letounu, pak musí instrukce pro zachování letové způsobilosti pro letoun obsahovat nezbytné informace k zachování letové způsobilosti letounu. </a:t>
            </a:r>
          </a:p>
          <a:p>
            <a:pPr marL="0" indent="0">
              <a:buNone/>
            </a:pPr>
            <a:r>
              <a:rPr lang="cs-CZ" sz="3300" dirty="0" smtClean="0"/>
              <a:t>…..</a:t>
            </a:r>
          </a:p>
          <a:p>
            <a:pPr marL="0" indent="0">
              <a:buNone/>
            </a:pPr>
            <a:r>
              <a:rPr lang="cs-CZ" sz="3300" b="1" dirty="0">
                <a:solidFill>
                  <a:schemeClr val="tx2"/>
                </a:solidFill>
              </a:rPr>
              <a:t>G23.4  Oddíl Omezení letové způsobilosti </a:t>
            </a:r>
            <a:r>
              <a:rPr lang="cs-CZ" sz="3300" b="1" dirty="0" smtClean="0">
                <a:solidFill>
                  <a:schemeClr val="tx2"/>
                </a:solidFill>
              </a:rPr>
              <a:t> (ALS)</a:t>
            </a:r>
            <a:endParaRPr lang="cs-CZ" sz="3300" b="1" dirty="0">
              <a:solidFill>
                <a:schemeClr val="tx2"/>
              </a:solidFill>
            </a:endParaRPr>
          </a:p>
          <a:p>
            <a:pPr marL="0" indent="0">
              <a:buNone/>
            </a:pPr>
            <a:r>
              <a:rPr lang="cs-CZ" sz="3300" dirty="0" smtClean="0">
                <a:solidFill>
                  <a:schemeClr val="tx2"/>
                </a:solidFill>
              </a:rPr>
              <a:t>Instrukce </a:t>
            </a:r>
            <a:r>
              <a:rPr lang="cs-CZ" sz="3300" dirty="0">
                <a:solidFill>
                  <a:schemeClr val="tx2"/>
                </a:solidFill>
              </a:rPr>
              <a:t>pro zachování letové způsobilosti musí obsahovat oddíl s názvem „Omezení letové způsobilosti“. Tento oddíl musí být oddělený a zřetelně rozlišitelný od ostatních částí dokumentu. V tomto oddíle musí být stanoveny všechny závazné termíny pro výměny, prohlídky konstrukce a příslušné postupy pro prohlídky konstrukce požadované při typové certifikaci. V případě, kdy instrukce pro zachování letové způsobilosti tvoří více dokumentů, musí být oddíl vyžadovaný tímto odstavcem zařazen do hlavní příručky. Tento oddíl musí na předním místě obsahovat čitelné prohlášení v následujícím znění: Oddíl omezení letové způsobilosti je schválen a jeho změny musí být také schváleny. </a:t>
            </a:r>
          </a:p>
          <a:p>
            <a:pPr marL="0" indent="0">
              <a:buNone/>
            </a:pPr>
            <a:endParaRPr lang="cs-CZ" dirty="0"/>
          </a:p>
        </p:txBody>
      </p:sp>
    </p:spTree>
    <p:extLst>
      <p:ext uri="{BB962C8B-B14F-4D97-AF65-F5344CB8AC3E}">
        <p14:creationId xmlns:p14="http://schemas.microsoft.com/office/powerpoint/2010/main" val="142727358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p:cNvSpPr>
            <a:spLocks noGrp="1"/>
          </p:cNvSpPr>
          <p:nvPr>
            <p:ph type="title"/>
          </p:nvPr>
        </p:nvSpPr>
        <p:spPr>
          <a:xfrm>
            <a:off x="468052" y="260648"/>
            <a:ext cx="8229600" cy="504056"/>
          </a:xfrm>
        </p:spPr>
        <p:txBody>
          <a:bodyPr>
            <a:normAutofit fontScale="90000"/>
          </a:bodyPr>
          <a:lstStyle/>
          <a:p>
            <a:pPr algn="l"/>
            <a:r>
              <a:rPr lang="cs-CZ" b="1" dirty="0" smtClean="0">
                <a:solidFill>
                  <a:srgbClr val="0070C0"/>
                </a:solidFill>
              </a:rPr>
              <a:t>           </a:t>
            </a:r>
            <a:r>
              <a:rPr lang="cs-CZ" sz="3100" b="1" dirty="0" smtClean="0">
                <a:solidFill>
                  <a:srgbClr val="0070C0"/>
                </a:solidFill>
              </a:rPr>
              <a:t>Systém údržby z technického hlediska</a:t>
            </a:r>
            <a:r>
              <a:rPr lang="cs-CZ" sz="3100" b="1" dirty="0">
                <a:solidFill>
                  <a:schemeClr val="accent1">
                    <a:lumMod val="75000"/>
                  </a:schemeClr>
                </a:solidFill>
              </a:rPr>
              <a:t/>
            </a:r>
            <a:br>
              <a:rPr lang="cs-CZ" sz="3100" b="1" dirty="0">
                <a:solidFill>
                  <a:schemeClr val="accent1">
                    <a:lumMod val="75000"/>
                  </a:schemeClr>
                </a:solidFill>
              </a:rPr>
            </a:br>
            <a:endParaRPr lang="cs-CZ" sz="3100" b="1" dirty="0">
              <a:solidFill>
                <a:srgbClr val="0070C0"/>
              </a:solidFill>
            </a:endParaRPr>
          </a:p>
        </p:txBody>
      </p:sp>
      <p:sp>
        <p:nvSpPr>
          <p:cNvPr id="4" name="Zástupný symbol pro zápatí 3"/>
          <p:cNvSpPr>
            <a:spLocks noGrp="1"/>
          </p:cNvSpPr>
          <p:nvPr>
            <p:ph type="ftr" sz="quarter" idx="11"/>
          </p:nvPr>
        </p:nvSpPr>
        <p:spPr/>
        <p:txBody>
          <a:bodyPr/>
          <a:lstStyle/>
          <a:p>
            <a:r>
              <a:rPr lang="cs-CZ" smtClean="0"/>
              <a:t>Seminář GA 2021</a:t>
            </a:r>
            <a:endParaRPr lang="cs-CZ"/>
          </a:p>
        </p:txBody>
      </p:sp>
      <p:sp>
        <p:nvSpPr>
          <p:cNvPr id="5" name="Zástupný symbol pro číslo snímku 4"/>
          <p:cNvSpPr>
            <a:spLocks noGrp="1"/>
          </p:cNvSpPr>
          <p:nvPr>
            <p:ph type="sldNum" sz="quarter" idx="12"/>
          </p:nvPr>
        </p:nvSpPr>
        <p:spPr/>
        <p:txBody>
          <a:bodyPr/>
          <a:lstStyle/>
          <a:p>
            <a:fld id="{AC57A5DF-1266-40EA-9282-1E66B9DE06C0}" type="slidenum">
              <a:rPr lang="cs-CZ" smtClean="0"/>
              <a:t>28</a:t>
            </a:fld>
            <a:endParaRPr lang="cs-CZ"/>
          </a:p>
        </p:txBody>
      </p:sp>
      <p:pic>
        <p:nvPicPr>
          <p:cNvPr id="1026" name="Picture 2"/>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34000" contrast="-62000"/>
                    </a14:imgEffect>
                  </a14:imgLayer>
                </a14:imgProps>
              </a:ext>
              <a:ext uri="{28A0092B-C50C-407E-A947-70E740481C1C}">
                <a14:useLocalDpi xmlns:a14="http://schemas.microsoft.com/office/drawing/2010/main" val="0"/>
              </a:ext>
            </a:extLst>
          </a:blip>
          <a:srcRect/>
          <a:stretch>
            <a:fillRect/>
          </a:stretch>
        </p:blipFill>
        <p:spPr bwMode="auto">
          <a:xfrm>
            <a:off x="0" y="147"/>
            <a:ext cx="936104" cy="916327"/>
          </a:xfrm>
          <a:prstGeom prst="rect">
            <a:avLst/>
          </a:prstGeom>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Zástupný symbol pro obsah 1"/>
          <p:cNvSpPr>
            <a:spLocks noGrp="1"/>
          </p:cNvSpPr>
          <p:nvPr>
            <p:ph sz="half" idx="2"/>
          </p:nvPr>
        </p:nvSpPr>
        <p:spPr>
          <a:xfrm>
            <a:off x="936104" y="692696"/>
            <a:ext cx="7750696" cy="5616624"/>
          </a:xfrm>
        </p:spPr>
        <p:txBody>
          <a:bodyPr>
            <a:normAutofit/>
          </a:bodyPr>
          <a:lstStyle/>
          <a:p>
            <a:pPr marL="0" indent="0" algn="ctr">
              <a:buNone/>
            </a:pPr>
            <a:r>
              <a:rPr lang="cs-CZ" b="1" dirty="0" err="1" smtClean="0"/>
              <a:t>Safe</a:t>
            </a:r>
            <a:r>
              <a:rPr lang="cs-CZ" b="1" dirty="0" smtClean="0"/>
              <a:t> </a:t>
            </a:r>
            <a:r>
              <a:rPr lang="cs-CZ" b="1" dirty="0" err="1"/>
              <a:t>L</a:t>
            </a:r>
            <a:r>
              <a:rPr lang="cs-CZ" b="1" dirty="0" err="1" smtClean="0"/>
              <a:t>ife-Fail</a:t>
            </a:r>
            <a:r>
              <a:rPr lang="cs-CZ" b="1" dirty="0" smtClean="0"/>
              <a:t> </a:t>
            </a:r>
            <a:r>
              <a:rPr lang="cs-CZ" b="1" dirty="0" err="1" smtClean="0"/>
              <a:t>Safe-Damage</a:t>
            </a:r>
            <a:r>
              <a:rPr lang="cs-CZ" b="1" dirty="0" smtClean="0"/>
              <a:t> toleranc</a:t>
            </a:r>
            <a:r>
              <a:rPr lang="cs-CZ" b="1" dirty="0"/>
              <a:t>e</a:t>
            </a:r>
          </a:p>
        </p:txBody>
      </p:sp>
      <p:pic>
        <p:nvPicPr>
          <p:cNvPr id="6147"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10443" t="18206" r="61082" b="11934"/>
          <a:stretch/>
        </p:blipFill>
        <p:spPr bwMode="auto">
          <a:xfrm>
            <a:off x="1403648" y="1305507"/>
            <a:ext cx="7200800" cy="49684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308177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p:cNvSpPr>
            <a:spLocks noGrp="1"/>
          </p:cNvSpPr>
          <p:nvPr>
            <p:ph type="title"/>
          </p:nvPr>
        </p:nvSpPr>
        <p:spPr>
          <a:xfrm>
            <a:off x="468052" y="116632"/>
            <a:ext cx="8229600" cy="720080"/>
          </a:xfrm>
        </p:spPr>
        <p:txBody>
          <a:bodyPr>
            <a:normAutofit fontScale="90000"/>
          </a:bodyPr>
          <a:lstStyle/>
          <a:p>
            <a:r>
              <a:rPr lang="cs-CZ" b="1" dirty="0" smtClean="0">
                <a:solidFill>
                  <a:srgbClr val="0070C0"/>
                </a:solidFill>
              </a:rPr>
              <a:t>    </a:t>
            </a:r>
            <a:br>
              <a:rPr lang="cs-CZ" b="1" dirty="0" smtClean="0">
                <a:solidFill>
                  <a:srgbClr val="0070C0"/>
                </a:solidFill>
              </a:rPr>
            </a:br>
            <a:r>
              <a:rPr lang="cs-CZ" b="1" dirty="0">
                <a:solidFill>
                  <a:srgbClr val="0070C0"/>
                </a:solidFill>
              </a:rPr>
              <a:t> </a:t>
            </a:r>
            <a:r>
              <a:rPr lang="cs-CZ" b="1" dirty="0" smtClean="0">
                <a:solidFill>
                  <a:srgbClr val="0070C0"/>
                </a:solidFill>
              </a:rPr>
              <a:t> </a:t>
            </a:r>
            <a:r>
              <a:rPr lang="cs-CZ" sz="4000" b="1" dirty="0" smtClean="0">
                <a:solidFill>
                  <a:srgbClr val="0070C0"/>
                </a:solidFill>
              </a:rPr>
              <a:t>Systém údržby z technického hlediska </a:t>
            </a:r>
            <a:r>
              <a:rPr lang="cs-CZ" sz="3600" b="1" dirty="0">
                <a:solidFill>
                  <a:schemeClr val="accent1">
                    <a:lumMod val="75000"/>
                  </a:schemeClr>
                </a:solidFill>
              </a:rPr>
              <a:t/>
            </a:r>
            <a:br>
              <a:rPr lang="cs-CZ" sz="3600" b="1" dirty="0">
                <a:solidFill>
                  <a:schemeClr val="accent1">
                    <a:lumMod val="75000"/>
                  </a:schemeClr>
                </a:solidFill>
              </a:rPr>
            </a:br>
            <a:endParaRPr lang="cs-CZ" sz="4000" b="1" dirty="0">
              <a:solidFill>
                <a:srgbClr val="0070C0"/>
              </a:solidFill>
            </a:endParaRPr>
          </a:p>
        </p:txBody>
      </p:sp>
      <p:sp>
        <p:nvSpPr>
          <p:cNvPr id="4" name="Zástupný symbol pro zápatí 3"/>
          <p:cNvSpPr>
            <a:spLocks noGrp="1"/>
          </p:cNvSpPr>
          <p:nvPr>
            <p:ph type="ftr" sz="quarter" idx="11"/>
          </p:nvPr>
        </p:nvSpPr>
        <p:spPr/>
        <p:txBody>
          <a:bodyPr/>
          <a:lstStyle/>
          <a:p>
            <a:r>
              <a:rPr lang="cs-CZ" smtClean="0"/>
              <a:t>Seminář GA 2021</a:t>
            </a:r>
            <a:endParaRPr lang="cs-CZ"/>
          </a:p>
        </p:txBody>
      </p:sp>
      <p:sp>
        <p:nvSpPr>
          <p:cNvPr id="5" name="Zástupný symbol pro číslo snímku 4"/>
          <p:cNvSpPr>
            <a:spLocks noGrp="1"/>
          </p:cNvSpPr>
          <p:nvPr>
            <p:ph type="sldNum" sz="quarter" idx="12"/>
          </p:nvPr>
        </p:nvSpPr>
        <p:spPr/>
        <p:txBody>
          <a:bodyPr/>
          <a:lstStyle/>
          <a:p>
            <a:fld id="{AC57A5DF-1266-40EA-9282-1E66B9DE06C0}" type="slidenum">
              <a:rPr lang="cs-CZ" smtClean="0"/>
              <a:t>29</a:t>
            </a:fld>
            <a:endParaRPr lang="cs-CZ"/>
          </a:p>
        </p:txBody>
      </p:sp>
      <p:pic>
        <p:nvPicPr>
          <p:cNvPr id="1026" name="Picture 2"/>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34000" contrast="-62000"/>
                    </a14:imgEffect>
                  </a14:imgLayer>
                </a14:imgProps>
              </a:ext>
              <a:ext uri="{28A0092B-C50C-407E-A947-70E740481C1C}">
                <a14:useLocalDpi xmlns:a14="http://schemas.microsoft.com/office/drawing/2010/main" val="0"/>
              </a:ext>
            </a:extLst>
          </a:blip>
          <a:srcRect/>
          <a:stretch>
            <a:fillRect/>
          </a:stretch>
        </p:blipFill>
        <p:spPr bwMode="auto">
          <a:xfrm>
            <a:off x="0" y="0"/>
            <a:ext cx="936104" cy="916327"/>
          </a:xfrm>
          <a:prstGeom prst="rect">
            <a:avLst/>
          </a:prstGeom>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Zástupný symbol pro obsah 6"/>
          <p:cNvSpPr>
            <a:spLocks noGrp="1"/>
          </p:cNvSpPr>
          <p:nvPr>
            <p:ph sz="half" idx="1"/>
          </p:nvPr>
        </p:nvSpPr>
        <p:spPr>
          <a:xfrm>
            <a:off x="107504" y="916327"/>
            <a:ext cx="8856984" cy="352433"/>
          </a:xfrm>
        </p:spPr>
        <p:txBody>
          <a:bodyPr>
            <a:noAutofit/>
          </a:bodyPr>
          <a:lstStyle/>
          <a:p>
            <a:pPr marL="457200" lvl="1" indent="0">
              <a:buNone/>
            </a:pPr>
            <a:r>
              <a:rPr lang="cs-CZ" sz="1800" b="1" dirty="0" smtClean="0">
                <a:solidFill>
                  <a:schemeClr val="accent1">
                    <a:lumMod val="75000"/>
                  </a:schemeClr>
                </a:solidFill>
              </a:rPr>
              <a:t>pro primární díly konstrukce platí model spolehlivosti</a:t>
            </a:r>
            <a:endParaRPr lang="cs-CZ" sz="1200" dirty="0">
              <a:solidFill>
                <a:schemeClr val="accent1">
                  <a:lumMod val="75000"/>
                </a:schemeClr>
              </a:solidFill>
            </a:endParaRPr>
          </a:p>
        </p:txBody>
      </p:sp>
      <p:sp>
        <p:nvSpPr>
          <p:cNvPr id="2" name="Zástupný symbol pro obsah 1"/>
          <p:cNvSpPr>
            <a:spLocks noGrp="1"/>
          </p:cNvSpPr>
          <p:nvPr>
            <p:ph sz="half" idx="2"/>
          </p:nvPr>
        </p:nvSpPr>
        <p:spPr>
          <a:xfrm>
            <a:off x="539552" y="2060848"/>
            <a:ext cx="8147248" cy="4248472"/>
          </a:xfrm>
        </p:spPr>
        <p:txBody>
          <a:bodyPr>
            <a:normAutofit/>
          </a:bodyPr>
          <a:lstStyle/>
          <a:p>
            <a:pPr marL="0" indent="0">
              <a:buNone/>
            </a:pPr>
            <a:endParaRPr lang="cs-CZ" sz="1600" b="1" dirty="0" smtClean="0">
              <a:solidFill>
                <a:schemeClr val="accent1">
                  <a:lumMod val="75000"/>
                </a:schemeClr>
              </a:solidFill>
            </a:endParaRPr>
          </a:p>
          <a:p>
            <a:pPr marL="0" indent="0">
              <a:buNone/>
            </a:pPr>
            <a:endParaRPr lang="cs-CZ" sz="1600" b="1" dirty="0">
              <a:solidFill>
                <a:schemeClr val="accent1">
                  <a:lumMod val="75000"/>
                </a:schemeClr>
              </a:solidFill>
            </a:endParaRPr>
          </a:p>
          <a:p>
            <a:pPr marL="0" indent="0">
              <a:buNone/>
            </a:pPr>
            <a:endParaRPr lang="cs-CZ" sz="1600" b="1" dirty="0" smtClean="0">
              <a:solidFill>
                <a:schemeClr val="accent1">
                  <a:lumMod val="75000"/>
                </a:schemeClr>
              </a:solidFill>
            </a:endParaRPr>
          </a:p>
          <a:p>
            <a:pPr marL="0" indent="0">
              <a:buNone/>
            </a:pPr>
            <a:endParaRPr lang="cs-CZ" sz="1600" b="1" dirty="0">
              <a:solidFill>
                <a:schemeClr val="accent1">
                  <a:lumMod val="75000"/>
                </a:schemeClr>
              </a:solidFill>
            </a:endParaRPr>
          </a:p>
          <a:p>
            <a:pPr marL="0" indent="0">
              <a:buNone/>
            </a:pPr>
            <a:endParaRPr lang="cs-CZ" sz="1600" b="1" dirty="0" smtClean="0">
              <a:solidFill>
                <a:schemeClr val="accent1">
                  <a:lumMod val="75000"/>
                </a:schemeClr>
              </a:solidFill>
            </a:endParaRPr>
          </a:p>
          <a:p>
            <a:pPr marL="0" indent="0">
              <a:buNone/>
            </a:pPr>
            <a:endParaRPr lang="cs-CZ" sz="1600" b="1" dirty="0">
              <a:solidFill>
                <a:schemeClr val="accent1">
                  <a:lumMod val="75000"/>
                </a:schemeClr>
              </a:solidFill>
            </a:endParaRPr>
          </a:p>
          <a:p>
            <a:pPr marL="0" indent="0">
              <a:buNone/>
            </a:pPr>
            <a:endParaRPr lang="cs-CZ" sz="1600" b="1" dirty="0" smtClean="0">
              <a:solidFill>
                <a:schemeClr val="accent1">
                  <a:lumMod val="75000"/>
                </a:schemeClr>
              </a:solidFill>
            </a:endParaRPr>
          </a:p>
          <a:p>
            <a:pPr marL="0" indent="0">
              <a:buNone/>
            </a:pPr>
            <a:endParaRPr lang="cs-CZ" sz="1600" b="1" dirty="0">
              <a:solidFill>
                <a:schemeClr val="accent1">
                  <a:lumMod val="75000"/>
                </a:schemeClr>
              </a:solidFill>
            </a:endParaRPr>
          </a:p>
          <a:p>
            <a:pPr marL="0" indent="0">
              <a:buNone/>
            </a:pPr>
            <a:endParaRPr lang="cs-CZ" sz="1600" b="1" dirty="0" smtClean="0">
              <a:solidFill>
                <a:schemeClr val="accent1">
                  <a:lumMod val="75000"/>
                </a:schemeClr>
              </a:solidFill>
            </a:endParaRPr>
          </a:p>
          <a:p>
            <a:pPr marL="0" indent="0">
              <a:buNone/>
            </a:pPr>
            <a:endParaRPr lang="cs-CZ" sz="1600" b="1" dirty="0">
              <a:solidFill>
                <a:schemeClr val="accent1">
                  <a:lumMod val="75000"/>
                </a:schemeClr>
              </a:solidFill>
            </a:endParaRPr>
          </a:p>
          <a:p>
            <a:pPr marL="0" indent="0">
              <a:buNone/>
            </a:pPr>
            <a:endParaRPr lang="cs-CZ" sz="1600" b="1" dirty="0" smtClean="0">
              <a:solidFill>
                <a:schemeClr val="accent1">
                  <a:lumMod val="75000"/>
                </a:schemeClr>
              </a:solidFill>
            </a:endParaRPr>
          </a:p>
          <a:p>
            <a:pPr marL="0" indent="0">
              <a:buNone/>
            </a:pPr>
            <a:endParaRPr lang="cs-CZ" sz="1600" b="1" dirty="0">
              <a:solidFill>
                <a:schemeClr val="accent1">
                  <a:lumMod val="75000"/>
                </a:schemeClr>
              </a:solidFill>
            </a:endParaRPr>
          </a:p>
          <a:p>
            <a:pPr marL="0" indent="0">
              <a:buNone/>
            </a:pPr>
            <a:r>
              <a:rPr lang="cs-CZ" sz="2000" b="1" dirty="0" smtClean="0">
                <a:solidFill>
                  <a:schemeClr val="accent1">
                    <a:lumMod val="75000"/>
                  </a:schemeClr>
                </a:solidFill>
              </a:rPr>
              <a:t>Nicméně takto lze posuzovat jen o něco více než 10 % prvků, u kterých se musí uvážit vznik opotřebení a následné případné poruchy</a:t>
            </a:r>
            <a:endParaRPr lang="cs-CZ" sz="2000" b="1" dirty="0">
              <a:solidFill>
                <a:schemeClr val="accent1">
                  <a:lumMod val="75000"/>
                </a:schemeClr>
              </a:solidFill>
            </a:endParaRPr>
          </a:p>
        </p:txBody>
      </p:sp>
      <p:pic>
        <p:nvPicPr>
          <p:cNvPr id="6" name="Picture 2" descr="C:\Users\zarybnicky\Desktop\Jednání TC-STC\Bathtub_curve_cs.svg.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387" y="1628800"/>
            <a:ext cx="8136904" cy="39604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553365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p:cNvSpPr>
            <a:spLocks noGrp="1"/>
          </p:cNvSpPr>
          <p:nvPr>
            <p:ph type="title"/>
          </p:nvPr>
        </p:nvSpPr>
        <p:spPr/>
        <p:txBody>
          <a:bodyPr>
            <a:normAutofit fontScale="90000"/>
          </a:bodyPr>
          <a:lstStyle/>
          <a:p>
            <a:r>
              <a:rPr lang="cs-CZ" sz="2200" b="1" dirty="0" smtClean="0">
                <a:solidFill>
                  <a:srgbClr val="0070C0"/>
                </a:solidFill>
              </a:rPr>
              <a:t>Kategorie způsobilosti</a:t>
            </a:r>
            <a:r>
              <a:rPr lang="cs-CZ" b="1" dirty="0" smtClean="0">
                <a:solidFill>
                  <a:srgbClr val="0070C0"/>
                </a:solidFill>
              </a:rPr>
              <a:t/>
            </a:r>
            <a:br>
              <a:rPr lang="cs-CZ" b="1" dirty="0" smtClean="0">
                <a:solidFill>
                  <a:srgbClr val="0070C0"/>
                </a:solidFill>
              </a:rPr>
            </a:br>
            <a:r>
              <a:rPr lang="cs-CZ" b="1" dirty="0" smtClean="0">
                <a:solidFill>
                  <a:srgbClr val="0070C0"/>
                </a:solidFill>
              </a:rPr>
              <a:t>Civilní letadlo musí mít doklady způsobilosti, ale jaké?</a:t>
            </a:r>
            <a:endParaRPr lang="cs-CZ" b="1" dirty="0">
              <a:solidFill>
                <a:srgbClr val="0070C0"/>
              </a:solidFill>
            </a:endParaRPr>
          </a:p>
        </p:txBody>
      </p:sp>
      <p:sp>
        <p:nvSpPr>
          <p:cNvPr id="4" name="Zástupný symbol pro zápatí 3"/>
          <p:cNvSpPr>
            <a:spLocks noGrp="1"/>
          </p:cNvSpPr>
          <p:nvPr>
            <p:ph type="ftr" sz="quarter" idx="11"/>
          </p:nvPr>
        </p:nvSpPr>
        <p:spPr/>
        <p:txBody>
          <a:bodyPr/>
          <a:lstStyle/>
          <a:p>
            <a:r>
              <a:rPr lang="cs-CZ" smtClean="0"/>
              <a:t>Seminář GA 2021</a:t>
            </a:r>
            <a:endParaRPr lang="cs-CZ"/>
          </a:p>
        </p:txBody>
      </p:sp>
      <p:sp>
        <p:nvSpPr>
          <p:cNvPr id="5" name="Zástupný symbol pro číslo snímku 4"/>
          <p:cNvSpPr>
            <a:spLocks noGrp="1"/>
          </p:cNvSpPr>
          <p:nvPr>
            <p:ph type="sldNum" sz="quarter" idx="12"/>
          </p:nvPr>
        </p:nvSpPr>
        <p:spPr/>
        <p:txBody>
          <a:bodyPr/>
          <a:lstStyle/>
          <a:p>
            <a:fld id="{AC57A5DF-1266-40EA-9282-1E66B9DE06C0}" type="slidenum">
              <a:rPr lang="cs-CZ" smtClean="0"/>
              <a:t>3</a:t>
            </a:fld>
            <a:endParaRPr lang="cs-CZ"/>
          </a:p>
        </p:txBody>
      </p:sp>
      <p:pic>
        <p:nvPicPr>
          <p:cNvPr id="1026" name="Picture 2"/>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34000" contrast="-62000"/>
                    </a14:imgEffect>
                  </a14:imgLayer>
                </a14:imgProps>
              </a:ext>
              <a:ext uri="{28A0092B-C50C-407E-A947-70E740481C1C}">
                <a14:useLocalDpi xmlns:a14="http://schemas.microsoft.com/office/drawing/2010/main" val="0"/>
              </a:ext>
            </a:extLst>
          </a:blip>
          <a:srcRect/>
          <a:stretch>
            <a:fillRect/>
          </a:stretch>
        </p:blipFill>
        <p:spPr bwMode="auto">
          <a:xfrm>
            <a:off x="0" y="0"/>
            <a:ext cx="936104" cy="916327"/>
          </a:xfrm>
          <a:prstGeom prst="rect">
            <a:avLst/>
          </a:prstGeom>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Zástupný symbol pro obsah 1"/>
          <p:cNvSpPr>
            <a:spLocks noGrp="1"/>
          </p:cNvSpPr>
          <p:nvPr>
            <p:ph sz="half" idx="2"/>
          </p:nvPr>
        </p:nvSpPr>
        <p:spPr>
          <a:xfrm>
            <a:off x="4648200" y="1412776"/>
            <a:ext cx="4038600" cy="4896544"/>
          </a:xfrm>
        </p:spPr>
        <p:txBody>
          <a:bodyPr>
            <a:normAutofit fontScale="77500" lnSpcReduction="20000"/>
          </a:bodyPr>
          <a:lstStyle/>
          <a:p>
            <a:pPr>
              <a:lnSpc>
                <a:spcPct val="80000"/>
              </a:lnSpc>
            </a:pPr>
            <a:endParaRPr lang="cs-CZ" altLang="cs-CZ" b="1" dirty="0" smtClean="0">
              <a:solidFill>
                <a:srgbClr val="0070C0"/>
              </a:solidFill>
            </a:endParaRPr>
          </a:p>
          <a:p>
            <a:pPr>
              <a:lnSpc>
                <a:spcPct val="80000"/>
              </a:lnSpc>
            </a:pPr>
            <a:r>
              <a:rPr lang="cs-CZ" altLang="cs-CZ" b="1" dirty="0" smtClean="0">
                <a:solidFill>
                  <a:srgbClr val="0070C0"/>
                </a:solidFill>
              </a:rPr>
              <a:t>Standardní Osvědčení letové způsobilosti na základě vydaného </a:t>
            </a:r>
            <a:r>
              <a:rPr lang="cs-CZ" altLang="cs-CZ" b="1" u="sng" dirty="0">
                <a:solidFill>
                  <a:srgbClr val="0070C0"/>
                </a:solidFill>
              </a:rPr>
              <a:t>T</a:t>
            </a:r>
            <a:r>
              <a:rPr lang="cs-CZ" altLang="cs-CZ" b="1" u="sng" dirty="0" smtClean="0">
                <a:solidFill>
                  <a:srgbClr val="0070C0"/>
                </a:solidFill>
              </a:rPr>
              <a:t>ypového osvědčení (TC)</a:t>
            </a:r>
            <a:r>
              <a:rPr lang="cs-CZ" altLang="cs-CZ" b="1" dirty="0" smtClean="0">
                <a:solidFill>
                  <a:srgbClr val="0070C0"/>
                </a:solidFill>
              </a:rPr>
              <a:t>, nebo</a:t>
            </a:r>
          </a:p>
          <a:p>
            <a:pPr marL="0" indent="0">
              <a:lnSpc>
                <a:spcPct val="80000"/>
              </a:lnSpc>
              <a:buNone/>
            </a:pPr>
            <a:endParaRPr lang="cs-CZ" altLang="cs-CZ" b="1" dirty="0" smtClean="0">
              <a:solidFill>
                <a:srgbClr val="0070C0"/>
              </a:solidFill>
            </a:endParaRPr>
          </a:p>
          <a:p>
            <a:pPr>
              <a:lnSpc>
                <a:spcPct val="80000"/>
              </a:lnSpc>
            </a:pPr>
            <a:r>
              <a:rPr lang="cs-CZ" altLang="cs-CZ" b="1" dirty="0" smtClean="0">
                <a:solidFill>
                  <a:srgbClr val="0070C0"/>
                </a:solidFill>
              </a:rPr>
              <a:t>Osvědčení letové způsobilosti (OLZ) ve zvláštní kategorii :</a:t>
            </a:r>
          </a:p>
          <a:p>
            <a:pPr lvl="1">
              <a:lnSpc>
                <a:spcPct val="80000"/>
              </a:lnSpc>
            </a:pPr>
            <a:r>
              <a:rPr lang="cs-CZ" altLang="cs-CZ" b="1" dirty="0" smtClean="0">
                <a:solidFill>
                  <a:srgbClr val="0070C0"/>
                </a:solidFill>
              </a:rPr>
              <a:t>EXPERIMENTAL</a:t>
            </a:r>
          </a:p>
          <a:p>
            <a:pPr lvl="1">
              <a:lnSpc>
                <a:spcPct val="80000"/>
              </a:lnSpc>
            </a:pPr>
            <a:r>
              <a:rPr lang="cs-CZ" altLang="cs-CZ" b="1" dirty="0" smtClean="0">
                <a:solidFill>
                  <a:srgbClr val="0070C0"/>
                </a:solidFill>
              </a:rPr>
              <a:t>RESTRICTED</a:t>
            </a:r>
          </a:p>
          <a:p>
            <a:pPr lvl="1">
              <a:lnSpc>
                <a:spcPct val="80000"/>
              </a:lnSpc>
            </a:pPr>
            <a:r>
              <a:rPr lang="cs-CZ" altLang="cs-CZ" b="1" dirty="0" smtClean="0">
                <a:solidFill>
                  <a:srgbClr val="0070C0"/>
                </a:solidFill>
              </a:rPr>
              <a:t>LIMITED nebo</a:t>
            </a:r>
          </a:p>
          <a:p>
            <a:pPr marL="457200" lvl="1" indent="0">
              <a:lnSpc>
                <a:spcPct val="80000"/>
              </a:lnSpc>
              <a:buNone/>
            </a:pPr>
            <a:endParaRPr lang="cs-CZ" altLang="cs-CZ" b="1" dirty="0" smtClean="0">
              <a:solidFill>
                <a:srgbClr val="0070C0"/>
              </a:solidFill>
            </a:endParaRPr>
          </a:p>
          <a:p>
            <a:pPr>
              <a:lnSpc>
                <a:spcPct val="80000"/>
              </a:lnSpc>
            </a:pPr>
            <a:r>
              <a:rPr lang="cs-CZ" altLang="cs-CZ" b="1" dirty="0" smtClean="0">
                <a:solidFill>
                  <a:srgbClr val="0070C0"/>
                </a:solidFill>
              </a:rPr>
              <a:t>Povolení k letu ve zvláštní kategorii letové způsobilosti (ZOLZ),</a:t>
            </a:r>
          </a:p>
          <a:p>
            <a:pPr marL="0" indent="0">
              <a:lnSpc>
                <a:spcPct val="80000"/>
              </a:lnSpc>
              <a:buNone/>
            </a:pPr>
            <a:r>
              <a:rPr lang="cs-CZ" altLang="cs-CZ" b="1" dirty="0">
                <a:solidFill>
                  <a:srgbClr val="0070C0"/>
                </a:solidFill>
              </a:rPr>
              <a:t> </a:t>
            </a:r>
            <a:r>
              <a:rPr lang="cs-CZ" altLang="cs-CZ" b="1" dirty="0" smtClean="0">
                <a:solidFill>
                  <a:srgbClr val="0070C0"/>
                </a:solidFill>
              </a:rPr>
              <a:t>       popřípadě</a:t>
            </a:r>
          </a:p>
          <a:p>
            <a:pPr>
              <a:lnSpc>
                <a:spcPct val="80000"/>
              </a:lnSpc>
            </a:pPr>
            <a:r>
              <a:rPr lang="cs-CZ" altLang="cs-CZ" b="1" dirty="0" smtClean="0">
                <a:solidFill>
                  <a:srgbClr val="0070C0"/>
                </a:solidFill>
              </a:rPr>
              <a:t>Specifické povolení pro Sportovní létající zařízení, </a:t>
            </a:r>
            <a:r>
              <a:rPr lang="cs-CZ" altLang="cs-CZ" b="1" dirty="0" err="1" smtClean="0">
                <a:solidFill>
                  <a:srgbClr val="0070C0"/>
                </a:solidFill>
              </a:rPr>
              <a:t>Microlight</a:t>
            </a:r>
            <a:r>
              <a:rPr lang="cs-CZ" altLang="cs-CZ" b="1" dirty="0" smtClean="0">
                <a:solidFill>
                  <a:srgbClr val="0070C0"/>
                </a:solidFill>
              </a:rPr>
              <a:t>, </a:t>
            </a:r>
            <a:r>
              <a:rPr lang="cs-CZ" altLang="cs-CZ" b="1" dirty="0" err="1" smtClean="0">
                <a:solidFill>
                  <a:srgbClr val="0070C0"/>
                </a:solidFill>
              </a:rPr>
              <a:t>Ultralight</a:t>
            </a:r>
            <a:r>
              <a:rPr lang="cs-CZ" altLang="cs-CZ" b="1" dirty="0" smtClean="0">
                <a:solidFill>
                  <a:srgbClr val="0070C0"/>
                </a:solidFill>
              </a:rPr>
              <a:t> ….podle národní  úpravy „leteckých zákonů“ v daných státech</a:t>
            </a:r>
            <a:endParaRPr lang="cs-CZ" altLang="cs-CZ" b="1" dirty="0">
              <a:solidFill>
                <a:srgbClr val="0070C0"/>
              </a:solidFill>
            </a:endParaRPr>
          </a:p>
          <a:p>
            <a:pPr marL="0" indent="0">
              <a:buNone/>
            </a:pPr>
            <a:endParaRPr lang="cs-CZ" dirty="0"/>
          </a:p>
        </p:txBody>
      </p:sp>
      <p:pic>
        <p:nvPicPr>
          <p:cNvPr id="14" name="Picture 10" descr="IMG_3715"/>
          <p:cNvPicPr>
            <a:picLocks noGrp="1" noChangeAspect="1" noChangeArrowheads="1"/>
          </p:cNvPicPr>
          <p:nvPr>
            <p:ph sz="half" idx="1"/>
          </p:nvPr>
        </p:nvPicPr>
        <p:blipFill>
          <a:blip r:embed="rId4" cstate="print">
            <a:extLst>
              <a:ext uri="{28A0092B-C50C-407E-A947-70E740481C1C}">
                <a14:useLocalDpi xmlns:a14="http://schemas.microsoft.com/office/drawing/2010/main" val="0"/>
              </a:ext>
            </a:extLst>
          </a:blip>
          <a:srcRect/>
          <a:stretch>
            <a:fillRect/>
          </a:stretch>
        </p:blipFill>
        <p:spPr>
          <a:xfrm>
            <a:off x="457200" y="2348223"/>
            <a:ext cx="4038600" cy="302991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0666296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p:cNvSpPr>
            <a:spLocks noGrp="1"/>
          </p:cNvSpPr>
          <p:nvPr>
            <p:ph type="title"/>
          </p:nvPr>
        </p:nvSpPr>
        <p:spPr>
          <a:xfrm>
            <a:off x="468052" y="116632"/>
            <a:ext cx="8229600" cy="720080"/>
          </a:xfrm>
        </p:spPr>
        <p:txBody>
          <a:bodyPr>
            <a:normAutofit fontScale="90000"/>
          </a:bodyPr>
          <a:lstStyle/>
          <a:p>
            <a:r>
              <a:rPr lang="cs-CZ" b="1" dirty="0" smtClean="0">
                <a:solidFill>
                  <a:srgbClr val="0070C0"/>
                </a:solidFill>
              </a:rPr>
              <a:t>    </a:t>
            </a:r>
            <a:br>
              <a:rPr lang="cs-CZ" b="1" dirty="0" smtClean="0">
                <a:solidFill>
                  <a:srgbClr val="0070C0"/>
                </a:solidFill>
              </a:rPr>
            </a:br>
            <a:r>
              <a:rPr lang="cs-CZ" b="1" dirty="0">
                <a:solidFill>
                  <a:srgbClr val="0070C0"/>
                </a:solidFill>
              </a:rPr>
              <a:t> </a:t>
            </a:r>
            <a:r>
              <a:rPr lang="cs-CZ" b="1" dirty="0" smtClean="0">
                <a:solidFill>
                  <a:srgbClr val="0070C0"/>
                </a:solidFill>
              </a:rPr>
              <a:t> </a:t>
            </a:r>
            <a:r>
              <a:rPr lang="cs-CZ" sz="4000" b="1" dirty="0" smtClean="0">
                <a:solidFill>
                  <a:srgbClr val="0070C0"/>
                </a:solidFill>
              </a:rPr>
              <a:t>Systém údržby z technického hlediska </a:t>
            </a:r>
            <a:r>
              <a:rPr lang="cs-CZ" sz="3600" b="1" dirty="0" smtClean="0">
                <a:solidFill>
                  <a:schemeClr val="accent1">
                    <a:lumMod val="75000"/>
                  </a:schemeClr>
                </a:solidFill>
              </a:rPr>
              <a:t/>
            </a:r>
            <a:br>
              <a:rPr lang="cs-CZ" sz="3600" b="1" dirty="0" smtClean="0">
                <a:solidFill>
                  <a:schemeClr val="accent1">
                    <a:lumMod val="75000"/>
                  </a:schemeClr>
                </a:solidFill>
              </a:rPr>
            </a:br>
            <a:r>
              <a:rPr lang="cs-CZ" sz="3600" b="1" dirty="0" smtClean="0">
                <a:solidFill>
                  <a:schemeClr val="accent1">
                    <a:lumMod val="75000"/>
                  </a:schemeClr>
                </a:solidFill>
              </a:rPr>
              <a:t/>
            </a:r>
            <a:br>
              <a:rPr lang="cs-CZ" sz="3600" b="1" dirty="0" smtClean="0">
                <a:solidFill>
                  <a:schemeClr val="accent1">
                    <a:lumMod val="75000"/>
                  </a:schemeClr>
                </a:solidFill>
              </a:rPr>
            </a:br>
            <a:endParaRPr lang="cs-CZ" sz="4000" b="1" dirty="0">
              <a:solidFill>
                <a:srgbClr val="0070C0"/>
              </a:solidFill>
            </a:endParaRPr>
          </a:p>
        </p:txBody>
      </p:sp>
      <p:sp>
        <p:nvSpPr>
          <p:cNvPr id="4" name="Zástupný symbol pro zápatí 3"/>
          <p:cNvSpPr>
            <a:spLocks noGrp="1"/>
          </p:cNvSpPr>
          <p:nvPr>
            <p:ph type="ftr" sz="quarter" idx="11"/>
          </p:nvPr>
        </p:nvSpPr>
        <p:spPr/>
        <p:txBody>
          <a:bodyPr/>
          <a:lstStyle/>
          <a:p>
            <a:r>
              <a:rPr lang="cs-CZ" smtClean="0"/>
              <a:t>Seminář GA 2021</a:t>
            </a:r>
            <a:endParaRPr lang="cs-CZ"/>
          </a:p>
        </p:txBody>
      </p:sp>
      <p:sp>
        <p:nvSpPr>
          <p:cNvPr id="5" name="Zástupný symbol pro číslo snímku 4"/>
          <p:cNvSpPr>
            <a:spLocks noGrp="1"/>
          </p:cNvSpPr>
          <p:nvPr>
            <p:ph type="sldNum" sz="quarter" idx="12"/>
          </p:nvPr>
        </p:nvSpPr>
        <p:spPr/>
        <p:txBody>
          <a:bodyPr/>
          <a:lstStyle/>
          <a:p>
            <a:fld id="{AC57A5DF-1266-40EA-9282-1E66B9DE06C0}" type="slidenum">
              <a:rPr lang="cs-CZ" smtClean="0"/>
              <a:t>30</a:t>
            </a:fld>
            <a:endParaRPr lang="cs-CZ"/>
          </a:p>
        </p:txBody>
      </p:sp>
      <p:pic>
        <p:nvPicPr>
          <p:cNvPr id="1026" name="Picture 2"/>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34000" contrast="-62000"/>
                    </a14:imgEffect>
                  </a14:imgLayer>
                </a14:imgProps>
              </a:ext>
              <a:ext uri="{28A0092B-C50C-407E-A947-70E740481C1C}">
                <a14:useLocalDpi xmlns:a14="http://schemas.microsoft.com/office/drawing/2010/main" val="0"/>
              </a:ext>
            </a:extLst>
          </a:blip>
          <a:srcRect/>
          <a:stretch>
            <a:fillRect/>
          </a:stretch>
        </p:blipFill>
        <p:spPr bwMode="auto">
          <a:xfrm>
            <a:off x="0" y="0"/>
            <a:ext cx="936104" cy="916327"/>
          </a:xfrm>
          <a:prstGeom prst="rect">
            <a:avLst/>
          </a:prstGeom>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Zástupný symbol pro obsah 1"/>
          <p:cNvSpPr>
            <a:spLocks noGrp="1"/>
          </p:cNvSpPr>
          <p:nvPr>
            <p:ph sz="half" idx="2"/>
          </p:nvPr>
        </p:nvSpPr>
        <p:spPr>
          <a:xfrm>
            <a:off x="481112" y="891051"/>
            <a:ext cx="8147248" cy="5392993"/>
          </a:xfrm>
        </p:spPr>
        <p:txBody>
          <a:bodyPr>
            <a:normAutofit/>
          </a:bodyPr>
          <a:lstStyle/>
          <a:p>
            <a:r>
              <a:rPr lang="cs-CZ" sz="2000" b="1" dirty="0" smtClean="0">
                <a:solidFill>
                  <a:schemeClr val="accent1">
                    <a:lumMod val="75000"/>
                  </a:schemeClr>
                </a:solidFill>
              </a:rPr>
              <a:t>Rozbor poruch –analýzy spolehlivosti pro určení programu údržby</a:t>
            </a:r>
          </a:p>
          <a:p>
            <a:r>
              <a:rPr lang="cs-CZ" sz="2000" b="1" dirty="0" smtClean="0">
                <a:solidFill>
                  <a:schemeClr val="accent1">
                    <a:lumMod val="75000"/>
                  </a:schemeClr>
                </a:solidFill>
              </a:rPr>
              <a:t>Do 70 let velmi konzervativní přístup -  </a:t>
            </a:r>
            <a:r>
              <a:rPr lang="cs-CZ" sz="2000" b="1" dirty="0" err="1" smtClean="0">
                <a:solidFill>
                  <a:schemeClr val="accent1">
                    <a:lumMod val="75000"/>
                  </a:schemeClr>
                </a:solidFill>
              </a:rPr>
              <a:t>Safe</a:t>
            </a:r>
            <a:r>
              <a:rPr lang="cs-CZ" sz="2000" b="1" dirty="0" smtClean="0">
                <a:solidFill>
                  <a:schemeClr val="accent1">
                    <a:lumMod val="75000"/>
                  </a:schemeClr>
                </a:solidFill>
              </a:rPr>
              <a:t> </a:t>
            </a:r>
            <a:r>
              <a:rPr lang="cs-CZ" sz="2000" b="1" dirty="0" err="1" smtClean="0">
                <a:solidFill>
                  <a:schemeClr val="accent1">
                    <a:lumMod val="75000"/>
                  </a:schemeClr>
                </a:solidFill>
              </a:rPr>
              <a:t>Life</a:t>
            </a:r>
            <a:r>
              <a:rPr lang="cs-CZ" sz="2000" b="1" dirty="0" smtClean="0">
                <a:solidFill>
                  <a:schemeClr val="accent1">
                    <a:lumMod val="75000"/>
                  </a:schemeClr>
                </a:solidFill>
              </a:rPr>
              <a:t>          TBO</a:t>
            </a:r>
          </a:p>
          <a:p>
            <a:pPr marL="0" indent="0">
              <a:buNone/>
            </a:pPr>
            <a:r>
              <a:rPr lang="cs-CZ" sz="2000" b="1" dirty="0" smtClean="0">
                <a:solidFill>
                  <a:schemeClr val="accent1">
                    <a:lumMod val="75000"/>
                  </a:schemeClr>
                </a:solidFill>
              </a:rPr>
              <a:t>                                                             - pro určité prvky se používá stále</a:t>
            </a:r>
          </a:p>
          <a:p>
            <a:pPr marL="0" indent="0">
              <a:buNone/>
            </a:pPr>
            <a:r>
              <a:rPr lang="cs-CZ" sz="2000" b="1" dirty="0" smtClean="0">
                <a:solidFill>
                  <a:schemeClr val="accent1">
                    <a:lumMod val="75000"/>
                  </a:schemeClr>
                </a:solidFill>
              </a:rPr>
              <a:t>                                                             - (kování nosníku křídla, kliková hřídel..)</a:t>
            </a:r>
          </a:p>
          <a:p>
            <a:pPr marL="0" indent="0">
              <a:buNone/>
            </a:pPr>
            <a:r>
              <a:rPr lang="cs-CZ" sz="2000" b="1" dirty="0">
                <a:solidFill>
                  <a:schemeClr val="accent1">
                    <a:lumMod val="75000"/>
                  </a:schemeClr>
                </a:solidFill>
              </a:rPr>
              <a:t> </a:t>
            </a:r>
            <a:r>
              <a:rPr lang="cs-CZ" sz="2000" b="1" dirty="0" smtClean="0">
                <a:solidFill>
                  <a:schemeClr val="accent1">
                    <a:lumMod val="75000"/>
                  </a:schemeClr>
                </a:solidFill>
              </a:rPr>
              <a:t>                                                            - většina  letadla GA kategorie N do                                                                                                                          				nedávné doby</a:t>
            </a:r>
          </a:p>
          <a:p>
            <a:pPr marL="0" indent="0">
              <a:buNone/>
            </a:pPr>
            <a:endParaRPr lang="cs-CZ" sz="2000" b="1" dirty="0">
              <a:solidFill>
                <a:schemeClr val="accent1">
                  <a:lumMod val="75000"/>
                </a:schemeClr>
              </a:solidFill>
            </a:endParaRPr>
          </a:p>
          <a:p>
            <a:pPr marL="0" indent="0">
              <a:buNone/>
            </a:pPr>
            <a:endParaRPr lang="cs-CZ" sz="2000" b="1" dirty="0" smtClean="0">
              <a:solidFill>
                <a:schemeClr val="accent1">
                  <a:lumMod val="75000"/>
                </a:schemeClr>
              </a:solidFill>
            </a:endParaRPr>
          </a:p>
          <a:p>
            <a:pPr marL="0" indent="0">
              <a:buNone/>
            </a:pPr>
            <a:endParaRPr lang="cs-CZ" sz="2000" b="1" dirty="0">
              <a:solidFill>
                <a:schemeClr val="accent1">
                  <a:lumMod val="75000"/>
                </a:schemeClr>
              </a:solidFill>
            </a:endParaRPr>
          </a:p>
          <a:p>
            <a:r>
              <a:rPr lang="cs-CZ" sz="2000" b="1" dirty="0" smtClean="0">
                <a:solidFill>
                  <a:schemeClr val="accent1">
                    <a:lumMod val="75000"/>
                  </a:schemeClr>
                </a:solidFill>
              </a:rPr>
              <a:t>Od 70-tých let používán systém Reliability </a:t>
            </a:r>
            <a:r>
              <a:rPr lang="cs-CZ" sz="2000" b="1" dirty="0" err="1">
                <a:solidFill>
                  <a:schemeClr val="accent1">
                    <a:lumMod val="75000"/>
                  </a:schemeClr>
                </a:solidFill>
              </a:rPr>
              <a:t>C</a:t>
            </a:r>
            <a:r>
              <a:rPr lang="cs-CZ" sz="2000" b="1" dirty="0" err="1" smtClean="0">
                <a:solidFill>
                  <a:schemeClr val="accent1">
                    <a:lumMod val="75000"/>
                  </a:schemeClr>
                </a:solidFill>
              </a:rPr>
              <a:t>entered</a:t>
            </a:r>
            <a:r>
              <a:rPr lang="cs-CZ" sz="2000" b="1" dirty="0" smtClean="0">
                <a:solidFill>
                  <a:schemeClr val="accent1">
                    <a:lumMod val="75000"/>
                  </a:schemeClr>
                </a:solidFill>
              </a:rPr>
              <a:t> </a:t>
            </a:r>
            <a:r>
              <a:rPr lang="cs-CZ" sz="2000" b="1" dirty="0" err="1" smtClean="0">
                <a:solidFill>
                  <a:schemeClr val="accent1">
                    <a:lumMod val="75000"/>
                  </a:schemeClr>
                </a:solidFill>
              </a:rPr>
              <a:t>maintenance</a:t>
            </a:r>
            <a:r>
              <a:rPr lang="cs-CZ" sz="2000" b="1" dirty="0" smtClean="0">
                <a:solidFill>
                  <a:schemeClr val="accent1">
                    <a:lumMod val="75000"/>
                  </a:schemeClr>
                </a:solidFill>
              </a:rPr>
              <a:t> RCM             	MSG 1, 2, 3, což vedlo </a:t>
            </a:r>
            <a:r>
              <a:rPr lang="cs-CZ" sz="2000" b="1" dirty="0" err="1" smtClean="0">
                <a:solidFill>
                  <a:schemeClr val="accent1">
                    <a:lumMod val="75000"/>
                  </a:schemeClr>
                </a:solidFill>
              </a:rPr>
              <a:t>např</a:t>
            </a:r>
            <a:r>
              <a:rPr lang="cs-CZ" sz="2000" b="1" dirty="0" smtClean="0">
                <a:solidFill>
                  <a:schemeClr val="accent1">
                    <a:lumMod val="75000"/>
                  </a:schemeClr>
                </a:solidFill>
              </a:rPr>
              <a:t>:</a:t>
            </a:r>
          </a:p>
          <a:p>
            <a:r>
              <a:rPr lang="cs-CZ" sz="1800" b="1" dirty="0" smtClean="0">
                <a:solidFill>
                  <a:schemeClr val="accent1">
                    <a:lumMod val="75000"/>
                  </a:schemeClr>
                </a:solidFill>
              </a:rPr>
              <a:t>DC-8 – původní </a:t>
            </a:r>
            <a:r>
              <a:rPr lang="cs-CZ" sz="1800" b="1" dirty="0" err="1" smtClean="0">
                <a:solidFill>
                  <a:schemeClr val="accent1">
                    <a:lumMod val="75000"/>
                  </a:schemeClr>
                </a:solidFill>
              </a:rPr>
              <a:t>Fail</a:t>
            </a:r>
            <a:r>
              <a:rPr lang="cs-CZ" sz="1800" b="1" dirty="0" smtClean="0">
                <a:solidFill>
                  <a:schemeClr val="accent1">
                    <a:lumMod val="75000"/>
                  </a:schemeClr>
                </a:solidFill>
              </a:rPr>
              <a:t> </a:t>
            </a:r>
            <a:r>
              <a:rPr lang="cs-CZ" sz="1800" b="1" dirty="0" err="1" smtClean="0">
                <a:solidFill>
                  <a:schemeClr val="accent1">
                    <a:lumMod val="75000"/>
                  </a:schemeClr>
                </a:solidFill>
              </a:rPr>
              <a:t>Safe</a:t>
            </a:r>
            <a:r>
              <a:rPr lang="cs-CZ" sz="1800" b="1" dirty="0" smtClean="0">
                <a:solidFill>
                  <a:schemeClr val="accent1">
                    <a:lumMod val="75000"/>
                  </a:schemeClr>
                </a:solidFill>
              </a:rPr>
              <a:t> -  339 položek s TBO, 4 miliony hodin při údržbě během prvních 2Ot FH</a:t>
            </a:r>
          </a:p>
          <a:p>
            <a:r>
              <a:rPr lang="cs-CZ" sz="1800" b="1" dirty="0" smtClean="0">
                <a:solidFill>
                  <a:schemeClr val="accent1">
                    <a:lumMod val="75000"/>
                  </a:schemeClr>
                </a:solidFill>
              </a:rPr>
              <a:t>DC-10 – použití MSG 1 - pouze 7 položek s TBO</a:t>
            </a:r>
          </a:p>
          <a:p>
            <a:r>
              <a:rPr lang="cs-CZ" sz="1800" b="1" dirty="0" smtClean="0">
                <a:solidFill>
                  <a:schemeClr val="accent1">
                    <a:lumMod val="75000"/>
                  </a:schemeClr>
                </a:solidFill>
              </a:rPr>
              <a:t>B 747 – MSG 2 -  pouze 66 tisíc </a:t>
            </a:r>
            <a:r>
              <a:rPr lang="cs-CZ" sz="1800" b="1" dirty="0">
                <a:solidFill>
                  <a:schemeClr val="accent1">
                    <a:lumMod val="75000"/>
                  </a:schemeClr>
                </a:solidFill>
              </a:rPr>
              <a:t>hodin při údržbě během prvních 2Ot FH</a:t>
            </a:r>
          </a:p>
          <a:p>
            <a:endParaRPr lang="cs-CZ" sz="1800" b="1" dirty="0" smtClean="0">
              <a:solidFill>
                <a:schemeClr val="accent1">
                  <a:lumMod val="75000"/>
                </a:schemeClr>
              </a:solidFill>
            </a:endParaRPr>
          </a:p>
          <a:p>
            <a:endParaRPr lang="cs-CZ" sz="2000" b="1" dirty="0">
              <a:solidFill>
                <a:schemeClr val="accent1">
                  <a:lumMod val="75000"/>
                </a:schemeClr>
              </a:solidFill>
            </a:endParaRPr>
          </a:p>
          <a:p>
            <a:endParaRPr lang="cs-CZ" sz="2000" b="1" dirty="0" smtClean="0">
              <a:solidFill>
                <a:schemeClr val="accent1">
                  <a:lumMod val="75000"/>
                </a:schemeClr>
              </a:solidFill>
            </a:endParaRPr>
          </a:p>
          <a:p>
            <a:endParaRPr lang="cs-CZ" sz="2000" b="1" dirty="0">
              <a:solidFill>
                <a:schemeClr val="accent1">
                  <a:lumMod val="75000"/>
                </a:schemeClr>
              </a:solidFill>
            </a:endParaRPr>
          </a:p>
          <a:p>
            <a:endParaRPr lang="cs-CZ" sz="2000" b="1" dirty="0" smtClean="0">
              <a:solidFill>
                <a:schemeClr val="accent1">
                  <a:lumMod val="75000"/>
                </a:schemeClr>
              </a:solidFill>
            </a:endParaRPr>
          </a:p>
          <a:p>
            <a:endParaRPr lang="cs-CZ" sz="2000" b="1" dirty="0">
              <a:solidFill>
                <a:schemeClr val="accent1">
                  <a:lumMod val="75000"/>
                </a:schemeClr>
              </a:solidFill>
            </a:endParaRPr>
          </a:p>
          <a:p>
            <a:endParaRPr lang="cs-CZ" sz="2000" b="1" dirty="0" smtClean="0">
              <a:solidFill>
                <a:schemeClr val="accent1">
                  <a:lumMod val="75000"/>
                </a:schemeClr>
              </a:solidFill>
            </a:endParaRPr>
          </a:p>
          <a:p>
            <a:endParaRPr lang="cs-CZ" sz="2000" b="1" dirty="0" smtClean="0">
              <a:solidFill>
                <a:schemeClr val="accent1">
                  <a:lumMod val="75000"/>
                </a:schemeClr>
              </a:solidFill>
            </a:endParaRPr>
          </a:p>
          <a:p>
            <a:endParaRPr lang="cs-CZ" sz="2000" b="1" dirty="0">
              <a:solidFill>
                <a:schemeClr val="accent1">
                  <a:lumMod val="75000"/>
                </a:schemeClr>
              </a:solidFill>
            </a:endParaRPr>
          </a:p>
          <a:p>
            <a:endParaRPr lang="cs-CZ" sz="2000" b="1" dirty="0" smtClean="0">
              <a:solidFill>
                <a:schemeClr val="accent1">
                  <a:lumMod val="75000"/>
                </a:schemeClr>
              </a:solidFill>
            </a:endParaRPr>
          </a:p>
          <a:p>
            <a:endParaRPr lang="cs-CZ" sz="2000" b="1" dirty="0">
              <a:solidFill>
                <a:schemeClr val="accent1">
                  <a:lumMod val="75000"/>
                </a:schemeClr>
              </a:solidFill>
            </a:endParaRPr>
          </a:p>
          <a:p>
            <a:endParaRPr lang="cs-CZ" sz="2000" b="1" dirty="0" smtClean="0">
              <a:solidFill>
                <a:schemeClr val="accent1">
                  <a:lumMod val="75000"/>
                </a:schemeClr>
              </a:solidFill>
            </a:endParaRPr>
          </a:p>
          <a:p>
            <a:endParaRPr lang="cs-CZ" sz="2000" b="1" dirty="0">
              <a:solidFill>
                <a:schemeClr val="accent1">
                  <a:lumMod val="75000"/>
                </a:schemeClr>
              </a:solidFill>
            </a:endParaRPr>
          </a:p>
          <a:p>
            <a:endParaRPr lang="cs-CZ" sz="2000" b="1" dirty="0" smtClean="0">
              <a:solidFill>
                <a:schemeClr val="accent1">
                  <a:lumMod val="75000"/>
                </a:schemeClr>
              </a:solidFill>
            </a:endParaRPr>
          </a:p>
          <a:p>
            <a:endParaRPr lang="cs-CZ" sz="2000" b="1" dirty="0" smtClean="0">
              <a:solidFill>
                <a:schemeClr val="accent1">
                  <a:lumMod val="75000"/>
                </a:schemeClr>
              </a:solidFill>
            </a:endParaRPr>
          </a:p>
          <a:p>
            <a:pPr marL="0" indent="0">
              <a:buNone/>
            </a:pPr>
            <a:endParaRPr lang="cs-CZ" sz="1600" b="1" dirty="0">
              <a:solidFill>
                <a:schemeClr val="accent1">
                  <a:lumMod val="75000"/>
                </a:schemeClr>
              </a:solidFill>
            </a:endParaRPr>
          </a:p>
        </p:txBody>
      </p:sp>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528" y="1700808"/>
            <a:ext cx="3567286" cy="23346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Šipka doprava 7"/>
          <p:cNvSpPr/>
          <p:nvPr/>
        </p:nvSpPr>
        <p:spPr>
          <a:xfrm>
            <a:off x="6084168" y="1484784"/>
            <a:ext cx="360040" cy="457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0" name="Šipka doprava 9"/>
          <p:cNvSpPr/>
          <p:nvPr/>
        </p:nvSpPr>
        <p:spPr>
          <a:xfrm>
            <a:off x="932453" y="4653136"/>
            <a:ext cx="360040" cy="457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134944423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p:cNvSpPr>
            <a:spLocks noGrp="1"/>
          </p:cNvSpPr>
          <p:nvPr>
            <p:ph type="title"/>
          </p:nvPr>
        </p:nvSpPr>
        <p:spPr>
          <a:xfrm>
            <a:off x="468052" y="116632"/>
            <a:ext cx="8229600" cy="720080"/>
          </a:xfrm>
        </p:spPr>
        <p:txBody>
          <a:bodyPr>
            <a:normAutofit fontScale="90000"/>
          </a:bodyPr>
          <a:lstStyle/>
          <a:p>
            <a:r>
              <a:rPr lang="cs-CZ" b="1" dirty="0" smtClean="0">
                <a:solidFill>
                  <a:srgbClr val="0070C0"/>
                </a:solidFill>
              </a:rPr>
              <a:t>    </a:t>
            </a:r>
            <a:br>
              <a:rPr lang="cs-CZ" b="1" dirty="0" smtClean="0">
                <a:solidFill>
                  <a:srgbClr val="0070C0"/>
                </a:solidFill>
              </a:rPr>
            </a:br>
            <a:r>
              <a:rPr lang="cs-CZ" b="1" dirty="0">
                <a:solidFill>
                  <a:srgbClr val="0070C0"/>
                </a:solidFill>
              </a:rPr>
              <a:t> </a:t>
            </a:r>
            <a:r>
              <a:rPr lang="cs-CZ" b="1" dirty="0" smtClean="0">
                <a:solidFill>
                  <a:srgbClr val="0070C0"/>
                </a:solidFill>
              </a:rPr>
              <a:t> </a:t>
            </a:r>
            <a:r>
              <a:rPr lang="cs-CZ" sz="4000" b="1" dirty="0" smtClean="0">
                <a:solidFill>
                  <a:srgbClr val="0070C0"/>
                </a:solidFill>
              </a:rPr>
              <a:t>Systém údržby z technického hlediska </a:t>
            </a:r>
            <a:r>
              <a:rPr lang="cs-CZ" sz="3600" b="1" dirty="0" smtClean="0">
                <a:solidFill>
                  <a:schemeClr val="accent1">
                    <a:lumMod val="75000"/>
                  </a:schemeClr>
                </a:solidFill>
              </a:rPr>
              <a:t/>
            </a:r>
            <a:br>
              <a:rPr lang="cs-CZ" sz="3600" b="1" dirty="0" smtClean="0">
                <a:solidFill>
                  <a:schemeClr val="accent1">
                    <a:lumMod val="75000"/>
                  </a:schemeClr>
                </a:solidFill>
              </a:rPr>
            </a:br>
            <a:r>
              <a:rPr lang="cs-CZ" sz="3600" b="1" dirty="0" smtClean="0">
                <a:solidFill>
                  <a:schemeClr val="accent1">
                    <a:lumMod val="75000"/>
                  </a:schemeClr>
                </a:solidFill>
              </a:rPr>
              <a:t/>
            </a:r>
            <a:br>
              <a:rPr lang="cs-CZ" sz="3600" b="1" dirty="0" smtClean="0">
                <a:solidFill>
                  <a:schemeClr val="accent1">
                    <a:lumMod val="75000"/>
                  </a:schemeClr>
                </a:solidFill>
              </a:rPr>
            </a:br>
            <a:endParaRPr lang="cs-CZ" sz="4000" b="1" dirty="0">
              <a:solidFill>
                <a:srgbClr val="0070C0"/>
              </a:solidFill>
            </a:endParaRPr>
          </a:p>
        </p:txBody>
      </p:sp>
      <p:sp>
        <p:nvSpPr>
          <p:cNvPr id="4" name="Zástupný symbol pro zápatí 3"/>
          <p:cNvSpPr>
            <a:spLocks noGrp="1"/>
          </p:cNvSpPr>
          <p:nvPr>
            <p:ph type="ftr" sz="quarter" idx="11"/>
          </p:nvPr>
        </p:nvSpPr>
        <p:spPr/>
        <p:txBody>
          <a:bodyPr/>
          <a:lstStyle/>
          <a:p>
            <a:r>
              <a:rPr lang="cs-CZ" smtClean="0"/>
              <a:t>Seminář GA 2021</a:t>
            </a:r>
            <a:endParaRPr lang="cs-CZ"/>
          </a:p>
        </p:txBody>
      </p:sp>
      <p:sp>
        <p:nvSpPr>
          <p:cNvPr id="5" name="Zástupný symbol pro číslo snímku 4"/>
          <p:cNvSpPr>
            <a:spLocks noGrp="1"/>
          </p:cNvSpPr>
          <p:nvPr>
            <p:ph type="sldNum" sz="quarter" idx="12"/>
          </p:nvPr>
        </p:nvSpPr>
        <p:spPr/>
        <p:txBody>
          <a:bodyPr/>
          <a:lstStyle/>
          <a:p>
            <a:fld id="{AC57A5DF-1266-40EA-9282-1E66B9DE06C0}" type="slidenum">
              <a:rPr lang="cs-CZ" smtClean="0"/>
              <a:t>31</a:t>
            </a:fld>
            <a:endParaRPr lang="cs-CZ"/>
          </a:p>
        </p:txBody>
      </p:sp>
      <p:pic>
        <p:nvPicPr>
          <p:cNvPr id="1026" name="Picture 2"/>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34000" contrast="-62000"/>
                    </a14:imgEffect>
                  </a14:imgLayer>
                </a14:imgProps>
              </a:ext>
              <a:ext uri="{28A0092B-C50C-407E-A947-70E740481C1C}">
                <a14:useLocalDpi xmlns:a14="http://schemas.microsoft.com/office/drawing/2010/main" val="0"/>
              </a:ext>
            </a:extLst>
          </a:blip>
          <a:srcRect/>
          <a:stretch>
            <a:fillRect/>
          </a:stretch>
        </p:blipFill>
        <p:spPr bwMode="auto">
          <a:xfrm>
            <a:off x="0" y="0"/>
            <a:ext cx="936104" cy="916327"/>
          </a:xfrm>
          <a:prstGeom prst="rect">
            <a:avLst/>
          </a:prstGeom>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Zástupný symbol pro obsah 1"/>
          <p:cNvSpPr>
            <a:spLocks noGrp="1"/>
          </p:cNvSpPr>
          <p:nvPr>
            <p:ph sz="half" idx="2"/>
          </p:nvPr>
        </p:nvSpPr>
        <p:spPr>
          <a:xfrm>
            <a:off x="481112" y="891051"/>
            <a:ext cx="8147248" cy="5392993"/>
          </a:xfrm>
        </p:spPr>
        <p:txBody>
          <a:bodyPr>
            <a:normAutofit/>
          </a:bodyPr>
          <a:lstStyle/>
          <a:p>
            <a:endParaRPr lang="cs-CZ" sz="1800" b="1" dirty="0" smtClean="0">
              <a:solidFill>
                <a:schemeClr val="accent1">
                  <a:lumMod val="75000"/>
                </a:schemeClr>
              </a:solidFill>
            </a:endParaRPr>
          </a:p>
          <a:p>
            <a:pPr marL="0" indent="0">
              <a:buNone/>
            </a:pPr>
            <a:endParaRPr lang="cs-CZ" sz="2000" b="1" dirty="0">
              <a:solidFill>
                <a:schemeClr val="accent1">
                  <a:lumMod val="75000"/>
                </a:schemeClr>
              </a:solidFill>
            </a:endParaRPr>
          </a:p>
          <a:p>
            <a:endParaRPr lang="cs-CZ" sz="2000" b="1" dirty="0" smtClean="0">
              <a:solidFill>
                <a:schemeClr val="accent1">
                  <a:lumMod val="75000"/>
                </a:schemeClr>
              </a:solidFill>
            </a:endParaRPr>
          </a:p>
          <a:p>
            <a:endParaRPr lang="cs-CZ" sz="2000" b="1" dirty="0">
              <a:solidFill>
                <a:schemeClr val="accent1">
                  <a:lumMod val="75000"/>
                </a:schemeClr>
              </a:solidFill>
            </a:endParaRPr>
          </a:p>
          <a:p>
            <a:endParaRPr lang="cs-CZ" sz="2000" b="1" dirty="0" smtClean="0">
              <a:solidFill>
                <a:schemeClr val="accent1">
                  <a:lumMod val="75000"/>
                </a:schemeClr>
              </a:solidFill>
            </a:endParaRPr>
          </a:p>
          <a:p>
            <a:endParaRPr lang="cs-CZ" sz="2000" b="1" dirty="0">
              <a:solidFill>
                <a:schemeClr val="accent1">
                  <a:lumMod val="75000"/>
                </a:schemeClr>
              </a:solidFill>
            </a:endParaRPr>
          </a:p>
          <a:p>
            <a:endParaRPr lang="cs-CZ" sz="2000" b="1" dirty="0" smtClean="0">
              <a:solidFill>
                <a:schemeClr val="accent1">
                  <a:lumMod val="75000"/>
                </a:schemeClr>
              </a:solidFill>
            </a:endParaRPr>
          </a:p>
          <a:p>
            <a:endParaRPr lang="cs-CZ" sz="2000" b="1" dirty="0" smtClean="0">
              <a:solidFill>
                <a:schemeClr val="accent1">
                  <a:lumMod val="75000"/>
                </a:schemeClr>
              </a:solidFill>
            </a:endParaRPr>
          </a:p>
          <a:p>
            <a:endParaRPr lang="cs-CZ" sz="2000" b="1" dirty="0">
              <a:solidFill>
                <a:schemeClr val="accent1">
                  <a:lumMod val="75000"/>
                </a:schemeClr>
              </a:solidFill>
            </a:endParaRPr>
          </a:p>
          <a:p>
            <a:endParaRPr lang="cs-CZ" sz="2000" b="1" dirty="0" smtClean="0">
              <a:solidFill>
                <a:schemeClr val="accent1">
                  <a:lumMod val="75000"/>
                </a:schemeClr>
              </a:solidFill>
            </a:endParaRPr>
          </a:p>
          <a:p>
            <a:endParaRPr lang="cs-CZ" sz="2000" b="1" dirty="0">
              <a:solidFill>
                <a:schemeClr val="accent1">
                  <a:lumMod val="75000"/>
                </a:schemeClr>
              </a:solidFill>
            </a:endParaRPr>
          </a:p>
          <a:p>
            <a:endParaRPr lang="cs-CZ" sz="2000" b="1" dirty="0" smtClean="0">
              <a:solidFill>
                <a:schemeClr val="accent1">
                  <a:lumMod val="75000"/>
                </a:schemeClr>
              </a:solidFill>
            </a:endParaRPr>
          </a:p>
          <a:p>
            <a:endParaRPr lang="cs-CZ" sz="2000" b="1" dirty="0">
              <a:solidFill>
                <a:schemeClr val="accent1">
                  <a:lumMod val="75000"/>
                </a:schemeClr>
              </a:solidFill>
            </a:endParaRPr>
          </a:p>
          <a:p>
            <a:endParaRPr lang="cs-CZ" sz="2000" b="1" dirty="0" smtClean="0">
              <a:solidFill>
                <a:schemeClr val="accent1">
                  <a:lumMod val="75000"/>
                </a:schemeClr>
              </a:solidFill>
            </a:endParaRPr>
          </a:p>
          <a:p>
            <a:endParaRPr lang="cs-CZ" sz="2000" b="1" dirty="0" smtClean="0">
              <a:solidFill>
                <a:schemeClr val="accent1">
                  <a:lumMod val="75000"/>
                </a:schemeClr>
              </a:solidFill>
            </a:endParaRPr>
          </a:p>
          <a:p>
            <a:pPr marL="0" indent="0">
              <a:buNone/>
            </a:pPr>
            <a:endParaRPr lang="cs-CZ" sz="1600" b="1" dirty="0">
              <a:solidFill>
                <a:schemeClr val="accent1">
                  <a:lumMod val="75000"/>
                </a:schemeClr>
              </a:solidFill>
            </a:endParaRPr>
          </a:p>
        </p:txBody>
      </p:sp>
      <p:pic>
        <p:nvPicPr>
          <p:cNvPr id="2050"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10838" t="20602" r="11595" b="16873"/>
          <a:stretch/>
        </p:blipFill>
        <p:spPr bwMode="auto">
          <a:xfrm>
            <a:off x="395536" y="804677"/>
            <a:ext cx="8424936" cy="30901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l="10790" t="21708" r="11729" b="16865"/>
          <a:stretch/>
        </p:blipFill>
        <p:spPr bwMode="auto">
          <a:xfrm>
            <a:off x="395536" y="3826989"/>
            <a:ext cx="8424936" cy="29410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4142378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p:cNvSpPr>
            <a:spLocks noGrp="1"/>
          </p:cNvSpPr>
          <p:nvPr>
            <p:ph type="title"/>
          </p:nvPr>
        </p:nvSpPr>
        <p:spPr>
          <a:xfrm>
            <a:off x="468052" y="116632"/>
            <a:ext cx="8229600" cy="720080"/>
          </a:xfrm>
        </p:spPr>
        <p:txBody>
          <a:bodyPr>
            <a:normAutofit fontScale="90000"/>
          </a:bodyPr>
          <a:lstStyle/>
          <a:p>
            <a:r>
              <a:rPr lang="cs-CZ" b="1" dirty="0" smtClean="0">
                <a:solidFill>
                  <a:srgbClr val="0070C0"/>
                </a:solidFill>
              </a:rPr>
              <a:t>    </a:t>
            </a:r>
            <a:br>
              <a:rPr lang="cs-CZ" b="1" dirty="0" smtClean="0">
                <a:solidFill>
                  <a:srgbClr val="0070C0"/>
                </a:solidFill>
              </a:rPr>
            </a:br>
            <a:r>
              <a:rPr lang="cs-CZ" b="1" dirty="0">
                <a:solidFill>
                  <a:srgbClr val="0070C0"/>
                </a:solidFill>
              </a:rPr>
              <a:t> </a:t>
            </a:r>
            <a:r>
              <a:rPr lang="cs-CZ" b="1" dirty="0" smtClean="0">
                <a:solidFill>
                  <a:srgbClr val="0070C0"/>
                </a:solidFill>
              </a:rPr>
              <a:t> </a:t>
            </a:r>
            <a:r>
              <a:rPr lang="cs-CZ" sz="4000" b="1" dirty="0" smtClean="0">
                <a:solidFill>
                  <a:srgbClr val="0070C0"/>
                </a:solidFill>
              </a:rPr>
              <a:t>Systém údržby z technického hlediska </a:t>
            </a:r>
            <a:r>
              <a:rPr lang="cs-CZ" sz="3600" b="1" dirty="0" smtClean="0">
                <a:solidFill>
                  <a:schemeClr val="accent1">
                    <a:lumMod val="75000"/>
                  </a:schemeClr>
                </a:solidFill>
              </a:rPr>
              <a:t/>
            </a:r>
            <a:br>
              <a:rPr lang="cs-CZ" sz="3600" b="1" dirty="0" smtClean="0">
                <a:solidFill>
                  <a:schemeClr val="accent1">
                    <a:lumMod val="75000"/>
                  </a:schemeClr>
                </a:solidFill>
              </a:rPr>
            </a:br>
            <a:r>
              <a:rPr lang="cs-CZ" sz="3600" b="1" dirty="0" smtClean="0">
                <a:solidFill>
                  <a:schemeClr val="accent1">
                    <a:lumMod val="75000"/>
                  </a:schemeClr>
                </a:solidFill>
              </a:rPr>
              <a:t/>
            </a:r>
            <a:br>
              <a:rPr lang="cs-CZ" sz="3600" b="1" dirty="0" smtClean="0">
                <a:solidFill>
                  <a:schemeClr val="accent1">
                    <a:lumMod val="75000"/>
                  </a:schemeClr>
                </a:solidFill>
              </a:rPr>
            </a:br>
            <a:endParaRPr lang="cs-CZ" sz="4000" b="1" dirty="0">
              <a:solidFill>
                <a:srgbClr val="0070C0"/>
              </a:solidFill>
            </a:endParaRPr>
          </a:p>
        </p:txBody>
      </p:sp>
      <p:sp>
        <p:nvSpPr>
          <p:cNvPr id="4" name="Zástupný symbol pro zápatí 3"/>
          <p:cNvSpPr>
            <a:spLocks noGrp="1"/>
          </p:cNvSpPr>
          <p:nvPr>
            <p:ph type="ftr" sz="quarter" idx="11"/>
          </p:nvPr>
        </p:nvSpPr>
        <p:spPr/>
        <p:txBody>
          <a:bodyPr/>
          <a:lstStyle/>
          <a:p>
            <a:r>
              <a:rPr lang="cs-CZ" smtClean="0"/>
              <a:t>Seminář GA 2021</a:t>
            </a:r>
            <a:endParaRPr lang="cs-CZ"/>
          </a:p>
        </p:txBody>
      </p:sp>
      <p:sp>
        <p:nvSpPr>
          <p:cNvPr id="5" name="Zástupný symbol pro číslo snímku 4"/>
          <p:cNvSpPr>
            <a:spLocks noGrp="1"/>
          </p:cNvSpPr>
          <p:nvPr>
            <p:ph type="sldNum" sz="quarter" idx="12"/>
          </p:nvPr>
        </p:nvSpPr>
        <p:spPr/>
        <p:txBody>
          <a:bodyPr/>
          <a:lstStyle/>
          <a:p>
            <a:fld id="{AC57A5DF-1266-40EA-9282-1E66B9DE06C0}" type="slidenum">
              <a:rPr lang="cs-CZ" smtClean="0"/>
              <a:t>32</a:t>
            </a:fld>
            <a:endParaRPr lang="cs-CZ"/>
          </a:p>
        </p:txBody>
      </p:sp>
      <p:pic>
        <p:nvPicPr>
          <p:cNvPr id="1026" name="Picture 2"/>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34000" contrast="-62000"/>
                    </a14:imgEffect>
                  </a14:imgLayer>
                </a14:imgProps>
              </a:ext>
              <a:ext uri="{28A0092B-C50C-407E-A947-70E740481C1C}">
                <a14:useLocalDpi xmlns:a14="http://schemas.microsoft.com/office/drawing/2010/main" val="0"/>
              </a:ext>
            </a:extLst>
          </a:blip>
          <a:srcRect/>
          <a:stretch>
            <a:fillRect/>
          </a:stretch>
        </p:blipFill>
        <p:spPr bwMode="auto">
          <a:xfrm>
            <a:off x="0" y="0"/>
            <a:ext cx="936104" cy="916327"/>
          </a:xfrm>
          <a:prstGeom prst="rect">
            <a:avLst/>
          </a:prstGeom>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Zástupný symbol pro obsah 1"/>
          <p:cNvSpPr>
            <a:spLocks noGrp="1"/>
          </p:cNvSpPr>
          <p:nvPr>
            <p:ph sz="half" idx="2"/>
          </p:nvPr>
        </p:nvSpPr>
        <p:spPr>
          <a:xfrm>
            <a:off x="481112" y="891051"/>
            <a:ext cx="8147248" cy="5392993"/>
          </a:xfrm>
        </p:spPr>
        <p:txBody>
          <a:bodyPr>
            <a:normAutofit/>
          </a:bodyPr>
          <a:lstStyle/>
          <a:p>
            <a:r>
              <a:rPr lang="cs-CZ" sz="1800" b="1" dirty="0" smtClean="0">
                <a:solidFill>
                  <a:schemeClr val="accent1">
                    <a:lumMod val="75000"/>
                  </a:schemeClr>
                </a:solidFill>
              </a:rPr>
              <a:t>Příklad pro dopravní letadla</a:t>
            </a:r>
          </a:p>
          <a:p>
            <a:pPr marL="0" indent="0">
              <a:buNone/>
            </a:pPr>
            <a:endParaRPr lang="cs-CZ" sz="2000" b="1" dirty="0">
              <a:solidFill>
                <a:schemeClr val="accent1">
                  <a:lumMod val="75000"/>
                </a:schemeClr>
              </a:solidFill>
            </a:endParaRPr>
          </a:p>
          <a:p>
            <a:endParaRPr lang="cs-CZ" sz="2000" b="1" dirty="0" smtClean="0">
              <a:solidFill>
                <a:schemeClr val="accent1">
                  <a:lumMod val="75000"/>
                </a:schemeClr>
              </a:solidFill>
            </a:endParaRPr>
          </a:p>
          <a:p>
            <a:endParaRPr lang="cs-CZ" sz="2000" b="1" dirty="0">
              <a:solidFill>
                <a:schemeClr val="accent1">
                  <a:lumMod val="75000"/>
                </a:schemeClr>
              </a:solidFill>
            </a:endParaRPr>
          </a:p>
          <a:p>
            <a:endParaRPr lang="cs-CZ" sz="2000" b="1" dirty="0" smtClean="0">
              <a:solidFill>
                <a:schemeClr val="accent1">
                  <a:lumMod val="75000"/>
                </a:schemeClr>
              </a:solidFill>
            </a:endParaRPr>
          </a:p>
          <a:p>
            <a:endParaRPr lang="cs-CZ" sz="2000" b="1" dirty="0">
              <a:solidFill>
                <a:schemeClr val="accent1">
                  <a:lumMod val="75000"/>
                </a:schemeClr>
              </a:solidFill>
            </a:endParaRPr>
          </a:p>
          <a:p>
            <a:endParaRPr lang="cs-CZ" sz="2000" b="1" dirty="0" smtClean="0">
              <a:solidFill>
                <a:schemeClr val="accent1">
                  <a:lumMod val="75000"/>
                </a:schemeClr>
              </a:solidFill>
            </a:endParaRPr>
          </a:p>
          <a:p>
            <a:r>
              <a:rPr lang="cs-CZ" sz="2000" b="1" dirty="0" smtClean="0">
                <a:solidFill>
                  <a:schemeClr val="accent1">
                    <a:lumMod val="75000"/>
                  </a:schemeClr>
                </a:solidFill>
              </a:rPr>
              <a:t>GA v současné době nedosahuje úrovně roku 1970, použití RCM je drahé </a:t>
            </a:r>
            <a:r>
              <a:rPr lang="cs-CZ" sz="2000" b="1" dirty="0" err="1" smtClean="0">
                <a:solidFill>
                  <a:schemeClr val="accent1">
                    <a:lumMod val="75000"/>
                  </a:schemeClr>
                </a:solidFill>
              </a:rPr>
              <a:t>astarší</a:t>
            </a:r>
            <a:r>
              <a:rPr lang="cs-CZ" sz="2000" b="1" dirty="0" smtClean="0">
                <a:solidFill>
                  <a:schemeClr val="accent1">
                    <a:lumMod val="75000"/>
                  </a:schemeClr>
                </a:solidFill>
              </a:rPr>
              <a:t> konstrukce jsou navrženy podle </a:t>
            </a:r>
            <a:r>
              <a:rPr lang="cs-CZ" sz="2000" b="1" dirty="0" err="1" smtClean="0">
                <a:solidFill>
                  <a:schemeClr val="accent1">
                    <a:lumMod val="75000"/>
                  </a:schemeClr>
                </a:solidFill>
              </a:rPr>
              <a:t>Safe</a:t>
            </a:r>
            <a:r>
              <a:rPr lang="cs-CZ" sz="2000" b="1" dirty="0" smtClean="0">
                <a:solidFill>
                  <a:schemeClr val="accent1">
                    <a:lumMod val="75000"/>
                  </a:schemeClr>
                </a:solidFill>
              </a:rPr>
              <a:t> - </a:t>
            </a:r>
            <a:r>
              <a:rPr lang="cs-CZ" sz="2000" b="1" dirty="0" err="1" smtClean="0">
                <a:solidFill>
                  <a:schemeClr val="accent1">
                    <a:lumMod val="75000"/>
                  </a:schemeClr>
                </a:solidFill>
              </a:rPr>
              <a:t>life</a:t>
            </a:r>
            <a:endParaRPr lang="cs-CZ" sz="2000" b="1" dirty="0" smtClean="0">
              <a:solidFill>
                <a:schemeClr val="accent1">
                  <a:lumMod val="75000"/>
                </a:schemeClr>
              </a:solidFill>
            </a:endParaRPr>
          </a:p>
          <a:p>
            <a:r>
              <a:rPr lang="cs-CZ" sz="2000" b="1" dirty="0" smtClean="0">
                <a:solidFill>
                  <a:schemeClr val="accent1">
                    <a:lumMod val="75000"/>
                  </a:schemeClr>
                </a:solidFill>
              </a:rPr>
              <a:t>Z toho plynou velké náklady na údržbu letadel GA podle systému údržby dle MM držitele TC </a:t>
            </a:r>
          </a:p>
          <a:p>
            <a:r>
              <a:rPr lang="cs-CZ" sz="2000" b="1" dirty="0" smtClean="0">
                <a:solidFill>
                  <a:schemeClr val="accent1">
                    <a:lumMod val="75000"/>
                  </a:schemeClr>
                </a:solidFill>
              </a:rPr>
              <a:t>Snaha FAA/EASA řešit tuto situaci legislativně s tím, že se zvýší pro tento segment letectví přijatelná míra rizika</a:t>
            </a:r>
          </a:p>
          <a:p>
            <a:endParaRPr lang="cs-CZ" sz="2000" b="1" dirty="0">
              <a:solidFill>
                <a:schemeClr val="accent1">
                  <a:lumMod val="75000"/>
                </a:schemeClr>
              </a:solidFill>
            </a:endParaRPr>
          </a:p>
          <a:p>
            <a:endParaRPr lang="cs-CZ" sz="2000" b="1" dirty="0" smtClean="0">
              <a:solidFill>
                <a:schemeClr val="accent1">
                  <a:lumMod val="75000"/>
                </a:schemeClr>
              </a:solidFill>
            </a:endParaRPr>
          </a:p>
          <a:p>
            <a:endParaRPr lang="cs-CZ" sz="2000" b="1" dirty="0">
              <a:solidFill>
                <a:schemeClr val="accent1">
                  <a:lumMod val="75000"/>
                </a:schemeClr>
              </a:solidFill>
            </a:endParaRPr>
          </a:p>
          <a:p>
            <a:endParaRPr lang="cs-CZ" sz="2000" b="1" dirty="0" smtClean="0">
              <a:solidFill>
                <a:schemeClr val="accent1">
                  <a:lumMod val="75000"/>
                </a:schemeClr>
              </a:solidFill>
            </a:endParaRPr>
          </a:p>
          <a:p>
            <a:endParaRPr lang="cs-CZ" sz="2000" b="1" dirty="0">
              <a:solidFill>
                <a:schemeClr val="accent1">
                  <a:lumMod val="75000"/>
                </a:schemeClr>
              </a:solidFill>
            </a:endParaRPr>
          </a:p>
          <a:p>
            <a:endParaRPr lang="cs-CZ" sz="2000" b="1" dirty="0" smtClean="0">
              <a:solidFill>
                <a:schemeClr val="accent1">
                  <a:lumMod val="75000"/>
                </a:schemeClr>
              </a:solidFill>
            </a:endParaRPr>
          </a:p>
          <a:p>
            <a:endParaRPr lang="cs-CZ" sz="2000" b="1" dirty="0" smtClean="0">
              <a:solidFill>
                <a:schemeClr val="accent1">
                  <a:lumMod val="75000"/>
                </a:schemeClr>
              </a:solidFill>
            </a:endParaRPr>
          </a:p>
          <a:p>
            <a:pPr marL="0" indent="0">
              <a:buNone/>
            </a:pPr>
            <a:endParaRPr lang="cs-CZ" sz="1600" b="1" dirty="0">
              <a:solidFill>
                <a:schemeClr val="accent1">
                  <a:lumMod val="75000"/>
                </a:schemeClr>
              </a:solidFill>
            </a:endParaRPr>
          </a:p>
        </p:txBody>
      </p:sp>
      <p:graphicFrame>
        <p:nvGraphicFramePr>
          <p:cNvPr id="6" name="Tabulka 5"/>
          <p:cNvGraphicFramePr>
            <a:graphicFrameLocks noGrp="1"/>
          </p:cNvGraphicFramePr>
          <p:nvPr>
            <p:extLst>
              <p:ext uri="{D42A27DB-BD31-4B8C-83A1-F6EECF244321}">
                <p14:modId xmlns:p14="http://schemas.microsoft.com/office/powerpoint/2010/main" val="1171900949"/>
              </p:ext>
            </p:extLst>
          </p:nvPr>
        </p:nvGraphicFramePr>
        <p:xfrm>
          <a:off x="1524000" y="1397000"/>
          <a:ext cx="6096000" cy="1752600"/>
        </p:xfrm>
        <a:graphic>
          <a:graphicData uri="http://schemas.openxmlformats.org/drawingml/2006/table">
            <a:tbl>
              <a:tblPr firstRow="1" bandRow="1">
                <a:tableStyleId>{5C22544A-7EE6-4342-B048-85BDC9FD1C3A}</a:tableStyleId>
              </a:tblPr>
              <a:tblGrid>
                <a:gridCol w="1524000"/>
                <a:gridCol w="1524000"/>
                <a:gridCol w="1524000"/>
                <a:gridCol w="1524000"/>
              </a:tblGrid>
              <a:tr h="370840">
                <a:tc>
                  <a:txBody>
                    <a:bodyPr/>
                    <a:lstStyle/>
                    <a:p>
                      <a:r>
                        <a:rPr lang="cs-CZ" dirty="0" err="1" smtClean="0"/>
                        <a:t>Maintenance</a:t>
                      </a:r>
                      <a:endParaRPr lang="cs-CZ" dirty="0"/>
                    </a:p>
                  </a:txBody>
                  <a:tcPr/>
                </a:tc>
                <a:tc>
                  <a:txBody>
                    <a:bodyPr/>
                    <a:lstStyle/>
                    <a:p>
                      <a:r>
                        <a:rPr lang="cs-CZ" dirty="0" smtClean="0"/>
                        <a:t>1964</a:t>
                      </a:r>
                      <a:endParaRPr lang="cs-CZ" dirty="0"/>
                    </a:p>
                  </a:txBody>
                  <a:tcPr/>
                </a:tc>
                <a:tc>
                  <a:txBody>
                    <a:bodyPr/>
                    <a:lstStyle/>
                    <a:p>
                      <a:r>
                        <a:rPr lang="cs-CZ" dirty="0" smtClean="0"/>
                        <a:t>1970</a:t>
                      </a:r>
                      <a:endParaRPr lang="cs-CZ" dirty="0"/>
                    </a:p>
                  </a:txBody>
                  <a:tcPr/>
                </a:tc>
                <a:tc>
                  <a:txBody>
                    <a:bodyPr/>
                    <a:lstStyle/>
                    <a:p>
                      <a:r>
                        <a:rPr lang="cs-CZ" dirty="0" smtClean="0"/>
                        <a:t>1990</a:t>
                      </a:r>
                      <a:endParaRPr lang="cs-CZ" dirty="0"/>
                    </a:p>
                  </a:txBody>
                  <a:tcPr/>
                </a:tc>
              </a:tr>
              <a:tr h="370840">
                <a:tc>
                  <a:txBody>
                    <a:bodyPr/>
                    <a:lstStyle/>
                    <a:p>
                      <a:r>
                        <a:rPr lang="cs-CZ" dirty="0" smtClean="0"/>
                        <a:t>Hard </a:t>
                      </a:r>
                      <a:r>
                        <a:rPr lang="cs-CZ" dirty="0" err="1" smtClean="0"/>
                        <a:t>Time</a:t>
                      </a:r>
                      <a:r>
                        <a:rPr lang="cs-CZ" dirty="0" smtClean="0"/>
                        <a:t> (%)</a:t>
                      </a:r>
                      <a:endParaRPr lang="cs-CZ" dirty="0"/>
                    </a:p>
                  </a:txBody>
                  <a:tcPr/>
                </a:tc>
                <a:tc>
                  <a:txBody>
                    <a:bodyPr/>
                    <a:lstStyle/>
                    <a:p>
                      <a:r>
                        <a:rPr lang="cs-CZ" dirty="0" smtClean="0"/>
                        <a:t>58</a:t>
                      </a:r>
                      <a:endParaRPr lang="cs-CZ" dirty="0"/>
                    </a:p>
                  </a:txBody>
                  <a:tcPr/>
                </a:tc>
                <a:tc>
                  <a:txBody>
                    <a:bodyPr/>
                    <a:lstStyle/>
                    <a:p>
                      <a:r>
                        <a:rPr lang="cs-CZ" dirty="0" smtClean="0"/>
                        <a:t>31</a:t>
                      </a:r>
                      <a:endParaRPr lang="cs-CZ" dirty="0"/>
                    </a:p>
                  </a:txBody>
                  <a:tcPr/>
                </a:tc>
                <a:tc>
                  <a:txBody>
                    <a:bodyPr/>
                    <a:lstStyle/>
                    <a:p>
                      <a:r>
                        <a:rPr lang="cs-CZ" dirty="0" smtClean="0"/>
                        <a:t>9</a:t>
                      </a:r>
                      <a:endParaRPr lang="cs-CZ" dirty="0"/>
                    </a:p>
                  </a:txBody>
                  <a:tcPr/>
                </a:tc>
              </a:tr>
              <a:tr h="370840">
                <a:tc>
                  <a:txBody>
                    <a:bodyPr/>
                    <a:lstStyle/>
                    <a:p>
                      <a:r>
                        <a:rPr lang="cs-CZ" dirty="0" smtClean="0"/>
                        <a:t>On-</a:t>
                      </a:r>
                      <a:r>
                        <a:rPr lang="cs-CZ" dirty="0" err="1" smtClean="0"/>
                        <a:t>Condotion</a:t>
                      </a:r>
                      <a:endParaRPr lang="cs-CZ" dirty="0"/>
                    </a:p>
                  </a:txBody>
                  <a:tcPr/>
                </a:tc>
                <a:tc>
                  <a:txBody>
                    <a:bodyPr/>
                    <a:lstStyle/>
                    <a:p>
                      <a:r>
                        <a:rPr lang="cs-CZ" dirty="0" smtClean="0"/>
                        <a:t>40</a:t>
                      </a:r>
                      <a:endParaRPr lang="cs-CZ" dirty="0"/>
                    </a:p>
                  </a:txBody>
                  <a:tcPr/>
                </a:tc>
                <a:tc>
                  <a:txBody>
                    <a:bodyPr/>
                    <a:lstStyle/>
                    <a:p>
                      <a:r>
                        <a:rPr lang="cs-CZ" dirty="0" smtClean="0"/>
                        <a:t>37</a:t>
                      </a:r>
                      <a:endParaRPr lang="cs-CZ" dirty="0"/>
                    </a:p>
                  </a:txBody>
                  <a:tcPr/>
                </a:tc>
                <a:tc>
                  <a:txBody>
                    <a:bodyPr/>
                    <a:lstStyle/>
                    <a:p>
                      <a:r>
                        <a:rPr lang="cs-CZ" dirty="0" smtClean="0"/>
                        <a:t>40</a:t>
                      </a:r>
                      <a:endParaRPr lang="cs-CZ" dirty="0"/>
                    </a:p>
                  </a:txBody>
                  <a:tcPr/>
                </a:tc>
              </a:tr>
              <a:tr h="370840">
                <a:tc>
                  <a:txBody>
                    <a:bodyPr/>
                    <a:lstStyle/>
                    <a:p>
                      <a:r>
                        <a:rPr lang="cs-CZ" dirty="0" err="1" smtClean="0"/>
                        <a:t>Condition</a:t>
                      </a:r>
                      <a:r>
                        <a:rPr lang="cs-CZ" dirty="0" smtClean="0"/>
                        <a:t> </a:t>
                      </a:r>
                      <a:r>
                        <a:rPr lang="cs-CZ" dirty="0" err="1" smtClean="0"/>
                        <a:t>Monitored</a:t>
                      </a:r>
                      <a:endParaRPr lang="cs-CZ" dirty="0"/>
                    </a:p>
                  </a:txBody>
                  <a:tcPr/>
                </a:tc>
                <a:tc>
                  <a:txBody>
                    <a:bodyPr/>
                    <a:lstStyle/>
                    <a:p>
                      <a:r>
                        <a:rPr lang="cs-CZ" dirty="0" smtClean="0"/>
                        <a:t>2</a:t>
                      </a:r>
                      <a:endParaRPr lang="cs-CZ" dirty="0"/>
                    </a:p>
                  </a:txBody>
                  <a:tcPr/>
                </a:tc>
                <a:tc>
                  <a:txBody>
                    <a:bodyPr/>
                    <a:lstStyle/>
                    <a:p>
                      <a:r>
                        <a:rPr lang="cs-CZ" dirty="0" smtClean="0"/>
                        <a:t>32</a:t>
                      </a:r>
                      <a:endParaRPr lang="cs-CZ" dirty="0"/>
                    </a:p>
                  </a:txBody>
                  <a:tcPr/>
                </a:tc>
                <a:tc>
                  <a:txBody>
                    <a:bodyPr/>
                    <a:lstStyle/>
                    <a:p>
                      <a:r>
                        <a:rPr lang="cs-CZ" dirty="0" smtClean="0"/>
                        <a:t>51</a:t>
                      </a:r>
                      <a:endParaRPr lang="cs-CZ" dirty="0"/>
                    </a:p>
                  </a:txBody>
                  <a:tcPr/>
                </a:tc>
              </a:tr>
            </a:tbl>
          </a:graphicData>
        </a:graphic>
      </p:graphicFrame>
    </p:spTree>
    <p:extLst>
      <p:ext uri="{BB962C8B-B14F-4D97-AF65-F5344CB8AC3E}">
        <p14:creationId xmlns:p14="http://schemas.microsoft.com/office/powerpoint/2010/main" val="136521097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p:cNvSpPr>
            <a:spLocks noGrp="1"/>
          </p:cNvSpPr>
          <p:nvPr>
            <p:ph type="title"/>
          </p:nvPr>
        </p:nvSpPr>
        <p:spPr>
          <a:xfrm>
            <a:off x="468052" y="116632"/>
            <a:ext cx="8229600" cy="720080"/>
          </a:xfrm>
        </p:spPr>
        <p:txBody>
          <a:bodyPr>
            <a:normAutofit fontScale="90000"/>
          </a:bodyPr>
          <a:lstStyle/>
          <a:p>
            <a:r>
              <a:rPr lang="cs-CZ" b="1" dirty="0" smtClean="0">
                <a:solidFill>
                  <a:srgbClr val="0070C0"/>
                </a:solidFill>
              </a:rPr>
              <a:t>    </a:t>
            </a:r>
            <a:br>
              <a:rPr lang="cs-CZ" b="1" dirty="0" smtClean="0">
                <a:solidFill>
                  <a:srgbClr val="0070C0"/>
                </a:solidFill>
              </a:rPr>
            </a:br>
            <a:r>
              <a:rPr lang="cs-CZ" b="1" dirty="0">
                <a:solidFill>
                  <a:srgbClr val="0070C0"/>
                </a:solidFill>
              </a:rPr>
              <a:t> </a:t>
            </a:r>
            <a:r>
              <a:rPr lang="cs-CZ" b="1" dirty="0" smtClean="0">
                <a:solidFill>
                  <a:srgbClr val="0070C0"/>
                </a:solidFill>
              </a:rPr>
              <a:t> Systém údržby z hlediska legislativy</a:t>
            </a:r>
            <a:r>
              <a:rPr lang="cs-CZ" sz="3600" b="1" dirty="0">
                <a:solidFill>
                  <a:schemeClr val="accent1">
                    <a:lumMod val="75000"/>
                  </a:schemeClr>
                </a:solidFill>
              </a:rPr>
              <a:t/>
            </a:r>
            <a:br>
              <a:rPr lang="cs-CZ" sz="3600" b="1" dirty="0">
                <a:solidFill>
                  <a:schemeClr val="accent1">
                    <a:lumMod val="75000"/>
                  </a:schemeClr>
                </a:solidFill>
              </a:rPr>
            </a:br>
            <a:endParaRPr lang="cs-CZ" sz="4000" b="1" dirty="0">
              <a:solidFill>
                <a:srgbClr val="0070C0"/>
              </a:solidFill>
            </a:endParaRPr>
          </a:p>
        </p:txBody>
      </p:sp>
      <p:sp>
        <p:nvSpPr>
          <p:cNvPr id="4" name="Zástupný symbol pro zápatí 3"/>
          <p:cNvSpPr>
            <a:spLocks noGrp="1"/>
          </p:cNvSpPr>
          <p:nvPr>
            <p:ph type="ftr" sz="quarter" idx="11"/>
          </p:nvPr>
        </p:nvSpPr>
        <p:spPr/>
        <p:txBody>
          <a:bodyPr/>
          <a:lstStyle/>
          <a:p>
            <a:r>
              <a:rPr lang="cs-CZ" smtClean="0"/>
              <a:t>Seminář GA 2021</a:t>
            </a:r>
            <a:endParaRPr lang="cs-CZ" dirty="0"/>
          </a:p>
        </p:txBody>
      </p:sp>
      <p:sp>
        <p:nvSpPr>
          <p:cNvPr id="5" name="Zástupný symbol pro číslo snímku 4"/>
          <p:cNvSpPr>
            <a:spLocks noGrp="1"/>
          </p:cNvSpPr>
          <p:nvPr>
            <p:ph type="sldNum" sz="quarter" idx="12"/>
          </p:nvPr>
        </p:nvSpPr>
        <p:spPr/>
        <p:txBody>
          <a:bodyPr/>
          <a:lstStyle/>
          <a:p>
            <a:fld id="{AC57A5DF-1266-40EA-9282-1E66B9DE06C0}" type="slidenum">
              <a:rPr lang="cs-CZ" smtClean="0"/>
              <a:t>33</a:t>
            </a:fld>
            <a:endParaRPr lang="cs-CZ" dirty="0"/>
          </a:p>
        </p:txBody>
      </p:sp>
      <p:pic>
        <p:nvPicPr>
          <p:cNvPr id="1026" name="Picture 2"/>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34000" contrast="-62000"/>
                    </a14:imgEffect>
                  </a14:imgLayer>
                </a14:imgProps>
              </a:ext>
              <a:ext uri="{28A0092B-C50C-407E-A947-70E740481C1C}">
                <a14:useLocalDpi xmlns:a14="http://schemas.microsoft.com/office/drawing/2010/main" val="0"/>
              </a:ext>
            </a:extLst>
          </a:blip>
          <a:srcRect/>
          <a:stretch>
            <a:fillRect/>
          </a:stretch>
        </p:blipFill>
        <p:spPr bwMode="auto">
          <a:xfrm>
            <a:off x="0" y="0"/>
            <a:ext cx="936104" cy="916327"/>
          </a:xfrm>
          <a:prstGeom prst="rect">
            <a:avLst/>
          </a:prstGeom>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Zástupný symbol pro obsah 6"/>
          <p:cNvSpPr>
            <a:spLocks noGrp="1"/>
          </p:cNvSpPr>
          <p:nvPr>
            <p:ph sz="half" idx="1"/>
          </p:nvPr>
        </p:nvSpPr>
        <p:spPr>
          <a:xfrm>
            <a:off x="539552" y="916327"/>
            <a:ext cx="8208912" cy="1072513"/>
          </a:xfrm>
        </p:spPr>
        <p:txBody>
          <a:bodyPr>
            <a:noAutofit/>
          </a:bodyPr>
          <a:lstStyle/>
          <a:p>
            <a:r>
              <a:rPr lang="cs-CZ" sz="1600" b="1" dirty="0" smtClean="0">
                <a:solidFill>
                  <a:schemeClr val="accent1">
                    <a:lumMod val="75000"/>
                  </a:schemeClr>
                </a:solidFill>
              </a:rPr>
              <a:t>Nařízení (EU)2042/2003 a 1321/2014 do roku 2016:</a:t>
            </a:r>
          </a:p>
          <a:p>
            <a:pPr lvl="1"/>
            <a:r>
              <a:rPr lang="cs-CZ" sz="1600" dirty="0" smtClean="0">
                <a:solidFill>
                  <a:schemeClr val="accent1">
                    <a:lumMod val="75000"/>
                  </a:schemeClr>
                </a:solidFill>
              </a:rPr>
              <a:t>Nezpochybňovalo omezení životnosti a lhůty údržby, zavedené jinde a jinak, než v ALS</a:t>
            </a:r>
          </a:p>
          <a:p>
            <a:pPr lvl="1"/>
            <a:r>
              <a:rPr lang="cs-CZ" sz="1600" dirty="0" smtClean="0">
                <a:solidFill>
                  <a:schemeClr val="accent1">
                    <a:lumMod val="75000"/>
                  </a:schemeClr>
                </a:solidFill>
              </a:rPr>
              <a:t>Umožňovalo zavedení plošných národních požadavků na provádění údržby na všechna letadla</a:t>
            </a:r>
          </a:p>
          <a:p>
            <a:pPr lvl="1"/>
            <a:endParaRPr lang="cs-CZ" sz="1200" dirty="0" smtClean="0">
              <a:solidFill>
                <a:schemeClr val="accent1">
                  <a:lumMod val="75000"/>
                </a:schemeClr>
              </a:solidFill>
            </a:endParaRPr>
          </a:p>
          <a:p>
            <a:pPr lvl="1"/>
            <a:endParaRPr lang="cs-CZ" sz="1200" dirty="0">
              <a:solidFill>
                <a:schemeClr val="accent1">
                  <a:lumMod val="75000"/>
                </a:schemeClr>
              </a:solidFill>
            </a:endParaRPr>
          </a:p>
        </p:txBody>
      </p:sp>
      <p:sp>
        <p:nvSpPr>
          <p:cNvPr id="2" name="Zástupný symbol pro obsah 1"/>
          <p:cNvSpPr>
            <a:spLocks noGrp="1"/>
          </p:cNvSpPr>
          <p:nvPr>
            <p:ph sz="half" idx="2"/>
          </p:nvPr>
        </p:nvSpPr>
        <p:spPr>
          <a:xfrm>
            <a:off x="539552" y="2060848"/>
            <a:ext cx="8147248" cy="4248472"/>
          </a:xfrm>
        </p:spPr>
        <p:txBody>
          <a:bodyPr>
            <a:normAutofit fontScale="92500"/>
          </a:bodyPr>
          <a:lstStyle/>
          <a:p>
            <a:r>
              <a:rPr lang="cs-CZ" sz="1600" b="1" dirty="0">
                <a:solidFill>
                  <a:schemeClr val="accent1">
                    <a:lumMod val="75000"/>
                  </a:schemeClr>
                </a:solidFill>
              </a:rPr>
              <a:t>Současné znění (EU)1321/2014 a od 2/2020 zavedený Part M/L  pro letouny do 1200 </a:t>
            </a:r>
            <a:r>
              <a:rPr lang="cs-CZ" sz="1600" b="1" dirty="0" smtClean="0">
                <a:solidFill>
                  <a:schemeClr val="accent1">
                    <a:lumMod val="75000"/>
                  </a:schemeClr>
                </a:solidFill>
              </a:rPr>
              <a:t>kg v nekomerčním provozu, </a:t>
            </a:r>
            <a:r>
              <a:rPr lang="cs-CZ" sz="1600" b="1" dirty="0">
                <a:solidFill>
                  <a:schemeClr val="accent1">
                    <a:lumMod val="75000"/>
                  </a:schemeClr>
                </a:solidFill>
              </a:rPr>
              <a:t>resp. 2730 kg MTOW </a:t>
            </a:r>
            <a:r>
              <a:rPr lang="cs-CZ" sz="1600" b="1" dirty="0" smtClean="0">
                <a:solidFill>
                  <a:schemeClr val="accent1">
                    <a:lumMod val="75000"/>
                  </a:schemeClr>
                </a:solidFill>
              </a:rPr>
              <a:t>mimo obchodní leteckou dopravu považuje </a:t>
            </a:r>
            <a:r>
              <a:rPr lang="cs-CZ" sz="1600" b="1" dirty="0">
                <a:solidFill>
                  <a:schemeClr val="accent1">
                    <a:lumMod val="75000"/>
                  </a:schemeClr>
                </a:solidFill>
              </a:rPr>
              <a:t>za </a:t>
            </a:r>
            <a:r>
              <a:rPr lang="cs-CZ" sz="1600" b="1" dirty="0" smtClean="0">
                <a:solidFill>
                  <a:srgbClr val="FF0000"/>
                </a:solidFill>
              </a:rPr>
              <a:t>závazné pouze </a:t>
            </a:r>
            <a:r>
              <a:rPr lang="cs-CZ" sz="1600" b="1" dirty="0" smtClean="0">
                <a:solidFill>
                  <a:schemeClr val="accent1">
                    <a:lumMod val="75000"/>
                  </a:schemeClr>
                </a:solidFill>
              </a:rPr>
              <a:t> </a:t>
            </a:r>
            <a:r>
              <a:rPr lang="cs-CZ" sz="1600" b="1" dirty="0">
                <a:solidFill>
                  <a:schemeClr val="accent1">
                    <a:lumMod val="75000"/>
                  </a:schemeClr>
                </a:solidFill>
              </a:rPr>
              <a:t>lhůty životnosti a údržby, uvedené v:</a:t>
            </a:r>
          </a:p>
          <a:p>
            <a:pPr lvl="1">
              <a:buFontTx/>
              <a:buChar char="-"/>
            </a:pPr>
            <a:r>
              <a:rPr lang="cs-CZ" sz="1600" b="1" dirty="0" smtClean="0">
                <a:solidFill>
                  <a:schemeClr val="accent1">
                    <a:lumMod val="75000"/>
                  </a:schemeClr>
                </a:solidFill>
              </a:rPr>
              <a:t>Příloze k Typovému osvědčení - TCDS</a:t>
            </a:r>
            <a:endParaRPr lang="cs-CZ" sz="1600" b="1" dirty="0">
              <a:solidFill>
                <a:schemeClr val="accent1">
                  <a:lumMod val="75000"/>
                </a:schemeClr>
              </a:solidFill>
            </a:endParaRPr>
          </a:p>
          <a:p>
            <a:pPr lvl="1">
              <a:buFontTx/>
              <a:buChar char="-"/>
            </a:pPr>
            <a:r>
              <a:rPr lang="cs-CZ" sz="1600" b="1" dirty="0" smtClean="0">
                <a:solidFill>
                  <a:schemeClr val="accent1">
                    <a:lumMod val="75000"/>
                  </a:schemeClr>
                </a:solidFill>
              </a:rPr>
              <a:t>Příkazech k zachování letové způsobilosti - AD</a:t>
            </a:r>
            <a:endParaRPr lang="cs-CZ" sz="1600" b="1" dirty="0">
              <a:solidFill>
                <a:schemeClr val="accent1">
                  <a:lumMod val="75000"/>
                </a:schemeClr>
              </a:solidFill>
            </a:endParaRPr>
          </a:p>
          <a:p>
            <a:pPr lvl="1">
              <a:buFontTx/>
              <a:buChar char="-"/>
            </a:pPr>
            <a:r>
              <a:rPr lang="cs-CZ" sz="1600" b="1" dirty="0" smtClean="0">
                <a:solidFill>
                  <a:schemeClr val="accent1">
                    <a:lumMod val="75000"/>
                  </a:schemeClr>
                </a:solidFill>
              </a:rPr>
              <a:t>V MM v části nazvané </a:t>
            </a:r>
            <a:r>
              <a:rPr lang="cs-CZ" sz="1600" b="1" dirty="0" err="1" smtClean="0">
                <a:solidFill>
                  <a:schemeClr val="accent1">
                    <a:lumMod val="75000"/>
                  </a:schemeClr>
                </a:solidFill>
              </a:rPr>
              <a:t>Airworthiness</a:t>
            </a:r>
            <a:r>
              <a:rPr lang="cs-CZ" sz="1600" b="1" dirty="0" smtClean="0">
                <a:solidFill>
                  <a:schemeClr val="accent1">
                    <a:lumMod val="75000"/>
                  </a:schemeClr>
                </a:solidFill>
              </a:rPr>
              <a:t> </a:t>
            </a:r>
            <a:r>
              <a:rPr lang="cs-CZ" sz="1600" b="1" dirty="0" err="1" smtClean="0">
                <a:solidFill>
                  <a:schemeClr val="accent1">
                    <a:lumMod val="75000"/>
                  </a:schemeClr>
                </a:solidFill>
              </a:rPr>
              <a:t>Limitation</a:t>
            </a:r>
            <a:r>
              <a:rPr lang="cs-CZ" sz="1600" b="1" dirty="0" smtClean="0">
                <a:solidFill>
                  <a:schemeClr val="accent1">
                    <a:lumMod val="75000"/>
                  </a:schemeClr>
                </a:solidFill>
              </a:rPr>
              <a:t> </a:t>
            </a:r>
            <a:r>
              <a:rPr lang="cs-CZ" sz="1600" b="1" dirty="0" err="1" smtClean="0">
                <a:solidFill>
                  <a:schemeClr val="accent1">
                    <a:lumMod val="75000"/>
                  </a:schemeClr>
                </a:solidFill>
              </a:rPr>
              <a:t>Sektion</a:t>
            </a:r>
            <a:r>
              <a:rPr lang="cs-CZ" sz="1600" b="1" dirty="0" smtClean="0">
                <a:solidFill>
                  <a:schemeClr val="accent1">
                    <a:lumMod val="75000"/>
                  </a:schemeClr>
                </a:solidFill>
              </a:rPr>
              <a:t> - ALS</a:t>
            </a:r>
            <a:endParaRPr lang="cs-CZ" sz="1600" b="1" dirty="0">
              <a:solidFill>
                <a:schemeClr val="accent1">
                  <a:lumMod val="75000"/>
                </a:schemeClr>
              </a:solidFill>
            </a:endParaRPr>
          </a:p>
          <a:p>
            <a:r>
              <a:rPr lang="cs-CZ" sz="1600" b="1" dirty="0">
                <a:solidFill>
                  <a:schemeClr val="accent1">
                    <a:lumMod val="75000"/>
                  </a:schemeClr>
                </a:solidFill>
              </a:rPr>
              <a:t>Omezení životnosti a systém údržby, </a:t>
            </a:r>
            <a:r>
              <a:rPr lang="cs-CZ" sz="1600" b="1" dirty="0" smtClean="0">
                <a:solidFill>
                  <a:schemeClr val="accent1">
                    <a:lumMod val="75000"/>
                  </a:schemeClr>
                </a:solidFill>
              </a:rPr>
              <a:t>zavedené </a:t>
            </a:r>
            <a:r>
              <a:rPr lang="cs-CZ" sz="1600" b="1" dirty="0">
                <a:solidFill>
                  <a:schemeClr val="accent1">
                    <a:lumMod val="75000"/>
                  </a:schemeClr>
                </a:solidFill>
              </a:rPr>
              <a:t>jinou formou, nemusí vlastník/provozovatel letadla vůbec </a:t>
            </a:r>
            <a:r>
              <a:rPr lang="cs-CZ" sz="1600" b="1" dirty="0" smtClean="0">
                <a:solidFill>
                  <a:schemeClr val="accent1">
                    <a:lumMod val="75000"/>
                  </a:schemeClr>
                </a:solidFill>
              </a:rPr>
              <a:t>dodržovat, jestliže nelétá v obchodní letecké dopravě </a:t>
            </a:r>
            <a:endParaRPr lang="cs-CZ" sz="1600" b="1" dirty="0">
              <a:solidFill>
                <a:schemeClr val="accent1">
                  <a:lumMod val="75000"/>
                </a:schemeClr>
              </a:solidFill>
            </a:endParaRPr>
          </a:p>
          <a:p>
            <a:r>
              <a:rPr lang="cs-CZ" sz="1600" b="1" dirty="0" smtClean="0">
                <a:solidFill>
                  <a:schemeClr val="accent1">
                    <a:lumMod val="75000"/>
                  </a:schemeClr>
                </a:solidFill>
              </a:rPr>
              <a:t>Vlastník letadla v nekomerčním provozu si může navrhnout vlastní program údržby (AMP), který ale musí být minimálně v rozsahu, </a:t>
            </a:r>
            <a:r>
              <a:rPr lang="cs-CZ" sz="1600" b="1" dirty="0">
                <a:solidFill>
                  <a:schemeClr val="accent1">
                    <a:lumMod val="75000"/>
                  </a:schemeClr>
                </a:solidFill>
              </a:rPr>
              <a:t>předepsaném </a:t>
            </a:r>
            <a:r>
              <a:rPr lang="cs-CZ" sz="1600" b="1" dirty="0" smtClean="0">
                <a:solidFill>
                  <a:schemeClr val="accent1">
                    <a:lumMod val="75000"/>
                  </a:schemeClr>
                </a:solidFill>
              </a:rPr>
              <a:t>Part M-L (v podstatě z letadla nic neupadlo, nic se na něm neviklá a nic z něj neteče</a:t>
            </a:r>
            <a:r>
              <a:rPr lang="cs-CZ" sz="1600" b="1" dirty="0" smtClean="0">
                <a:solidFill>
                  <a:schemeClr val="accent1">
                    <a:lumMod val="75000"/>
                  </a:schemeClr>
                </a:solidFill>
              </a:rPr>
              <a:t>). </a:t>
            </a:r>
            <a:r>
              <a:rPr lang="cs-CZ" sz="1600" b="1" dirty="0">
                <a:solidFill>
                  <a:schemeClr val="accent1">
                    <a:lumMod val="75000"/>
                  </a:schemeClr>
                </a:solidFill>
              </a:rPr>
              <a:t>Tento program ovšem musí respektovat  Minimum </a:t>
            </a:r>
            <a:r>
              <a:rPr lang="cs-CZ" sz="1600" b="1" dirty="0" err="1">
                <a:solidFill>
                  <a:schemeClr val="accent1">
                    <a:lumMod val="75000"/>
                  </a:schemeClr>
                </a:solidFill>
              </a:rPr>
              <a:t>Inspection</a:t>
            </a:r>
            <a:r>
              <a:rPr lang="cs-CZ" sz="1600" b="1" dirty="0">
                <a:solidFill>
                  <a:schemeClr val="accent1">
                    <a:lumMod val="75000"/>
                  </a:schemeClr>
                </a:solidFill>
              </a:rPr>
              <a:t> </a:t>
            </a:r>
            <a:r>
              <a:rPr lang="cs-CZ" sz="1600" b="1" dirty="0" err="1">
                <a:solidFill>
                  <a:schemeClr val="accent1">
                    <a:lumMod val="75000"/>
                  </a:schemeClr>
                </a:solidFill>
              </a:rPr>
              <a:t>Progam</a:t>
            </a:r>
            <a:r>
              <a:rPr lang="cs-CZ" sz="1600" b="1" dirty="0">
                <a:solidFill>
                  <a:schemeClr val="accent1">
                    <a:lumMod val="75000"/>
                  </a:schemeClr>
                </a:solidFill>
              </a:rPr>
              <a:t> popsaný v Part ML a nesmí být mírnější. Navíc musí vzít v úvahu doporučené lhůty a navrhnout alternativní akci.</a:t>
            </a:r>
            <a:endParaRPr lang="cs-CZ" sz="1600" b="1" dirty="0">
              <a:solidFill>
                <a:schemeClr val="accent1">
                  <a:lumMod val="75000"/>
                </a:schemeClr>
              </a:solidFill>
            </a:endParaRPr>
          </a:p>
          <a:p>
            <a:r>
              <a:rPr lang="cs-CZ" sz="1600" b="1" dirty="0" smtClean="0">
                <a:solidFill>
                  <a:schemeClr val="accent1">
                    <a:lumMod val="75000"/>
                  </a:schemeClr>
                </a:solidFill>
              </a:rPr>
              <a:t>V případě, že letadlo létá komerčně, musí AMP zpracovat oprávněná organizace CAMO/CAO </a:t>
            </a:r>
          </a:p>
          <a:p>
            <a:pPr marL="0" indent="0">
              <a:buNone/>
            </a:pPr>
            <a:r>
              <a:rPr lang="cs-CZ" sz="1600" b="1" i="1" dirty="0" smtClean="0">
                <a:solidFill>
                  <a:schemeClr val="accent1">
                    <a:lumMod val="75000"/>
                  </a:schemeClr>
                </a:solidFill>
              </a:rPr>
              <a:t>Pozn.: 	Výklad, které činnosti údržby a omezení jsou závazné se stává právní a ve 	skutečnosti  ekonomickou záležitostí  a technické hledisko a fyzika se dostává do 	pozadí</a:t>
            </a:r>
          </a:p>
          <a:p>
            <a:pPr marL="0" indent="0">
              <a:buNone/>
            </a:pPr>
            <a:endParaRPr lang="cs-CZ" sz="1600" b="1" dirty="0">
              <a:solidFill>
                <a:schemeClr val="accent1">
                  <a:lumMod val="75000"/>
                </a:schemeClr>
              </a:solidFill>
            </a:endParaRPr>
          </a:p>
        </p:txBody>
      </p:sp>
    </p:spTree>
    <p:extLst>
      <p:ext uri="{BB962C8B-B14F-4D97-AF65-F5344CB8AC3E}">
        <p14:creationId xmlns:p14="http://schemas.microsoft.com/office/powerpoint/2010/main" val="21192828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p:cNvSpPr>
            <a:spLocks noGrp="1"/>
          </p:cNvSpPr>
          <p:nvPr>
            <p:ph type="title"/>
          </p:nvPr>
        </p:nvSpPr>
        <p:spPr>
          <a:xfrm>
            <a:off x="755576" y="274638"/>
            <a:ext cx="7931224" cy="994122"/>
          </a:xfrm>
        </p:spPr>
        <p:txBody>
          <a:bodyPr>
            <a:normAutofit fontScale="90000"/>
          </a:bodyPr>
          <a:lstStyle/>
          <a:p>
            <a:r>
              <a:rPr lang="cs-CZ" b="1" dirty="0" smtClean="0">
                <a:solidFill>
                  <a:srgbClr val="0070C0"/>
                </a:solidFill>
              </a:rPr>
              <a:t>    </a:t>
            </a:r>
            <a:br>
              <a:rPr lang="cs-CZ" b="1" dirty="0" smtClean="0">
                <a:solidFill>
                  <a:srgbClr val="0070C0"/>
                </a:solidFill>
              </a:rPr>
            </a:br>
            <a:r>
              <a:rPr lang="cs-CZ" b="1" dirty="0">
                <a:solidFill>
                  <a:srgbClr val="0070C0"/>
                </a:solidFill>
              </a:rPr>
              <a:t> </a:t>
            </a:r>
            <a:r>
              <a:rPr lang="cs-CZ" b="1" dirty="0" smtClean="0">
                <a:solidFill>
                  <a:srgbClr val="0070C0"/>
                </a:solidFill>
              </a:rPr>
              <a:t> Systém údržby z hlediska legislativy</a:t>
            </a:r>
            <a:r>
              <a:rPr lang="cs-CZ" sz="3600" b="1" dirty="0">
                <a:solidFill>
                  <a:schemeClr val="accent1">
                    <a:lumMod val="75000"/>
                  </a:schemeClr>
                </a:solidFill>
              </a:rPr>
              <a:t/>
            </a:r>
            <a:br>
              <a:rPr lang="cs-CZ" sz="3600" b="1" dirty="0">
                <a:solidFill>
                  <a:schemeClr val="accent1">
                    <a:lumMod val="75000"/>
                  </a:schemeClr>
                </a:solidFill>
              </a:rPr>
            </a:br>
            <a:endParaRPr lang="cs-CZ" sz="4000" b="1" dirty="0">
              <a:solidFill>
                <a:srgbClr val="0070C0"/>
              </a:solidFill>
            </a:endParaRPr>
          </a:p>
        </p:txBody>
      </p:sp>
      <p:sp>
        <p:nvSpPr>
          <p:cNvPr id="7" name="Zástupný symbol pro obsah 6"/>
          <p:cNvSpPr>
            <a:spLocks noGrp="1"/>
          </p:cNvSpPr>
          <p:nvPr>
            <p:ph idx="1"/>
          </p:nvPr>
        </p:nvSpPr>
        <p:spPr>
          <a:xfrm>
            <a:off x="457200" y="1196752"/>
            <a:ext cx="8229600" cy="5184576"/>
          </a:xfrm>
        </p:spPr>
        <p:txBody>
          <a:bodyPr>
            <a:noAutofit/>
          </a:bodyPr>
          <a:lstStyle/>
          <a:p>
            <a:pPr marL="457200" lvl="1" indent="0">
              <a:buNone/>
            </a:pPr>
            <a:r>
              <a:rPr lang="cs-CZ" sz="1400" b="1" dirty="0" smtClean="0">
                <a:solidFill>
                  <a:schemeClr val="accent1">
                    <a:lumMod val="75000"/>
                  </a:schemeClr>
                </a:solidFill>
              </a:rPr>
              <a:t>Stručný popis změny, zavedené od 24. 3. 2020, je dohledatelný na:</a:t>
            </a:r>
          </a:p>
          <a:p>
            <a:pPr marL="457200" lvl="1" indent="0">
              <a:buNone/>
            </a:pPr>
            <a:r>
              <a:rPr lang="cs-CZ" sz="1200" dirty="0" smtClean="0">
                <a:solidFill>
                  <a:schemeClr val="accent1">
                    <a:lumMod val="75000"/>
                  </a:schemeClr>
                </a:solidFill>
                <a:hlinkClick r:id="rId2"/>
              </a:rPr>
              <a:t>https</a:t>
            </a:r>
            <a:r>
              <a:rPr lang="cs-CZ" sz="1200" dirty="0">
                <a:solidFill>
                  <a:schemeClr val="accent1">
                    <a:lumMod val="75000"/>
                  </a:schemeClr>
                </a:solidFill>
                <a:hlinkClick r:id="rId2"/>
              </a:rPr>
              <a:t>://</a:t>
            </a:r>
            <a:r>
              <a:rPr lang="cs-CZ" sz="1200" dirty="0" smtClean="0">
                <a:solidFill>
                  <a:schemeClr val="accent1">
                    <a:lumMod val="75000"/>
                  </a:schemeClr>
                </a:solidFill>
                <a:hlinkClick r:id="rId2"/>
              </a:rPr>
              <a:t>www.caa.cz/wp-content/uploads/2020/01/Z%C3%A1kladn%C3%AD-informace-plynouc%C3%AD-ze-zm%C4%9Bny-Na%C5%99%C3%ADzen%C3%AD-1321_final.pdf</a:t>
            </a:r>
            <a:endParaRPr lang="cs-CZ" sz="1200" dirty="0" smtClean="0">
              <a:solidFill>
                <a:schemeClr val="accent1">
                  <a:lumMod val="75000"/>
                </a:schemeClr>
              </a:solidFill>
            </a:endParaRPr>
          </a:p>
          <a:p>
            <a:pPr marL="457200" lvl="1" indent="0">
              <a:buNone/>
            </a:pPr>
            <a:endParaRPr lang="cs-CZ" sz="1400" dirty="0">
              <a:solidFill>
                <a:schemeClr val="accent1">
                  <a:lumMod val="75000"/>
                </a:schemeClr>
              </a:solidFill>
            </a:endParaRPr>
          </a:p>
          <a:p>
            <a:pPr marL="457200" lvl="1" indent="0">
              <a:buNone/>
            </a:pPr>
            <a:r>
              <a:rPr lang="cs-CZ" sz="1400" b="1" dirty="0">
                <a:solidFill>
                  <a:schemeClr val="accent1">
                    <a:lumMod val="75000"/>
                  </a:schemeClr>
                </a:solidFill>
              </a:rPr>
              <a:t>Přístup ÚCL k nové filosofii, že vlastník letadla podle Partu M-L si  sám navrhne AMP a může případně vypustit lhůty údržby, stanovené držitelem TC v jím vydaném MM a bulletinech (dokonce i označených jako </a:t>
            </a:r>
            <a:r>
              <a:rPr lang="cs-CZ" sz="1400" b="1" dirty="0" err="1">
                <a:solidFill>
                  <a:schemeClr val="accent1">
                    <a:lumMod val="75000"/>
                  </a:schemeClr>
                </a:solidFill>
              </a:rPr>
              <a:t>Mandatory</a:t>
            </a:r>
            <a:r>
              <a:rPr lang="cs-CZ" sz="1400" b="1" dirty="0">
                <a:solidFill>
                  <a:schemeClr val="accent1">
                    <a:lumMod val="75000"/>
                  </a:schemeClr>
                </a:solidFill>
              </a:rPr>
              <a:t>), je </a:t>
            </a:r>
            <a:r>
              <a:rPr lang="cs-CZ" sz="1400" b="1" dirty="0" smtClean="0">
                <a:solidFill>
                  <a:schemeClr val="accent1">
                    <a:lumMod val="75000"/>
                  </a:schemeClr>
                </a:solidFill>
              </a:rPr>
              <a:t> </a:t>
            </a:r>
            <a:r>
              <a:rPr lang="cs-CZ" sz="1400" b="1" dirty="0">
                <a:solidFill>
                  <a:schemeClr val="accent1">
                    <a:lumMod val="75000"/>
                  </a:schemeClr>
                </a:solidFill>
              </a:rPr>
              <a:t>v:</a:t>
            </a:r>
          </a:p>
          <a:p>
            <a:pPr marL="457200" lvl="1" indent="0">
              <a:buNone/>
            </a:pPr>
            <a:r>
              <a:rPr lang="cs-CZ" sz="1200" dirty="0">
                <a:solidFill>
                  <a:schemeClr val="accent1">
                    <a:lumMod val="75000"/>
                  </a:schemeClr>
                </a:solidFill>
                <a:hlinkClick r:id="rId3"/>
              </a:rPr>
              <a:t>https://www.caa.cz/letadlova-technika/zmena-narizeni-komise-eu-c-1321-2014/nejcastejsi-otazky/proc-posledni-roky-ucl-opakovane-jednal-s-drziteli-typovych-certifikatu-o-dobovych-lhutach-udrzby</a:t>
            </a:r>
            <a:r>
              <a:rPr lang="cs-CZ" sz="1200" dirty="0" smtClean="0">
                <a:solidFill>
                  <a:schemeClr val="accent1">
                    <a:lumMod val="75000"/>
                  </a:schemeClr>
                </a:solidFill>
                <a:hlinkClick r:id="rId3"/>
              </a:rPr>
              <a:t>/</a:t>
            </a:r>
            <a:endParaRPr lang="cs-CZ" sz="1200" dirty="0" smtClean="0">
              <a:solidFill>
                <a:schemeClr val="accent1">
                  <a:lumMod val="75000"/>
                </a:schemeClr>
              </a:solidFill>
            </a:endParaRPr>
          </a:p>
          <a:p>
            <a:pPr marL="457200" lvl="1" indent="0">
              <a:buNone/>
            </a:pPr>
            <a:endParaRPr lang="cs-CZ" sz="1400" b="1" dirty="0" smtClean="0">
              <a:solidFill>
                <a:schemeClr val="accent1">
                  <a:lumMod val="75000"/>
                </a:schemeClr>
              </a:solidFill>
            </a:endParaRPr>
          </a:p>
          <a:p>
            <a:pPr marL="457200" lvl="1" indent="0">
              <a:buNone/>
            </a:pPr>
            <a:r>
              <a:rPr lang="cs-CZ" sz="1400" b="1" dirty="0" smtClean="0">
                <a:solidFill>
                  <a:schemeClr val="accent1">
                    <a:lumMod val="75000"/>
                  </a:schemeClr>
                </a:solidFill>
              </a:rPr>
              <a:t>Jak </a:t>
            </a:r>
            <a:r>
              <a:rPr lang="cs-CZ" sz="1400" b="1" dirty="0">
                <a:solidFill>
                  <a:schemeClr val="accent1">
                    <a:lumMod val="75000"/>
                  </a:schemeClr>
                </a:solidFill>
              </a:rPr>
              <a:t>vytvořit AMP </a:t>
            </a:r>
            <a:r>
              <a:rPr lang="cs-CZ" sz="1400" b="1" dirty="0" smtClean="0">
                <a:solidFill>
                  <a:schemeClr val="accent1">
                    <a:lumMod val="75000"/>
                  </a:schemeClr>
                </a:solidFill>
              </a:rPr>
              <a:t>pro letadla dle Part M-L je </a:t>
            </a:r>
            <a:r>
              <a:rPr lang="cs-CZ" sz="1400" b="1" dirty="0">
                <a:solidFill>
                  <a:schemeClr val="accent1">
                    <a:lumMod val="75000"/>
                  </a:schemeClr>
                </a:solidFill>
              </a:rPr>
              <a:t>popsáno v:</a:t>
            </a:r>
          </a:p>
          <a:p>
            <a:pPr marL="457200" lvl="1" indent="0">
              <a:buNone/>
            </a:pPr>
            <a:r>
              <a:rPr lang="cs-CZ" sz="1200" dirty="0">
                <a:solidFill>
                  <a:schemeClr val="accent1">
                    <a:lumMod val="75000"/>
                  </a:schemeClr>
                </a:solidFill>
                <a:hlinkClick r:id="rId4"/>
              </a:rPr>
              <a:t>https://</a:t>
            </a:r>
            <a:r>
              <a:rPr lang="cs-CZ" sz="1200" dirty="0" smtClean="0">
                <a:solidFill>
                  <a:schemeClr val="accent1">
                    <a:lumMod val="75000"/>
                  </a:schemeClr>
                </a:solidFill>
                <a:hlinkClick r:id="rId4"/>
              </a:rPr>
              <a:t>www.caa.cz/wp-content/uploads/2020/03/PO-ST-PartML-ML-A-302.pdf</a:t>
            </a:r>
            <a:endParaRPr lang="cs-CZ" sz="1200" dirty="0" smtClean="0">
              <a:solidFill>
                <a:schemeClr val="accent1">
                  <a:lumMod val="75000"/>
                </a:schemeClr>
              </a:solidFill>
            </a:endParaRPr>
          </a:p>
          <a:p>
            <a:pPr marL="457200" lvl="1" indent="0">
              <a:buNone/>
            </a:pPr>
            <a:endParaRPr lang="cs-CZ" sz="1400" dirty="0" smtClean="0">
              <a:solidFill>
                <a:schemeClr val="accent1">
                  <a:lumMod val="75000"/>
                </a:schemeClr>
              </a:solidFill>
            </a:endParaRPr>
          </a:p>
          <a:p>
            <a:pPr marL="457200" lvl="1" indent="0">
              <a:buNone/>
            </a:pPr>
            <a:r>
              <a:rPr lang="cs-CZ" sz="1400" b="1" dirty="0" smtClean="0">
                <a:solidFill>
                  <a:schemeClr val="accent1">
                    <a:lumMod val="75000"/>
                  </a:schemeClr>
                </a:solidFill>
              </a:rPr>
              <a:t>Jaké úkony údržby pro zachování způsobilosti letadla podle Part M-L je nutné z pohledu ÚCL vykonat, aby letadlo zůstalo způsobilé, uvádí:</a:t>
            </a:r>
          </a:p>
          <a:p>
            <a:pPr marL="457200" lvl="1" indent="0">
              <a:buNone/>
            </a:pPr>
            <a:r>
              <a:rPr lang="cs-CZ" sz="1200" dirty="0" smtClean="0">
                <a:solidFill>
                  <a:schemeClr val="accent1">
                    <a:lumMod val="75000"/>
                  </a:schemeClr>
                </a:solidFill>
              </a:rPr>
              <a:t>https</a:t>
            </a:r>
            <a:r>
              <a:rPr lang="cs-CZ" sz="1200" dirty="0">
                <a:solidFill>
                  <a:schemeClr val="accent1">
                    <a:lumMod val="75000"/>
                  </a:schemeClr>
                </a:solidFill>
              </a:rPr>
              <a:t>://www.caa.cz/letadlova-technika/zmena-narizeni-komise-eu-c-1321-2014/nejcastejsi-otazky/jaky-vyznam-ma-barevne-rozliseni-ukonu-udrzby-v-poradnim-obezniku-ucl-v-priloze-striktne-doporucene-ukony-udrzby-a-jake-lhuty-udrzby-mam-dodrzovat-abych-se-svym-letadlem-nespadal-do-skupiny-kterou-u</a:t>
            </a:r>
            <a:r>
              <a:rPr lang="cs-CZ" sz="1200" dirty="0" smtClean="0">
                <a:solidFill>
                  <a:schemeClr val="accent1">
                    <a:lumMod val="75000"/>
                  </a:schemeClr>
                </a:solidFill>
              </a:rPr>
              <a:t>/</a:t>
            </a:r>
          </a:p>
          <a:p>
            <a:pPr marL="457200" lvl="1" indent="0">
              <a:buNone/>
            </a:pPr>
            <a:endParaRPr lang="cs-CZ" sz="1200" dirty="0" smtClean="0">
              <a:solidFill>
                <a:schemeClr val="accent1">
                  <a:lumMod val="75000"/>
                </a:schemeClr>
              </a:solidFill>
            </a:endParaRPr>
          </a:p>
          <a:p>
            <a:pPr marL="457200" lvl="1" indent="0">
              <a:buNone/>
            </a:pPr>
            <a:r>
              <a:rPr lang="cs-CZ" sz="1400" b="1" dirty="0">
                <a:solidFill>
                  <a:schemeClr val="accent1">
                    <a:lumMod val="75000"/>
                  </a:schemeClr>
                </a:solidFill>
              </a:rPr>
              <a:t>Podrobné informace </a:t>
            </a:r>
            <a:r>
              <a:rPr lang="cs-CZ" sz="1400" b="1" dirty="0" smtClean="0">
                <a:solidFill>
                  <a:schemeClr val="accent1">
                    <a:lumMod val="75000"/>
                  </a:schemeClr>
                </a:solidFill>
              </a:rPr>
              <a:t>k zachování způsobilosti letadla v provozu je </a:t>
            </a:r>
            <a:r>
              <a:rPr lang="cs-CZ" sz="1400" b="1" dirty="0">
                <a:solidFill>
                  <a:schemeClr val="accent1">
                    <a:lumMod val="75000"/>
                  </a:schemeClr>
                </a:solidFill>
              </a:rPr>
              <a:t>možné najít na:</a:t>
            </a:r>
          </a:p>
          <a:p>
            <a:pPr marL="457200" lvl="1" indent="0">
              <a:buNone/>
            </a:pPr>
            <a:r>
              <a:rPr lang="cs-CZ" sz="1200" dirty="0">
                <a:solidFill>
                  <a:schemeClr val="accent1">
                    <a:lumMod val="75000"/>
                  </a:schemeClr>
                </a:solidFill>
                <a:hlinkClick r:id="rId5"/>
              </a:rPr>
              <a:t>https://www.caa.cz/letadlova-technika/zmena-narizeni-komise-eu-c-1321-2014</a:t>
            </a:r>
            <a:r>
              <a:rPr lang="cs-CZ" sz="1200" dirty="0" smtClean="0">
                <a:solidFill>
                  <a:schemeClr val="accent1">
                    <a:lumMod val="75000"/>
                  </a:schemeClr>
                </a:solidFill>
                <a:hlinkClick r:id="rId5"/>
              </a:rPr>
              <a:t>/</a:t>
            </a:r>
            <a:endParaRPr lang="cs-CZ" sz="1200" dirty="0" smtClean="0">
              <a:solidFill>
                <a:schemeClr val="accent1">
                  <a:lumMod val="75000"/>
                </a:schemeClr>
              </a:solidFill>
            </a:endParaRPr>
          </a:p>
          <a:p>
            <a:pPr marL="457200" lvl="1" indent="0">
              <a:buNone/>
            </a:pPr>
            <a:endParaRPr lang="cs-CZ" sz="1200" dirty="0">
              <a:solidFill>
                <a:schemeClr val="accent1">
                  <a:lumMod val="75000"/>
                </a:schemeClr>
              </a:solidFill>
            </a:endParaRPr>
          </a:p>
          <a:p>
            <a:pPr marL="457200" lvl="1" indent="0">
              <a:buNone/>
            </a:pPr>
            <a:endParaRPr lang="cs-CZ" sz="1200" dirty="0" smtClean="0">
              <a:solidFill>
                <a:schemeClr val="accent1">
                  <a:lumMod val="75000"/>
                </a:schemeClr>
              </a:solidFill>
            </a:endParaRPr>
          </a:p>
          <a:p>
            <a:pPr marL="457200" lvl="1" indent="0">
              <a:buNone/>
            </a:pPr>
            <a:endParaRPr lang="cs-CZ" sz="1200" dirty="0" smtClean="0">
              <a:solidFill>
                <a:schemeClr val="accent1">
                  <a:lumMod val="75000"/>
                </a:schemeClr>
              </a:solidFill>
            </a:endParaRPr>
          </a:p>
          <a:p>
            <a:pPr marL="457200" lvl="1" indent="0">
              <a:buNone/>
            </a:pPr>
            <a:endParaRPr lang="cs-CZ" sz="1200" dirty="0" smtClean="0">
              <a:solidFill>
                <a:schemeClr val="accent1">
                  <a:lumMod val="75000"/>
                </a:schemeClr>
              </a:solidFill>
            </a:endParaRPr>
          </a:p>
        </p:txBody>
      </p:sp>
      <p:sp>
        <p:nvSpPr>
          <p:cNvPr id="4" name="Zástupný symbol pro zápatí 3"/>
          <p:cNvSpPr>
            <a:spLocks noGrp="1"/>
          </p:cNvSpPr>
          <p:nvPr>
            <p:ph type="ftr" sz="quarter" idx="11"/>
          </p:nvPr>
        </p:nvSpPr>
        <p:spPr/>
        <p:txBody>
          <a:bodyPr/>
          <a:lstStyle/>
          <a:p>
            <a:r>
              <a:rPr lang="cs-CZ" dirty="0" smtClean="0"/>
              <a:t>Seminář GA 2021</a:t>
            </a:r>
            <a:endParaRPr lang="cs-CZ" dirty="0"/>
          </a:p>
        </p:txBody>
      </p:sp>
      <p:sp>
        <p:nvSpPr>
          <p:cNvPr id="5" name="Zástupný symbol pro číslo snímku 4"/>
          <p:cNvSpPr>
            <a:spLocks noGrp="1"/>
          </p:cNvSpPr>
          <p:nvPr>
            <p:ph type="sldNum" sz="quarter" idx="12"/>
          </p:nvPr>
        </p:nvSpPr>
        <p:spPr/>
        <p:txBody>
          <a:bodyPr/>
          <a:lstStyle/>
          <a:p>
            <a:fld id="{AC57A5DF-1266-40EA-9282-1E66B9DE06C0}" type="slidenum">
              <a:rPr lang="cs-CZ" smtClean="0"/>
              <a:t>34</a:t>
            </a:fld>
            <a:endParaRPr lang="cs-CZ" dirty="0"/>
          </a:p>
        </p:txBody>
      </p:sp>
      <p:pic>
        <p:nvPicPr>
          <p:cNvPr id="1026" name="Picture 2"/>
          <p:cNvPicPr>
            <a:picLocks noChangeAspect="1" noChangeArrowheads="1"/>
          </p:cNvPicPr>
          <p:nvPr/>
        </p:nvPicPr>
        <p:blipFill>
          <a:blip r:embed="rId6">
            <a:extLst>
              <a:ext uri="{BEBA8EAE-BF5A-486C-A8C5-ECC9F3942E4B}">
                <a14:imgProps xmlns:a14="http://schemas.microsoft.com/office/drawing/2010/main">
                  <a14:imgLayer r:embed="rId7">
                    <a14:imgEffect>
                      <a14:brightnessContrast bright="34000" contrast="-62000"/>
                    </a14:imgEffect>
                  </a14:imgLayer>
                </a14:imgProps>
              </a:ext>
              <a:ext uri="{28A0092B-C50C-407E-A947-70E740481C1C}">
                <a14:useLocalDpi xmlns:a14="http://schemas.microsoft.com/office/drawing/2010/main" val="0"/>
              </a:ext>
            </a:extLst>
          </a:blip>
          <a:srcRect/>
          <a:stretch>
            <a:fillRect/>
          </a:stretch>
        </p:blipFill>
        <p:spPr bwMode="auto">
          <a:xfrm>
            <a:off x="0" y="0"/>
            <a:ext cx="936104" cy="916327"/>
          </a:xfrm>
          <a:prstGeom prst="rect">
            <a:avLst/>
          </a:prstGeom>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2828386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p:cNvSpPr>
            <a:spLocks noGrp="1"/>
          </p:cNvSpPr>
          <p:nvPr>
            <p:ph type="title"/>
          </p:nvPr>
        </p:nvSpPr>
        <p:spPr>
          <a:xfrm>
            <a:off x="468052" y="116632"/>
            <a:ext cx="8229600" cy="720080"/>
          </a:xfrm>
        </p:spPr>
        <p:txBody>
          <a:bodyPr>
            <a:normAutofit fontScale="90000"/>
          </a:bodyPr>
          <a:lstStyle/>
          <a:p>
            <a:r>
              <a:rPr lang="cs-CZ" b="1" dirty="0" smtClean="0">
                <a:solidFill>
                  <a:srgbClr val="0070C0"/>
                </a:solidFill>
              </a:rPr>
              <a:t>    </a:t>
            </a:r>
            <a:br>
              <a:rPr lang="cs-CZ" b="1" dirty="0" smtClean="0">
                <a:solidFill>
                  <a:srgbClr val="0070C0"/>
                </a:solidFill>
              </a:rPr>
            </a:br>
            <a:r>
              <a:rPr lang="cs-CZ" b="1" dirty="0">
                <a:solidFill>
                  <a:srgbClr val="0070C0"/>
                </a:solidFill>
              </a:rPr>
              <a:t> </a:t>
            </a:r>
            <a:r>
              <a:rPr lang="cs-CZ" b="1" dirty="0" smtClean="0">
                <a:solidFill>
                  <a:srgbClr val="0070C0"/>
                </a:solidFill>
              </a:rPr>
              <a:t> </a:t>
            </a:r>
            <a:r>
              <a:rPr lang="cs-CZ" sz="3600" b="1" dirty="0" smtClean="0">
                <a:solidFill>
                  <a:srgbClr val="0070C0"/>
                </a:solidFill>
              </a:rPr>
              <a:t>Systém údržby z pohledu zdravého rozumu</a:t>
            </a:r>
            <a:r>
              <a:rPr lang="cs-CZ" sz="3600" b="1" dirty="0">
                <a:solidFill>
                  <a:schemeClr val="accent1">
                    <a:lumMod val="75000"/>
                  </a:schemeClr>
                </a:solidFill>
              </a:rPr>
              <a:t/>
            </a:r>
            <a:br>
              <a:rPr lang="cs-CZ" sz="3600" b="1" dirty="0">
                <a:solidFill>
                  <a:schemeClr val="accent1">
                    <a:lumMod val="75000"/>
                  </a:schemeClr>
                </a:solidFill>
              </a:rPr>
            </a:br>
            <a:endParaRPr lang="cs-CZ" sz="4000" b="1" dirty="0">
              <a:solidFill>
                <a:srgbClr val="0070C0"/>
              </a:solidFill>
            </a:endParaRPr>
          </a:p>
        </p:txBody>
      </p:sp>
      <p:sp>
        <p:nvSpPr>
          <p:cNvPr id="4" name="Zástupný symbol pro zápatí 3"/>
          <p:cNvSpPr>
            <a:spLocks noGrp="1"/>
          </p:cNvSpPr>
          <p:nvPr>
            <p:ph type="ftr" sz="quarter" idx="11"/>
          </p:nvPr>
        </p:nvSpPr>
        <p:spPr/>
        <p:txBody>
          <a:bodyPr/>
          <a:lstStyle/>
          <a:p>
            <a:r>
              <a:rPr lang="cs-CZ" smtClean="0"/>
              <a:t>Seminář GA 2021</a:t>
            </a:r>
            <a:endParaRPr lang="cs-CZ" dirty="0"/>
          </a:p>
        </p:txBody>
      </p:sp>
      <p:sp>
        <p:nvSpPr>
          <p:cNvPr id="5" name="Zástupný symbol pro číslo snímku 4"/>
          <p:cNvSpPr>
            <a:spLocks noGrp="1"/>
          </p:cNvSpPr>
          <p:nvPr>
            <p:ph type="sldNum" sz="quarter" idx="12"/>
          </p:nvPr>
        </p:nvSpPr>
        <p:spPr/>
        <p:txBody>
          <a:bodyPr/>
          <a:lstStyle/>
          <a:p>
            <a:fld id="{AC57A5DF-1266-40EA-9282-1E66B9DE06C0}" type="slidenum">
              <a:rPr lang="cs-CZ" smtClean="0"/>
              <a:t>35</a:t>
            </a:fld>
            <a:endParaRPr lang="cs-CZ" dirty="0"/>
          </a:p>
        </p:txBody>
      </p:sp>
      <p:pic>
        <p:nvPicPr>
          <p:cNvPr id="1026" name="Picture 2"/>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34000" contrast="-62000"/>
                    </a14:imgEffect>
                  </a14:imgLayer>
                </a14:imgProps>
              </a:ext>
              <a:ext uri="{28A0092B-C50C-407E-A947-70E740481C1C}">
                <a14:useLocalDpi xmlns:a14="http://schemas.microsoft.com/office/drawing/2010/main" val="0"/>
              </a:ext>
            </a:extLst>
          </a:blip>
          <a:srcRect/>
          <a:stretch>
            <a:fillRect/>
          </a:stretch>
        </p:blipFill>
        <p:spPr bwMode="auto">
          <a:xfrm>
            <a:off x="0" y="0"/>
            <a:ext cx="936104" cy="916327"/>
          </a:xfrm>
          <a:prstGeom prst="rect">
            <a:avLst/>
          </a:prstGeom>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Zástupný symbol pro obsah 1"/>
          <p:cNvSpPr>
            <a:spLocks noGrp="1"/>
          </p:cNvSpPr>
          <p:nvPr>
            <p:ph sz="half" idx="2"/>
          </p:nvPr>
        </p:nvSpPr>
        <p:spPr>
          <a:xfrm>
            <a:off x="539552" y="836712"/>
            <a:ext cx="8147248" cy="5472608"/>
          </a:xfrm>
        </p:spPr>
        <p:txBody>
          <a:bodyPr>
            <a:normAutofit lnSpcReduction="10000"/>
          </a:bodyPr>
          <a:lstStyle/>
          <a:p>
            <a:pPr marL="0" indent="0" algn="just">
              <a:buNone/>
            </a:pPr>
            <a:r>
              <a:rPr lang="cs-CZ" sz="1600" b="1" dirty="0" smtClean="0">
                <a:solidFill>
                  <a:schemeClr val="accent1">
                    <a:lumMod val="75000"/>
                  </a:schemeClr>
                </a:solidFill>
              </a:rPr>
              <a:t>Na předchozích stranách je v hrubých rysech popsán celý život letadla, i když principy a vlastní postupy, vedoucí k tomu, aby letadlo bylo způsobilé a mohlo bezpečně létat, jsou ve skutečnosti daleko složitější. Nicméně i tak složitý a sofistikovaný systém počáteční a pokračující způsobilosti letadla se zhroutí, jestliže nebude letadlo řádně udržované.</a:t>
            </a:r>
          </a:p>
          <a:p>
            <a:pPr marL="0" indent="0" algn="just">
              <a:buNone/>
            </a:pPr>
            <a:r>
              <a:rPr lang="cs-CZ" sz="1600" b="1" dirty="0" smtClean="0">
                <a:solidFill>
                  <a:schemeClr val="accent1">
                    <a:lumMod val="75000"/>
                  </a:schemeClr>
                </a:solidFill>
              </a:rPr>
              <a:t>Údržba bude něco stát a rozhodně nebude úplně levná. V dnešní době, kdy všude hrají hlavní roli finance, se bude názor na to, jak řádně udržovat letadlo, významně lišit. Pohled výrobce (držitele TC) a vlastníka bude diametrálně odlišný, co výrobce bude považovat za levné, pro vlastníka bude neúnosně drahé. Mezi těmi dvěma stojí v dnešní době servisy (AMO a hlavně CAMO/CAO) a Oprávnění pracovníci, kteří mají právo v mnoha případech posoudit podle svých znalostí letadla a zkušeností s provozem daného konkrétního letadla, jaký rozsah prací údržby a tím i náklady na ní, je potřebné a „rozumné“ provést. Tlačit ne ně, ať po mně jako vlastníkovi letadla nic nechtějí a hlavně ať mi podepíší to, co potřebuji, abych mohl létat, je krátkozraké a ošemetné. </a:t>
            </a:r>
            <a:endParaRPr lang="cs-CZ" sz="1600" b="1" dirty="0">
              <a:solidFill>
                <a:schemeClr val="accent1">
                  <a:lumMod val="75000"/>
                </a:schemeClr>
              </a:solidFill>
            </a:endParaRPr>
          </a:p>
          <a:p>
            <a:pPr marL="0" indent="0" algn="just">
              <a:buNone/>
            </a:pPr>
            <a:r>
              <a:rPr lang="cs-CZ" sz="1600" b="1" dirty="0" smtClean="0">
                <a:solidFill>
                  <a:schemeClr val="accent1">
                    <a:lumMod val="75000"/>
                  </a:schemeClr>
                </a:solidFill>
              </a:rPr>
              <a:t>Letecký úřad je v tomto případě „tak trochu stranou“. Dozoruje všechno jako celek, od výrobců, přes servisy až po technický stav jednotlivých letadel. A musí respektovat požadavky předpisů a práva a povinnosti všech účastníků tohoto procesu. Nemůže tedy zatratit výrobce, protože požaduje nesmyslně drahou údržbu na své výrobky, protože výrobce je držitelem TC a když usoudí, že se mu to nevyplatí, tak od TC za určitých pravidel může odstoupit a letadlo by pak </a:t>
            </a:r>
            <a:r>
              <a:rPr lang="cs-CZ" sz="1600" b="1" dirty="0" smtClean="0">
                <a:solidFill>
                  <a:schemeClr val="accent1">
                    <a:lumMod val="75000"/>
                  </a:schemeClr>
                </a:solidFill>
              </a:rPr>
              <a:t>mohlo být v krajním případě </a:t>
            </a:r>
            <a:r>
              <a:rPr lang="cs-CZ" sz="1600" b="1" dirty="0" smtClean="0">
                <a:solidFill>
                  <a:schemeClr val="accent1">
                    <a:lumMod val="75000"/>
                  </a:schemeClr>
                </a:solidFill>
              </a:rPr>
              <a:t>dobré tak akorát do muzea. Rovněž tak nemůže požadovat od Oprávněného pracovníka, aby nevyžadoval provést úkon údržby, který bude stát hromadu </a:t>
            </a:r>
            <a:r>
              <a:rPr lang="cs-CZ" sz="1600" b="1" dirty="0">
                <a:solidFill>
                  <a:schemeClr val="accent1">
                    <a:lumMod val="75000"/>
                  </a:schemeClr>
                </a:solidFill>
              </a:rPr>
              <a:t>peněz. V případě, že by letadlo </a:t>
            </a:r>
            <a:r>
              <a:rPr lang="cs-CZ" sz="1600" b="1" dirty="0" err="1">
                <a:solidFill>
                  <a:schemeClr val="accent1">
                    <a:lumMod val="75000"/>
                  </a:schemeClr>
                </a:solidFill>
              </a:rPr>
              <a:t>nedejbože</a:t>
            </a:r>
            <a:r>
              <a:rPr lang="cs-CZ" sz="1600" b="1" dirty="0">
                <a:solidFill>
                  <a:schemeClr val="accent1">
                    <a:lumMod val="75000"/>
                  </a:schemeClr>
                </a:solidFill>
              </a:rPr>
              <a:t> spadlo a zjistilo se, že to bylo nedostatečnou údržbou nebo k tomu významně přispěla, </a:t>
            </a:r>
            <a:r>
              <a:rPr lang="cs-CZ" sz="1600" b="1" dirty="0" smtClean="0">
                <a:solidFill>
                  <a:schemeClr val="accent1">
                    <a:lumMod val="75000"/>
                  </a:schemeClr>
                </a:solidFill>
              </a:rPr>
              <a:t>tak následující vydané AD zkomplikuje život všem. A AD se nebude možné vyhnout, je to v letectví základní „opravný prostředek“, posuzovaný z právní stránky věci a potenciálně omílaný veřejností a médii.</a:t>
            </a:r>
            <a:endParaRPr lang="cs-CZ" sz="1600" b="1" dirty="0">
              <a:solidFill>
                <a:schemeClr val="accent1">
                  <a:lumMod val="75000"/>
                </a:schemeClr>
              </a:solidFill>
            </a:endParaRPr>
          </a:p>
          <a:p>
            <a:pPr marL="0" indent="0" algn="just">
              <a:buNone/>
            </a:pPr>
            <a:endParaRPr lang="cs-CZ" sz="1600" b="1" dirty="0">
              <a:solidFill>
                <a:schemeClr val="accent1">
                  <a:lumMod val="75000"/>
                </a:schemeClr>
              </a:solidFill>
            </a:endParaRPr>
          </a:p>
        </p:txBody>
      </p:sp>
    </p:spTree>
    <p:extLst>
      <p:ext uri="{BB962C8B-B14F-4D97-AF65-F5344CB8AC3E}">
        <p14:creationId xmlns:p14="http://schemas.microsoft.com/office/powerpoint/2010/main" val="214649162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p:cNvSpPr>
            <a:spLocks noGrp="1"/>
          </p:cNvSpPr>
          <p:nvPr>
            <p:ph type="title"/>
          </p:nvPr>
        </p:nvSpPr>
        <p:spPr>
          <a:xfrm>
            <a:off x="468052" y="116632"/>
            <a:ext cx="8229600" cy="720080"/>
          </a:xfrm>
        </p:spPr>
        <p:txBody>
          <a:bodyPr>
            <a:normAutofit fontScale="90000"/>
          </a:bodyPr>
          <a:lstStyle/>
          <a:p>
            <a:r>
              <a:rPr lang="cs-CZ" b="1" dirty="0" smtClean="0">
                <a:solidFill>
                  <a:srgbClr val="0070C0"/>
                </a:solidFill>
              </a:rPr>
              <a:t>    </a:t>
            </a:r>
            <a:br>
              <a:rPr lang="cs-CZ" b="1" dirty="0" smtClean="0">
                <a:solidFill>
                  <a:srgbClr val="0070C0"/>
                </a:solidFill>
              </a:rPr>
            </a:br>
            <a:r>
              <a:rPr lang="cs-CZ" b="1" dirty="0">
                <a:solidFill>
                  <a:srgbClr val="0070C0"/>
                </a:solidFill>
              </a:rPr>
              <a:t> </a:t>
            </a:r>
            <a:r>
              <a:rPr lang="cs-CZ" b="1" dirty="0" smtClean="0">
                <a:solidFill>
                  <a:srgbClr val="0070C0"/>
                </a:solidFill>
              </a:rPr>
              <a:t> </a:t>
            </a:r>
            <a:r>
              <a:rPr lang="cs-CZ" sz="3600" b="1" dirty="0" smtClean="0">
                <a:solidFill>
                  <a:srgbClr val="0070C0"/>
                </a:solidFill>
              </a:rPr>
              <a:t>Systém údržby z pohledu zdravého rozumu</a:t>
            </a:r>
            <a:r>
              <a:rPr lang="cs-CZ" sz="3600" b="1" dirty="0">
                <a:solidFill>
                  <a:schemeClr val="accent1">
                    <a:lumMod val="75000"/>
                  </a:schemeClr>
                </a:solidFill>
              </a:rPr>
              <a:t/>
            </a:r>
            <a:br>
              <a:rPr lang="cs-CZ" sz="3600" b="1" dirty="0">
                <a:solidFill>
                  <a:schemeClr val="accent1">
                    <a:lumMod val="75000"/>
                  </a:schemeClr>
                </a:solidFill>
              </a:rPr>
            </a:br>
            <a:endParaRPr lang="cs-CZ" sz="4000" b="1" dirty="0">
              <a:solidFill>
                <a:srgbClr val="0070C0"/>
              </a:solidFill>
            </a:endParaRPr>
          </a:p>
        </p:txBody>
      </p:sp>
      <p:sp>
        <p:nvSpPr>
          <p:cNvPr id="4" name="Zástupný symbol pro zápatí 3"/>
          <p:cNvSpPr>
            <a:spLocks noGrp="1"/>
          </p:cNvSpPr>
          <p:nvPr>
            <p:ph type="ftr" sz="quarter" idx="11"/>
          </p:nvPr>
        </p:nvSpPr>
        <p:spPr/>
        <p:txBody>
          <a:bodyPr/>
          <a:lstStyle/>
          <a:p>
            <a:r>
              <a:rPr lang="cs-CZ" smtClean="0"/>
              <a:t>Seminář GA 2021</a:t>
            </a:r>
            <a:endParaRPr lang="cs-CZ" dirty="0"/>
          </a:p>
        </p:txBody>
      </p:sp>
      <p:sp>
        <p:nvSpPr>
          <p:cNvPr id="5" name="Zástupný symbol pro číslo snímku 4"/>
          <p:cNvSpPr>
            <a:spLocks noGrp="1"/>
          </p:cNvSpPr>
          <p:nvPr>
            <p:ph type="sldNum" sz="quarter" idx="12"/>
          </p:nvPr>
        </p:nvSpPr>
        <p:spPr/>
        <p:txBody>
          <a:bodyPr/>
          <a:lstStyle/>
          <a:p>
            <a:fld id="{AC57A5DF-1266-40EA-9282-1E66B9DE06C0}" type="slidenum">
              <a:rPr lang="cs-CZ" smtClean="0"/>
              <a:t>36</a:t>
            </a:fld>
            <a:endParaRPr lang="cs-CZ" dirty="0"/>
          </a:p>
        </p:txBody>
      </p:sp>
      <p:pic>
        <p:nvPicPr>
          <p:cNvPr id="1026" name="Picture 2"/>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34000" contrast="-62000"/>
                    </a14:imgEffect>
                  </a14:imgLayer>
                </a14:imgProps>
              </a:ext>
              <a:ext uri="{28A0092B-C50C-407E-A947-70E740481C1C}">
                <a14:useLocalDpi xmlns:a14="http://schemas.microsoft.com/office/drawing/2010/main" val="0"/>
              </a:ext>
            </a:extLst>
          </a:blip>
          <a:srcRect/>
          <a:stretch>
            <a:fillRect/>
          </a:stretch>
        </p:blipFill>
        <p:spPr bwMode="auto">
          <a:xfrm>
            <a:off x="0" y="0"/>
            <a:ext cx="936104" cy="916327"/>
          </a:xfrm>
          <a:prstGeom prst="rect">
            <a:avLst/>
          </a:prstGeom>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Zástupný symbol pro obsah 1"/>
          <p:cNvSpPr>
            <a:spLocks noGrp="1"/>
          </p:cNvSpPr>
          <p:nvPr>
            <p:ph sz="half" idx="2"/>
          </p:nvPr>
        </p:nvSpPr>
        <p:spPr>
          <a:xfrm>
            <a:off x="539552" y="836712"/>
            <a:ext cx="8147248" cy="5472608"/>
          </a:xfrm>
        </p:spPr>
        <p:txBody>
          <a:bodyPr>
            <a:normAutofit fontScale="92500" lnSpcReduction="20000"/>
          </a:bodyPr>
          <a:lstStyle/>
          <a:p>
            <a:pPr marL="0" indent="0">
              <a:buNone/>
            </a:pPr>
            <a:r>
              <a:rPr lang="cs-CZ" sz="2600" b="1" dirty="0" smtClean="0">
                <a:solidFill>
                  <a:schemeClr val="accent1">
                    <a:lumMod val="75000"/>
                  </a:schemeClr>
                </a:solidFill>
              </a:rPr>
              <a:t>Systém údržby malých letadel se opírá o následující pravidla. Jsou ale vždy skutečná nebo je to někdy fikce?</a:t>
            </a:r>
          </a:p>
          <a:p>
            <a:pPr marL="0" indent="0">
              <a:buNone/>
            </a:pPr>
            <a:r>
              <a:rPr lang="cs-CZ" sz="1600" b="1" dirty="0" smtClean="0">
                <a:solidFill>
                  <a:schemeClr val="accent1">
                    <a:lumMod val="75000"/>
                  </a:schemeClr>
                </a:solidFill>
              </a:rPr>
              <a:t>• </a:t>
            </a:r>
            <a:r>
              <a:rPr lang="cs-CZ" sz="1600" b="1" dirty="0">
                <a:solidFill>
                  <a:schemeClr val="accent1">
                    <a:lumMod val="75000"/>
                  </a:schemeClr>
                </a:solidFill>
              </a:rPr>
              <a:t>Držitel TC s nejlepším vědomím aktivně sleduje způsobilost a spolehlivost jeho i 60 let</a:t>
            </a:r>
          </a:p>
          <a:p>
            <a:pPr marL="0" indent="0">
              <a:buNone/>
            </a:pPr>
            <a:r>
              <a:rPr lang="cs-CZ" sz="1600" b="1" dirty="0">
                <a:solidFill>
                  <a:schemeClr val="accent1">
                    <a:lumMod val="75000"/>
                  </a:schemeClr>
                </a:solidFill>
              </a:rPr>
              <a:t>starých letadel a nezištně stanovuje a upravuje ALI, které pak vydává formou změn MM</a:t>
            </a:r>
          </a:p>
          <a:p>
            <a:pPr marL="0" indent="0">
              <a:buNone/>
            </a:pPr>
            <a:r>
              <a:rPr lang="cs-CZ" sz="1600" b="1" dirty="0">
                <a:solidFill>
                  <a:schemeClr val="accent1">
                    <a:lumMod val="75000"/>
                  </a:schemeClr>
                </a:solidFill>
              </a:rPr>
              <a:t>části ALS</a:t>
            </a:r>
          </a:p>
          <a:p>
            <a:pPr marL="0" indent="0">
              <a:buNone/>
            </a:pPr>
            <a:r>
              <a:rPr lang="cs-CZ" sz="1600" b="1" dirty="0">
                <a:solidFill>
                  <a:schemeClr val="accent1">
                    <a:lumMod val="75000"/>
                  </a:schemeClr>
                </a:solidFill>
              </a:rPr>
              <a:t>• Vlastník/provozovatel letadla zcela korektně posoudí, zda má znalosti na to sestavit si</a:t>
            </a:r>
          </a:p>
          <a:p>
            <a:pPr marL="0" indent="0">
              <a:buNone/>
            </a:pPr>
            <a:r>
              <a:rPr lang="cs-CZ" sz="1600" b="1" dirty="0">
                <a:solidFill>
                  <a:schemeClr val="accent1">
                    <a:lumMod val="75000"/>
                  </a:schemeClr>
                </a:solidFill>
              </a:rPr>
              <a:t>AMP nebo ho zadá CAMO/CAO ke zpracování</a:t>
            </a:r>
          </a:p>
          <a:p>
            <a:pPr marL="0" indent="0">
              <a:buNone/>
            </a:pPr>
            <a:r>
              <a:rPr lang="cs-CZ" sz="1600" b="1" dirty="0">
                <a:solidFill>
                  <a:schemeClr val="accent1">
                    <a:lumMod val="75000"/>
                  </a:schemeClr>
                </a:solidFill>
              </a:rPr>
              <a:t>• CAMO/CAO dostatečné znalosti, podklady a zkušenosti k tomu, aby zpracovala AMP bez</a:t>
            </a:r>
          </a:p>
          <a:p>
            <a:pPr marL="0" indent="0">
              <a:buNone/>
            </a:pPr>
            <a:r>
              <a:rPr lang="cs-CZ" sz="1600" b="1" dirty="0">
                <a:solidFill>
                  <a:schemeClr val="accent1">
                    <a:lumMod val="75000"/>
                  </a:schemeClr>
                </a:solidFill>
              </a:rPr>
              <a:t>ohledu na svoje náklady, které pro zpracování vhodného AMP vynaloží</a:t>
            </a:r>
          </a:p>
          <a:p>
            <a:pPr marL="0" indent="0">
              <a:buNone/>
            </a:pPr>
            <a:r>
              <a:rPr lang="cs-CZ" sz="1600" b="1" dirty="0">
                <a:solidFill>
                  <a:schemeClr val="accent1">
                    <a:lumMod val="75000"/>
                  </a:schemeClr>
                </a:solidFill>
              </a:rPr>
              <a:t>• Jak vlastník/provozovatel, tak CAMO/CAO sestaví vhodný AMP pouze z pohledu zachování</a:t>
            </a:r>
          </a:p>
          <a:p>
            <a:pPr marL="0" indent="0">
              <a:buNone/>
            </a:pPr>
            <a:r>
              <a:rPr lang="cs-CZ" sz="1600" b="1" dirty="0">
                <a:solidFill>
                  <a:schemeClr val="accent1">
                    <a:lumMod val="75000"/>
                  </a:schemeClr>
                </a:solidFill>
              </a:rPr>
              <a:t>způsobilosti letadla bez ohledu na to, kolik jeho provádění bude stát peněz, času a starostí</a:t>
            </a:r>
          </a:p>
          <a:p>
            <a:pPr marL="0" indent="0">
              <a:buNone/>
            </a:pPr>
            <a:r>
              <a:rPr lang="cs-CZ" sz="1600" b="1" dirty="0">
                <a:solidFill>
                  <a:schemeClr val="accent1">
                    <a:lumMod val="75000"/>
                  </a:schemeClr>
                </a:solidFill>
              </a:rPr>
              <a:t>• Jakmile se vyskytne v provozu jakékoliv podezření, že něco s letadlem není zcela v</a:t>
            </a:r>
          </a:p>
          <a:p>
            <a:pPr marL="0" indent="0">
              <a:buNone/>
            </a:pPr>
            <a:r>
              <a:rPr lang="cs-CZ" sz="1600" b="1" dirty="0">
                <a:solidFill>
                  <a:schemeClr val="accent1">
                    <a:lumMod val="75000"/>
                  </a:schemeClr>
                </a:solidFill>
              </a:rPr>
              <a:t>pořádku, vlastník/provozovatel odstaví letadlo z provozu , aniž by uvažoval, jakou ztrátu a</a:t>
            </a:r>
          </a:p>
          <a:p>
            <a:pPr marL="0" indent="0">
              <a:buNone/>
            </a:pPr>
            <a:r>
              <a:rPr lang="cs-CZ" sz="1600" b="1" dirty="0">
                <a:solidFill>
                  <a:schemeClr val="accent1">
                    <a:lumMod val="75000"/>
                  </a:schemeClr>
                </a:solidFill>
              </a:rPr>
              <a:t>komplikace </a:t>
            </a:r>
            <a:r>
              <a:rPr lang="cs-CZ" sz="1600" b="1" dirty="0" smtClean="0">
                <a:solidFill>
                  <a:schemeClr val="accent1">
                    <a:lumMod val="75000"/>
                  </a:schemeClr>
                </a:solidFill>
              </a:rPr>
              <a:t>mu zneschopnění </a:t>
            </a:r>
            <a:r>
              <a:rPr lang="cs-CZ" sz="1600" b="1" dirty="0">
                <a:solidFill>
                  <a:schemeClr val="accent1">
                    <a:lumMod val="75000"/>
                  </a:schemeClr>
                </a:solidFill>
              </a:rPr>
              <a:t>letadla způsobí a kolik bude </a:t>
            </a:r>
            <a:r>
              <a:rPr lang="cs-CZ" sz="1600" b="1" dirty="0" smtClean="0">
                <a:solidFill>
                  <a:schemeClr val="accent1">
                    <a:lumMod val="75000"/>
                  </a:schemeClr>
                </a:solidFill>
              </a:rPr>
              <a:t>posouzení závady a </a:t>
            </a:r>
            <a:r>
              <a:rPr lang="cs-CZ" sz="1600" b="1" dirty="0">
                <a:solidFill>
                  <a:schemeClr val="accent1">
                    <a:lumMod val="75000"/>
                  </a:schemeClr>
                </a:solidFill>
              </a:rPr>
              <a:t>případná oprava stát</a:t>
            </a:r>
          </a:p>
          <a:p>
            <a:pPr marL="0" indent="0">
              <a:buNone/>
            </a:pPr>
            <a:r>
              <a:rPr lang="cs-CZ" sz="1600" b="1" dirty="0">
                <a:solidFill>
                  <a:schemeClr val="accent1">
                    <a:lumMod val="75000"/>
                  </a:schemeClr>
                </a:solidFill>
              </a:rPr>
              <a:t>• Servis/výrobce provádějící opravu ji provede s minimálními náklady a v co nejkratším čase</a:t>
            </a:r>
          </a:p>
          <a:p>
            <a:pPr marL="0" indent="0">
              <a:buNone/>
            </a:pPr>
            <a:r>
              <a:rPr lang="cs-CZ" sz="1600" b="1" dirty="0">
                <a:solidFill>
                  <a:schemeClr val="accent1">
                    <a:lumMod val="75000"/>
                  </a:schemeClr>
                </a:solidFill>
              </a:rPr>
              <a:t>• Existuje zcela nezávislý a bdělý kontrolní systém na posouzení způsobilosti letadla v</a:t>
            </a:r>
          </a:p>
          <a:p>
            <a:pPr marL="0" indent="0">
              <a:buNone/>
            </a:pPr>
            <a:r>
              <a:rPr lang="cs-CZ" sz="1600" b="1" dirty="0">
                <a:solidFill>
                  <a:schemeClr val="accent1">
                    <a:lumMod val="75000"/>
                  </a:schemeClr>
                </a:solidFill>
              </a:rPr>
              <a:t>provozu (CAMO/CAO/OP)</a:t>
            </a:r>
          </a:p>
          <a:p>
            <a:pPr marL="0" indent="0">
              <a:buNone/>
            </a:pPr>
            <a:r>
              <a:rPr lang="cs-CZ" sz="1600" b="1" dirty="0">
                <a:solidFill>
                  <a:schemeClr val="accent1">
                    <a:lumMod val="75000"/>
                  </a:schemeClr>
                </a:solidFill>
              </a:rPr>
              <a:t>• ACAM je prováděn úředníky vysoce znalými </a:t>
            </a:r>
            <a:r>
              <a:rPr lang="cs-CZ" sz="1600" b="1" dirty="0" smtClean="0">
                <a:solidFill>
                  <a:schemeClr val="accent1">
                    <a:lumMod val="75000"/>
                  </a:schemeClr>
                </a:solidFill>
              </a:rPr>
              <a:t>problematiky </a:t>
            </a:r>
            <a:r>
              <a:rPr lang="cs-CZ" sz="1600" b="1" dirty="0">
                <a:solidFill>
                  <a:schemeClr val="accent1">
                    <a:lumMod val="75000"/>
                  </a:schemeClr>
                </a:solidFill>
              </a:rPr>
              <a:t>kontrolovaného typu letadla a</a:t>
            </a:r>
          </a:p>
          <a:p>
            <a:pPr marL="0" indent="0">
              <a:buNone/>
            </a:pPr>
            <a:r>
              <a:rPr lang="cs-CZ" sz="1600" b="1" dirty="0" smtClean="0">
                <a:solidFill>
                  <a:schemeClr val="accent1">
                    <a:lumMod val="75000"/>
                  </a:schemeClr>
                </a:solidFill>
              </a:rPr>
              <a:t>specifik </a:t>
            </a:r>
            <a:r>
              <a:rPr lang="cs-CZ" sz="1600" b="1" dirty="0">
                <a:solidFill>
                  <a:schemeClr val="accent1">
                    <a:lumMod val="75000"/>
                  </a:schemeClr>
                </a:solidFill>
              </a:rPr>
              <a:t>provozu konkrétního kontrolovaného </a:t>
            </a:r>
            <a:r>
              <a:rPr lang="cs-CZ" sz="1600" b="1" dirty="0" err="1">
                <a:solidFill>
                  <a:schemeClr val="accent1">
                    <a:lumMod val="75000"/>
                  </a:schemeClr>
                </a:solidFill>
              </a:rPr>
              <a:t>v.č</a:t>
            </a:r>
            <a:r>
              <a:rPr lang="cs-CZ" sz="1600" b="1" dirty="0">
                <a:solidFill>
                  <a:schemeClr val="accent1">
                    <a:lumMod val="75000"/>
                  </a:schemeClr>
                </a:solidFill>
              </a:rPr>
              <a:t>.</a:t>
            </a:r>
          </a:p>
          <a:p>
            <a:pPr marL="0" indent="0">
              <a:buNone/>
            </a:pPr>
            <a:r>
              <a:rPr lang="cs-CZ" sz="1600" b="1" dirty="0">
                <a:solidFill>
                  <a:schemeClr val="accent1">
                    <a:lumMod val="75000"/>
                  </a:schemeClr>
                </a:solidFill>
              </a:rPr>
              <a:t>• Když úředník řekne vlastníkovi „ortel“, tak ten ho vůbec nezpochybní, natož aby na</a:t>
            </a:r>
          </a:p>
          <a:p>
            <a:pPr marL="0" indent="0">
              <a:buNone/>
            </a:pPr>
            <a:r>
              <a:rPr lang="cs-CZ" sz="1600" b="1" dirty="0">
                <a:solidFill>
                  <a:schemeClr val="accent1">
                    <a:lumMod val="75000"/>
                  </a:schemeClr>
                </a:solidFill>
              </a:rPr>
              <a:t>úředníka dělal nátlak nebo si na něj (jeho představené) všemožně stěžoval</a:t>
            </a:r>
          </a:p>
        </p:txBody>
      </p:sp>
    </p:spTree>
    <p:extLst>
      <p:ext uri="{BB962C8B-B14F-4D97-AF65-F5344CB8AC3E}">
        <p14:creationId xmlns:p14="http://schemas.microsoft.com/office/powerpoint/2010/main" val="312779087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116632"/>
            <a:ext cx="8229600" cy="1426170"/>
          </a:xfrm>
        </p:spPr>
        <p:txBody>
          <a:bodyPr>
            <a:normAutofit/>
          </a:bodyPr>
          <a:lstStyle/>
          <a:p>
            <a:r>
              <a:rPr lang="cs-CZ" b="1" dirty="0" smtClean="0">
                <a:solidFill>
                  <a:srgbClr val="0070C0"/>
                </a:solidFill>
              </a:rPr>
              <a:t>Děkuji za pozornost,</a:t>
            </a:r>
            <a:br>
              <a:rPr lang="cs-CZ" b="1" dirty="0" smtClean="0">
                <a:solidFill>
                  <a:srgbClr val="0070C0"/>
                </a:solidFill>
              </a:rPr>
            </a:br>
            <a:r>
              <a:rPr lang="cs-CZ" sz="1300" b="1" dirty="0" smtClean="0">
                <a:solidFill>
                  <a:srgbClr val="0070C0"/>
                </a:solidFill>
              </a:rPr>
              <a:t>ing. Vít Zárybnický</a:t>
            </a:r>
            <a:br>
              <a:rPr lang="cs-CZ" sz="1300" b="1" dirty="0" smtClean="0">
                <a:solidFill>
                  <a:srgbClr val="0070C0"/>
                </a:solidFill>
              </a:rPr>
            </a:br>
            <a:r>
              <a:rPr lang="cs-CZ" sz="1300" b="1" dirty="0" smtClean="0">
                <a:solidFill>
                  <a:srgbClr val="0070C0"/>
                </a:solidFill>
              </a:rPr>
              <a:t>ředitel Sekce Technické</a:t>
            </a:r>
            <a:endParaRPr lang="cs-CZ" sz="1300" b="1" dirty="0">
              <a:solidFill>
                <a:srgbClr val="0070C0"/>
              </a:solidFill>
            </a:endParaRPr>
          </a:p>
        </p:txBody>
      </p:sp>
      <p:sp>
        <p:nvSpPr>
          <p:cNvPr id="3" name="Zástupný symbol pro obsah 2"/>
          <p:cNvSpPr>
            <a:spLocks noGrp="1"/>
          </p:cNvSpPr>
          <p:nvPr>
            <p:ph idx="1"/>
          </p:nvPr>
        </p:nvSpPr>
        <p:spPr>
          <a:xfrm>
            <a:off x="457200" y="1600200"/>
            <a:ext cx="8229600" cy="4781128"/>
          </a:xfrm>
        </p:spPr>
        <p:txBody>
          <a:bodyPr>
            <a:normAutofit fontScale="92500" lnSpcReduction="20000"/>
          </a:bodyPr>
          <a:lstStyle/>
          <a:p>
            <a:pPr marL="0" indent="0" algn="ctr">
              <a:buNone/>
            </a:pPr>
            <a:r>
              <a:rPr lang="cs-CZ" sz="4400" b="1" dirty="0" smtClean="0">
                <a:solidFill>
                  <a:srgbClr val="0070C0"/>
                </a:solidFill>
              </a:rPr>
              <a:t>Dotazy?</a:t>
            </a:r>
          </a:p>
          <a:p>
            <a:pPr marL="0" indent="0" algn="just">
              <a:buNone/>
            </a:pPr>
            <a:r>
              <a:rPr lang="cs-CZ" sz="2400" b="1" i="1" dirty="0" smtClean="0">
                <a:solidFill>
                  <a:srgbClr val="0070C0"/>
                </a:solidFill>
              </a:rPr>
              <a:t>Přivítáme jakékoliv dotazy, náměty a připomínky, můžete nám je posílat na adresy, uvedené níže.  Přímý kontakt s veřejností považujeme zejména v oblasti Pokračující letové způsobilosti a systémů údržby za klíčový. Mezi leteckým lidem koluje spousta informací a zdaleka ne všechny popisují skutečný stav. V dnešní době, přehlcené daty, valícími se ze všech stran, je pak snadné vytvořit si vlastní, ale mylnou představu o dané věci. Proto neváhejte se na nás obrátit, bez letadel nebude letectví, ale ani úřad, a to si tady plně uvědomujeme.</a:t>
            </a:r>
          </a:p>
          <a:p>
            <a:pPr marL="0" indent="0" algn="just">
              <a:buNone/>
            </a:pPr>
            <a:endParaRPr lang="cs-CZ" sz="2400" b="1" i="1" dirty="0" smtClean="0">
              <a:solidFill>
                <a:srgbClr val="0070C0"/>
              </a:solidFill>
            </a:endParaRPr>
          </a:p>
          <a:p>
            <a:pPr marL="0" indent="0" algn="ctr">
              <a:buNone/>
            </a:pPr>
            <a:r>
              <a:rPr lang="cs-CZ" sz="1200" b="1" dirty="0">
                <a:solidFill>
                  <a:srgbClr val="0070C0"/>
                </a:solidFill>
                <a:hlinkClick r:id="rId2"/>
              </a:rPr>
              <a:t>https://www.caa.cz/letadlova-technika/zmena-narizeni-komise-eu-c-1321-2014/nejcastejsi-otazky</a:t>
            </a:r>
            <a:r>
              <a:rPr lang="cs-CZ" sz="1200" b="1" dirty="0" smtClean="0">
                <a:solidFill>
                  <a:srgbClr val="0070C0"/>
                </a:solidFill>
                <a:hlinkClick r:id="rId2"/>
              </a:rPr>
              <a:t>/</a:t>
            </a:r>
            <a:endParaRPr lang="cs-CZ" sz="1200" b="1" dirty="0" smtClean="0">
              <a:solidFill>
                <a:srgbClr val="0070C0"/>
              </a:solidFill>
            </a:endParaRPr>
          </a:p>
          <a:p>
            <a:pPr marL="0" indent="0" algn="ctr">
              <a:buNone/>
            </a:pPr>
            <a:endParaRPr lang="cs-CZ" sz="1200" b="1" dirty="0" smtClean="0">
              <a:solidFill>
                <a:srgbClr val="0070C0"/>
              </a:solidFill>
            </a:endParaRPr>
          </a:p>
          <a:p>
            <a:pPr marL="0" indent="0" algn="ctr">
              <a:buNone/>
            </a:pPr>
            <a:r>
              <a:rPr lang="cs-CZ" sz="3500" b="1" dirty="0" smtClean="0">
                <a:solidFill>
                  <a:srgbClr val="BA2006"/>
                </a:solidFill>
              </a:rPr>
              <a:t>Přeji vám hodně štěstí do nového roku 2021 a ať je zase takový, jako byly ty před rokem 2020.</a:t>
            </a:r>
            <a:endParaRPr lang="cs-CZ" sz="3500" b="1" dirty="0">
              <a:solidFill>
                <a:srgbClr val="BA2006"/>
              </a:solidFill>
            </a:endParaRPr>
          </a:p>
        </p:txBody>
      </p:sp>
      <p:sp>
        <p:nvSpPr>
          <p:cNvPr id="4" name="Zástupný symbol pro zápatí 3"/>
          <p:cNvSpPr>
            <a:spLocks noGrp="1"/>
          </p:cNvSpPr>
          <p:nvPr>
            <p:ph type="ftr" sz="quarter" idx="11"/>
          </p:nvPr>
        </p:nvSpPr>
        <p:spPr/>
        <p:txBody>
          <a:bodyPr/>
          <a:lstStyle/>
          <a:p>
            <a:r>
              <a:rPr lang="cs-CZ" smtClean="0"/>
              <a:t>Seminář GA 2021</a:t>
            </a:r>
            <a:endParaRPr lang="cs-CZ"/>
          </a:p>
        </p:txBody>
      </p:sp>
      <p:sp>
        <p:nvSpPr>
          <p:cNvPr id="5" name="Zástupný symbol pro číslo snímku 4"/>
          <p:cNvSpPr>
            <a:spLocks noGrp="1"/>
          </p:cNvSpPr>
          <p:nvPr>
            <p:ph type="sldNum" sz="quarter" idx="12"/>
          </p:nvPr>
        </p:nvSpPr>
        <p:spPr/>
        <p:txBody>
          <a:bodyPr/>
          <a:lstStyle/>
          <a:p>
            <a:fld id="{AC57A5DF-1266-40EA-9282-1E66B9DE06C0}" type="slidenum">
              <a:rPr lang="cs-CZ" smtClean="0"/>
              <a:t>37</a:t>
            </a:fld>
            <a:endParaRPr lang="cs-CZ"/>
          </a:p>
        </p:txBody>
      </p:sp>
    </p:spTree>
    <p:extLst>
      <p:ext uri="{BB962C8B-B14F-4D97-AF65-F5344CB8AC3E}">
        <p14:creationId xmlns:p14="http://schemas.microsoft.com/office/powerpoint/2010/main" val="83750071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p:cNvSpPr>
            <a:spLocks noGrp="1"/>
          </p:cNvSpPr>
          <p:nvPr>
            <p:ph type="title"/>
          </p:nvPr>
        </p:nvSpPr>
        <p:spPr/>
        <p:txBody>
          <a:bodyPr>
            <a:normAutofit fontScale="90000"/>
          </a:bodyPr>
          <a:lstStyle/>
          <a:p>
            <a:r>
              <a:rPr lang="cs-CZ" sz="2200" b="1" dirty="0" smtClean="0">
                <a:solidFill>
                  <a:srgbClr val="0070C0"/>
                </a:solidFill>
              </a:rPr>
              <a:t>Kategorie způsobilosti</a:t>
            </a:r>
            <a:r>
              <a:rPr lang="cs-CZ" b="1" dirty="0" smtClean="0">
                <a:solidFill>
                  <a:srgbClr val="0070C0"/>
                </a:solidFill>
              </a:rPr>
              <a:t/>
            </a:r>
            <a:br>
              <a:rPr lang="cs-CZ" b="1" dirty="0" smtClean="0">
                <a:solidFill>
                  <a:srgbClr val="0070C0"/>
                </a:solidFill>
              </a:rPr>
            </a:br>
            <a:r>
              <a:rPr lang="cs-CZ" b="1" dirty="0" smtClean="0">
                <a:solidFill>
                  <a:srgbClr val="0070C0"/>
                </a:solidFill>
              </a:rPr>
              <a:t>  </a:t>
            </a:r>
            <a:r>
              <a:rPr lang="cs-CZ" sz="4000" b="1" dirty="0" smtClean="0">
                <a:solidFill>
                  <a:srgbClr val="0070C0"/>
                </a:solidFill>
              </a:rPr>
              <a:t>Standardní Osvědčení letové způsobilosti</a:t>
            </a:r>
            <a:endParaRPr lang="cs-CZ" b="1" dirty="0">
              <a:solidFill>
                <a:srgbClr val="0070C0"/>
              </a:solidFill>
            </a:endParaRPr>
          </a:p>
        </p:txBody>
      </p:sp>
      <p:sp>
        <p:nvSpPr>
          <p:cNvPr id="4" name="Zástupný symbol pro zápatí 3"/>
          <p:cNvSpPr>
            <a:spLocks noGrp="1"/>
          </p:cNvSpPr>
          <p:nvPr>
            <p:ph type="ftr" sz="quarter" idx="11"/>
          </p:nvPr>
        </p:nvSpPr>
        <p:spPr/>
        <p:txBody>
          <a:bodyPr/>
          <a:lstStyle/>
          <a:p>
            <a:r>
              <a:rPr lang="cs-CZ" smtClean="0"/>
              <a:t>Seminář GA 2021</a:t>
            </a:r>
            <a:endParaRPr lang="cs-CZ"/>
          </a:p>
        </p:txBody>
      </p:sp>
      <p:sp>
        <p:nvSpPr>
          <p:cNvPr id="5" name="Zástupný symbol pro číslo snímku 4"/>
          <p:cNvSpPr>
            <a:spLocks noGrp="1"/>
          </p:cNvSpPr>
          <p:nvPr>
            <p:ph type="sldNum" sz="quarter" idx="12"/>
          </p:nvPr>
        </p:nvSpPr>
        <p:spPr/>
        <p:txBody>
          <a:bodyPr/>
          <a:lstStyle/>
          <a:p>
            <a:fld id="{AC57A5DF-1266-40EA-9282-1E66B9DE06C0}" type="slidenum">
              <a:rPr lang="cs-CZ" smtClean="0"/>
              <a:t>4</a:t>
            </a:fld>
            <a:endParaRPr lang="cs-CZ"/>
          </a:p>
        </p:txBody>
      </p:sp>
      <p:pic>
        <p:nvPicPr>
          <p:cNvPr id="1026" name="Picture 2"/>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34000" contrast="-62000"/>
                    </a14:imgEffect>
                  </a14:imgLayer>
                </a14:imgProps>
              </a:ext>
              <a:ext uri="{28A0092B-C50C-407E-A947-70E740481C1C}">
                <a14:useLocalDpi xmlns:a14="http://schemas.microsoft.com/office/drawing/2010/main" val="0"/>
              </a:ext>
            </a:extLst>
          </a:blip>
          <a:srcRect/>
          <a:stretch>
            <a:fillRect/>
          </a:stretch>
        </p:blipFill>
        <p:spPr bwMode="auto">
          <a:xfrm>
            <a:off x="0" y="1"/>
            <a:ext cx="854771" cy="836712"/>
          </a:xfrm>
          <a:prstGeom prst="rect">
            <a:avLst/>
          </a:prstGeom>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Zástupný symbol pro obsah 5"/>
          <p:cNvSpPr>
            <a:spLocks noGrp="1"/>
          </p:cNvSpPr>
          <p:nvPr>
            <p:ph sz="half" idx="1"/>
          </p:nvPr>
        </p:nvSpPr>
        <p:spPr/>
        <p:txBody>
          <a:bodyPr>
            <a:normAutofit fontScale="92500"/>
          </a:bodyPr>
          <a:lstStyle/>
          <a:p>
            <a:r>
              <a:rPr lang="cs-CZ" b="1" dirty="0" smtClean="0">
                <a:solidFill>
                  <a:schemeClr val="accent1">
                    <a:lumMod val="75000"/>
                  </a:schemeClr>
                </a:solidFill>
              </a:rPr>
              <a:t>Letoun s TC pod správou EASA, neboli </a:t>
            </a:r>
            <a:r>
              <a:rPr lang="cs-CZ" b="1" dirty="0" err="1" smtClean="0">
                <a:solidFill>
                  <a:schemeClr val="accent1">
                    <a:lumMod val="75000"/>
                  </a:schemeClr>
                </a:solidFill>
              </a:rPr>
              <a:t>t.z.v</a:t>
            </a:r>
            <a:r>
              <a:rPr lang="cs-CZ" b="1" dirty="0" smtClean="0">
                <a:solidFill>
                  <a:schemeClr val="accent1">
                    <a:lumMod val="75000"/>
                  </a:schemeClr>
                </a:solidFill>
              </a:rPr>
              <a:t>,</a:t>
            </a:r>
          </a:p>
          <a:p>
            <a:pPr marL="0" indent="0">
              <a:buNone/>
            </a:pPr>
            <a:r>
              <a:rPr lang="cs-CZ" b="1" dirty="0" smtClean="0">
                <a:solidFill>
                  <a:schemeClr val="accent1">
                    <a:lumMod val="75000"/>
                  </a:schemeClr>
                </a:solidFill>
              </a:rPr>
              <a:t>     </a:t>
            </a:r>
            <a:r>
              <a:rPr lang="cs-CZ" b="1" i="1" dirty="0" smtClean="0">
                <a:solidFill>
                  <a:schemeClr val="accent1">
                    <a:lumMod val="75000"/>
                  </a:schemeClr>
                </a:solidFill>
              </a:rPr>
              <a:t>„Transferované    			letadlo“	</a:t>
            </a:r>
            <a:r>
              <a:rPr lang="cs-CZ" sz="2100" b="1" i="1" dirty="0">
                <a:solidFill>
                  <a:schemeClr val="accent1">
                    <a:lumMod val="75000"/>
                  </a:schemeClr>
                </a:solidFill>
              </a:rPr>
              <a:t>dříve podle </a:t>
            </a:r>
            <a:r>
              <a:rPr lang="cs-CZ" sz="2000" b="1" i="1" dirty="0" smtClean="0">
                <a:solidFill>
                  <a:schemeClr val="accent1">
                    <a:lumMod val="75000"/>
                  </a:schemeClr>
                </a:solidFill>
              </a:rPr>
              <a:t>(EU)216/2008,</a:t>
            </a:r>
            <a:r>
              <a:rPr lang="cs-CZ" sz="2000" b="1" dirty="0">
                <a:solidFill>
                  <a:schemeClr val="accent1">
                    <a:lumMod val="75000"/>
                  </a:schemeClr>
                </a:solidFill>
              </a:rPr>
              <a:t>	</a:t>
            </a:r>
            <a:endParaRPr lang="cs-CZ" sz="2000" b="1" dirty="0" smtClean="0">
              <a:solidFill>
                <a:schemeClr val="accent1">
                  <a:lumMod val="75000"/>
                </a:schemeClr>
              </a:solidFill>
            </a:endParaRPr>
          </a:p>
          <a:p>
            <a:pPr marL="0" indent="0">
              <a:buNone/>
            </a:pPr>
            <a:r>
              <a:rPr lang="cs-CZ" sz="2000" b="1" dirty="0">
                <a:solidFill>
                  <a:schemeClr val="accent1">
                    <a:lumMod val="75000"/>
                  </a:schemeClr>
                </a:solidFill>
              </a:rPr>
              <a:t>	</a:t>
            </a:r>
            <a:r>
              <a:rPr lang="cs-CZ" sz="2000" b="1" dirty="0" smtClean="0">
                <a:solidFill>
                  <a:schemeClr val="accent1">
                    <a:lumMod val="75000"/>
                  </a:schemeClr>
                </a:solidFill>
              </a:rPr>
              <a:t>nyní podle </a:t>
            </a:r>
            <a:r>
              <a:rPr lang="cs-CZ" sz="2000" b="1" i="1" dirty="0" smtClean="0">
                <a:solidFill>
                  <a:schemeClr val="accent1">
                    <a:lumMod val="75000"/>
                  </a:schemeClr>
                </a:solidFill>
              </a:rPr>
              <a:t>(EU)2018/1139</a:t>
            </a:r>
          </a:p>
          <a:p>
            <a:pPr marL="0" indent="0">
              <a:buNone/>
            </a:pPr>
            <a:endParaRPr lang="cs-CZ" sz="2000" b="1" i="1" dirty="0" smtClean="0">
              <a:solidFill>
                <a:schemeClr val="accent1">
                  <a:lumMod val="75000"/>
                </a:schemeClr>
              </a:solidFill>
            </a:endParaRPr>
          </a:p>
          <a:p>
            <a:r>
              <a:rPr lang="cs-CZ" b="1" dirty="0" smtClean="0">
                <a:solidFill>
                  <a:schemeClr val="accent1">
                    <a:lumMod val="75000"/>
                  </a:schemeClr>
                </a:solidFill>
              </a:rPr>
              <a:t>Letoun s TC pod správou Národního úřadu je </a:t>
            </a:r>
            <a:r>
              <a:rPr lang="cs-CZ" b="1" dirty="0" err="1" smtClean="0">
                <a:solidFill>
                  <a:schemeClr val="accent1">
                    <a:lumMod val="75000"/>
                  </a:schemeClr>
                </a:solidFill>
              </a:rPr>
              <a:t>t.z.v</a:t>
            </a:r>
            <a:r>
              <a:rPr lang="cs-CZ" b="1" dirty="0" smtClean="0">
                <a:solidFill>
                  <a:schemeClr val="accent1">
                    <a:lumMod val="75000"/>
                  </a:schemeClr>
                </a:solidFill>
              </a:rPr>
              <a:t>.</a:t>
            </a:r>
          </a:p>
          <a:p>
            <a:pPr marL="0" indent="0">
              <a:buNone/>
            </a:pPr>
            <a:r>
              <a:rPr lang="cs-CZ" b="1" dirty="0">
                <a:solidFill>
                  <a:schemeClr val="accent1">
                    <a:lumMod val="75000"/>
                  </a:schemeClr>
                </a:solidFill>
              </a:rPr>
              <a:t> </a:t>
            </a:r>
            <a:r>
              <a:rPr lang="cs-CZ" b="1" dirty="0" smtClean="0">
                <a:solidFill>
                  <a:schemeClr val="accent1">
                    <a:lumMod val="75000"/>
                  </a:schemeClr>
                </a:solidFill>
              </a:rPr>
              <a:t>    „</a:t>
            </a:r>
            <a:r>
              <a:rPr lang="cs-CZ" b="1" i="1" dirty="0" err="1" smtClean="0">
                <a:solidFill>
                  <a:schemeClr val="accent1">
                    <a:lumMod val="75000"/>
                  </a:schemeClr>
                </a:solidFill>
              </a:rPr>
              <a:t>Annexované</a:t>
            </a:r>
            <a:r>
              <a:rPr lang="cs-CZ" b="1" i="1" dirty="0" smtClean="0">
                <a:solidFill>
                  <a:schemeClr val="accent1">
                    <a:lumMod val="75000"/>
                  </a:schemeClr>
                </a:solidFill>
              </a:rPr>
              <a:t> letadlo</a:t>
            </a:r>
            <a:r>
              <a:rPr lang="cs-CZ" b="1" dirty="0" smtClean="0">
                <a:solidFill>
                  <a:schemeClr val="accent1">
                    <a:lumMod val="75000"/>
                  </a:schemeClr>
                </a:solidFill>
              </a:rPr>
              <a:t>“</a:t>
            </a:r>
            <a:endParaRPr lang="cs-CZ" b="1" dirty="0">
              <a:solidFill>
                <a:schemeClr val="accent1">
                  <a:lumMod val="75000"/>
                </a:schemeClr>
              </a:solidFill>
            </a:endParaRPr>
          </a:p>
        </p:txBody>
      </p:sp>
      <p:pic>
        <p:nvPicPr>
          <p:cNvPr id="10" name="Picture 13" descr="img000"/>
          <p:cNvPicPr>
            <a:picLocks noGrp="1" noChangeAspect="1" noChangeArrowheads="1"/>
          </p:cNvPicPr>
          <p:nvPr>
            <p:ph sz="half" idx="2"/>
          </p:nvPr>
        </p:nvPicPr>
        <p:blipFill>
          <a:blip r:embed="rId4" cstate="print">
            <a:extLst>
              <a:ext uri="{28A0092B-C50C-407E-A947-70E740481C1C}">
                <a14:useLocalDpi xmlns:a14="http://schemas.microsoft.com/office/drawing/2010/main" val="0"/>
              </a:ext>
            </a:extLst>
          </a:blip>
          <a:srcRect/>
          <a:stretch>
            <a:fillRect/>
          </a:stretch>
        </p:blipFill>
        <p:spPr>
          <a:xfrm>
            <a:off x="5064580" y="1268760"/>
            <a:ext cx="3606552" cy="248157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1" name="Picture 6" descr="brigadý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a:xfrm>
            <a:off x="5076056" y="3645024"/>
            <a:ext cx="3610744" cy="2708058"/>
          </a:xfrm>
          <a:prstGeom prst="rect">
            <a:avLst/>
          </a:prstGeom>
        </p:spPr>
      </p:pic>
    </p:spTree>
    <p:extLst>
      <p:ext uri="{BB962C8B-B14F-4D97-AF65-F5344CB8AC3E}">
        <p14:creationId xmlns:p14="http://schemas.microsoft.com/office/powerpoint/2010/main" val="275943113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p:cNvSpPr>
            <a:spLocks noGrp="1"/>
          </p:cNvSpPr>
          <p:nvPr>
            <p:ph type="title"/>
          </p:nvPr>
        </p:nvSpPr>
        <p:spPr/>
        <p:txBody>
          <a:bodyPr>
            <a:normAutofit fontScale="90000"/>
          </a:bodyPr>
          <a:lstStyle/>
          <a:p>
            <a:r>
              <a:rPr lang="cs-CZ" sz="2200" b="1" dirty="0" smtClean="0">
                <a:solidFill>
                  <a:srgbClr val="0070C0"/>
                </a:solidFill>
              </a:rPr>
              <a:t>Kategorie způsobilosti</a:t>
            </a:r>
            <a:r>
              <a:rPr lang="cs-CZ" b="1" dirty="0" smtClean="0">
                <a:solidFill>
                  <a:srgbClr val="0070C0"/>
                </a:solidFill>
              </a:rPr>
              <a:t/>
            </a:r>
            <a:br>
              <a:rPr lang="cs-CZ" b="1" dirty="0" smtClean="0">
                <a:solidFill>
                  <a:srgbClr val="0070C0"/>
                </a:solidFill>
              </a:rPr>
            </a:br>
            <a:r>
              <a:rPr lang="cs-CZ" sz="3100" b="1" dirty="0" smtClean="0">
                <a:solidFill>
                  <a:srgbClr val="0070C0"/>
                </a:solidFill>
              </a:rPr>
              <a:t>OLZ ve standardní kategorii způsobilosti podle EASA</a:t>
            </a:r>
            <a:endParaRPr lang="cs-CZ" sz="3100" b="1" dirty="0">
              <a:solidFill>
                <a:srgbClr val="0070C0"/>
              </a:solidFill>
            </a:endParaRPr>
          </a:p>
        </p:txBody>
      </p:sp>
      <p:sp>
        <p:nvSpPr>
          <p:cNvPr id="8" name="Zástupný symbol pro text 7"/>
          <p:cNvSpPr>
            <a:spLocks noGrp="1"/>
          </p:cNvSpPr>
          <p:nvPr>
            <p:ph type="body" sz="half" idx="1"/>
          </p:nvPr>
        </p:nvSpPr>
        <p:spPr/>
        <p:txBody>
          <a:bodyPr/>
          <a:lstStyle/>
          <a:p>
            <a:r>
              <a:rPr lang="cs-CZ" dirty="0" smtClean="0"/>
              <a:t>Letadlo musí být v souladu s TC</a:t>
            </a:r>
          </a:p>
          <a:p>
            <a:r>
              <a:rPr lang="cs-CZ" dirty="0" smtClean="0"/>
              <a:t>TC EASA existuje pro typ letadla:</a:t>
            </a:r>
            <a:endParaRPr lang="cs-CZ" dirty="0"/>
          </a:p>
        </p:txBody>
      </p:sp>
      <p:pic>
        <p:nvPicPr>
          <p:cNvPr id="7" name="Picture 2"/>
          <p:cNvPicPr>
            <a:picLocks noGrp="1" noChangeAspect="1" noChangeArrowheads="1"/>
          </p:cNvPicPr>
          <p:nvPr>
            <p:ph sz="quarter" idx="2"/>
          </p:nvPr>
        </p:nvPicPr>
        <p:blipFill rotWithShape="1">
          <a:blip r:embed="rId2">
            <a:extLst>
              <a:ext uri="{28A0092B-C50C-407E-A947-70E740481C1C}">
                <a14:useLocalDpi xmlns:a14="http://schemas.microsoft.com/office/drawing/2010/main" val="0"/>
              </a:ext>
            </a:extLst>
          </a:blip>
          <a:srcRect l="4410" t="29290" r="11103" b="47712"/>
          <a:stretch/>
        </p:blipFill>
        <p:spPr bwMode="auto">
          <a:xfrm>
            <a:off x="468496" y="4077072"/>
            <a:ext cx="4251172" cy="8679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Zástupný symbol pro zápatí 3"/>
          <p:cNvSpPr>
            <a:spLocks noGrp="1"/>
          </p:cNvSpPr>
          <p:nvPr>
            <p:ph type="ftr" sz="quarter" idx="11"/>
          </p:nvPr>
        </p:nvSpPr>
        <p:spPr/>
        <p:txBody>
          <a:bodyPr/>
          <a:lstStyle/>
          <a:p>
            <a:r>
              <a:rPr lang="cs-CZ" smtClean="0"/>
              <a:t>Seminář GA 2021</a:t>
            </a:r>
            <a:endParaRPr lang="cs-CZ"/>
          </a:p>
        </p:txBody>
      </p:sp>
      <p:sp>
        <p:nvSpPr>
          <p:cNvPr id="5" name="Zástupný symbol pro číslo snímku 4"/>
          <p:cNvSpPr>
            <a:spLocks noGrp="1"/>
          </p:cNvSpPr>
          <p:nvPr>
            <p:ph type="sldNum" sz="quarter" idx="12"/>
          </p:nvPr>
        </p:nvSpPr>
        <p:spPr/>
        <p:txBody>
          <a:bodyPr/>
          <a:lstStyle/>
          <a:p>
            <a:fld id="{AC57A5DF-1266-40EA-9282-1E66B9DE06C0}" type="slidenum">
              <a:rPr lang="cs-CZ" smtClean="0"/>
              <a:t>5</a:t>
            </a:fld>
            <a:endParaRPr lang="cs-CZ"/>
          </a:p>
        </p:txBody>
      </p:sp>
      <p:pic>
        <p:nvPicPr>
          <p:cNvPr id="1026" name="Picture 2"/>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34000" contrast="-62000"/>
                    </a14:imgEffect>
                  </a14:imgLayer>
                </a14:imgProps>
              </a:ext>
              <a:ext uri="{28A0092B-C50C-407E-A947-70E740481C1C}">
                <a14:useLocalDpi xmlns:a14="http://schemas.microsoft.com/office/drawing/2010/main" val="0"/>
              </a:ext>
            </a:extLst>
          </a:blip>
          <a:srcRect/>
          <a:stretch>
            <a:fillRect/>
          </a:stretch>
        </p:blipFill>
        <p:spPr bwMode="auto">
          <a:xfrm>
            <a:off x="0" y="1"/>
            <a:ext cx="854771" cy="836712"/>
          </a:xfrm>
          <a:prstGeom prst="rect">
            <a:avLst/>
          </a:prstGeom>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2" descr="The best Zlín Aircraft Z-142 Photos | Airplane-Pictures.net"/>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8205"/>
          <a:stretch/>
        </p:blipFill>
        <p:spPr bwMode="auto">
          <a:xfrm>
            <a:off x="4932040" y="1412776"/>
            <a:ext cx="2796814" cy="176003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3"/>
          <p:cNvPicPr>
            <a:picLocks noGrp="1" noChangeAspect="1" noChangeArrowheads="1"/>
          </p:cNvPicPr>
          <p:nvPr>
            <p:ph sz="quarter" idx="3"/>
          </p:nvPr>
        </p:nvPicPr>
        <p:blipFill rotWithShape="1">
          <a:blip r:embed="rId6" cstate="print">
            <a:extLst>
              <a:ext uri="{28A0092B-C50C-407E-A947-70E740481C1C}">
                <a14:useLocalDpi xmlns:a14="http://schemas.microsoft.com/office/drawing/2010/main" val="0"/>
              </a:ext>
            </a:extLst>
          </a:blip>
          <a:srcRect t="9879" r="-212" b="14006"/>
          <a:stretch/>
        </p:blipFill>
        <p:spPr bwMode="auto">
          <a:xfrm>
            <a:off x="4919262" y="3200806"/>
            <a:ext cx="3093503" cy="15675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descr="Cessna 172 – Wikipedie"/>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436096" y="4797152"/>
            <a:ext cx="2645349" cy="19238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844661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p:cNvSpPr>
            <a:spLocks noGrp="1"/>
          </p:cNvSpPr>
          <p:nvPr>
            <p:ph type="title"/>
          </p:nvPr>
        </p:nvSpPr>
        <p:spPr/>
        <p:txBody>
          <a:bodyPr>
            <a:normAutofit/>
          </a:bodyPr>
          <a:lstStyle/>
          <a:p>
            <a:r>
              <a:rPr lang="cs-CZ" sz="2200" b="1" dirty="0" smtClean="0">
                <a:solidFill>
                  <a:srgbClr val="0070C0"/>
                </a:solidFill>
              </a:rPr>
              <a:t>Kategorie způsobilosti</a:t>
            </a:r>
            <a:r>
              <a:rPr lang="cs-CZ" b="1" dirty="0" smtClean="0">
                <a:solidFill>
                  <a:srgbClr val="0070C0"/>
                </a:solidFill>
              </a:rPr>
              <a:t/>
            </a:r>
            <a:br>
              <a:rPr lang="cs-CZ" b="1" dirty="0" smtClean="0">
                <a:solidFill>
                  <a:srgbClr val="0070C0"/>
                </a:solidFill>
              </a:rPr>
            </a:br>
            <a:r>
              <a:rPr lang="cs-CZ" sz="3100" b="1" dirty="0" smtClean="0">
                <a:solidFill>
                  <a:srgbClr val="0070C0"/>
                </a:solidFill>
              </a:rPr>
              <a:t>OLZ ve zvláštní kategorii způsobilosti podle EASA</a:t>
            </a:r>
            <a:endParaRPr lang="cs-CZ" sz="3100" b="1" dirty="0">
              <a:solidFill>
                <a:srgbClr val="0070C0"/>
              </a:solidFill>
            </a:endParaRPr>
          </a:p>
        </p:txBody>
      </p:sp>
      <p:sp>
        <p:nvSpPr>
          <p:cNvPr id="2" name="Zástupný symbol pro text 1"/>
          <p:cNvSpPr>
            <a:spLocks noGrp="1"/>
          </p:cNvSpPr>
          <p:nvPr>
            <p:ph type="body" idx="1"/>
          </p:nvPr>
        </p:nvSpPr>
        <p:spPr/>
        <p:txBody>
          <a:bodyPr>
            <a:normAutofit fontScale="92500" lnSpcReduction="20000"/>
          </a:bodyPr>
          <a:lstStyle/>
          <a:p>
            <a:r>
              <a:rPr lang="cs-CZ" dirty="0" smtClean="0"/>
              <a:t>Letadla s omezeným TC (</a:t>
            </a:r>
            <a:r>
              <a:rPr lang="cs-CZ" dirty="0" err="1" smtClean="0"/>
              <a:t>Restricted</a:t>
            </a:r>
            <a:r>
              <a:rPr lang="cs-CZ" dirty="0" smtClean="0"/>
              <a:t>)</a:t>
            </a:r>
            <a:endParaRPr lang="cs-CZ" dirty="0"/>
          </a:p>
        </p:txBody>
      </p:sp>
      <p:sp>
        <p:nvSpPr>
          <p:cNvPr id="6" name="Zástupný symbol pro text 5"/>
          <p:cNvSpPr>
            <a:spLocks noGrp="1"/>
          </p:cNvSpPr>
          <p:nvPr>
            <p:ph type="body" sz="quarter" idx="3"/>
          </p:nvPr>
        </p:nvSpPr>
        <p:spPr>
          <a:xfrm>
            <a:off x="386209" y="4581128"/>
            <a:ext cx="4041775" cy="1050131"/>
          </a:xfrm>
        </p:spPr>
        <p:txBody>
          <a:bodyPr>
            <a:normAutofit fontScale="92500" lnSpcReduction="20000"/>
          </a:bodyPr>
          <a:lstStyle/>
          <a:p>
            <a:endParaRPr lang="cs-CZ" dirty="0" smtClean="0"/>
          </a:p>
          <a:p>
            <a:r>
              <a:rPr lang="cs-CZ" dirty="0" smtClean="0"/>
              <a:t>Letadla se zvláštní specifikací letové způsobilosti  (SAS)</a:t>
            </a:r>
          </a:p>
          <a:p>
            <a:endParaRPr lang="cs-CZ" dirty="0"/>
          </a:p>
        </p:txBody>
      </p:sp>
      <p:pic>
        <p:nvPicPr>
          <p:cNvPr id="1027" name="Picture 3"/>
          <p:cNvPicPr>
            <a:picLocks noGrp="1" noChangeAspect="1" noChangeArrowheads="1"/>
          </p:cNvPicPr>
          <p:nvPr>
            <p:ph sz="quarter" idx="4"/>
          </p:nvPr>
        </p:nvPicPr>
        <p:blipFill>
          <a:blip r:embed="rId2">
            <a:extLst>
              <a:ext uri="{28A0092B-C50C-407E-A947-70E740481C1C}">
                <a14:useLocalDpi xmlns:a14="http://schemas.microsoft.com/office/drawing/2010/main" val="0"/>
              </a:ext>
            </a:extLst>
          </a:blip>
          <a:stretch>
            <a:fillRect/>
          </a:stretch>
        </p:blipFill>
        <p:spPr bwMode="auto">
          <a:xfrm>
            <a:off x="3674104" y="1360407"/>
            <a:ext cx="3850224" cy="25726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Zástupný symbol pro zápatí 3"/>
          <p:cNvSpPr>
            <a:spLocks noGrp="1"/>
          </p:cNvSpPr>
          <p:nvPr>
            <p:ph type="ftr" sz="quarter" idx="11"/>
          </p:nvPr>
        </p:nvSpPr>
        <p:spPr/>
        <p:txBody>
          <a:bodyPr/>
          <a:lstStyle/>
          <a:p>
            <a:r>
              <a:rPr lang="cs-CZ" smtClean="0"/>
              <a:t>Seminář GA 2021</a:t>
            </a:r>
            <a:endParaRPr lang="cs-CZ"/>
          </a:p>
        </p:txBody>
      </p:sp>
      <p:sp>
        <p:nvSpPr>
          <p:cNvPr id="5" name="Zástupný symbol pro číslo snímku 4"/>
          <p:cNvSpPr>
            <a:spLocks noGrp="1"/>
          </p:cNvSpPr>
          <p:nvPr>
            <p:ph type="sldNum" sz="quarter" idx="12"/>
          </p:nvPr>
        </p:nvSpPr>
        <p:spPr/>
        <p:txBody>
          <a:bodyPr/>
          <a:lstStyle/>
          <a:p>
            <a:fld id="{AC57A5DF-1266-40EA-9282-1E66B9DE06C0}" type="slidenum">
              <a:rPr lang="cs-CZ" smtClean="0"/>
              <a:t>6</a:t>
            </a:fld>
            <a:endParaRPr lang="cs-CZ"/>
          </a:p>
        </p:txBody>
      </p:sp>
      <p:pic>
        <p:nvPicPr>
          <p:cNvPr id="1026" name="Picture 2"/>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34000" contrast="-62000"/>
                    </a14:imgEffect>
                  </a14:imgLayer>
                </a14:imgProps>
              </a:ext>
              <a:ext uri="{28A0092B-C50C-407E-A947-70E740481C1C}">
                <a14:useLocalDpi xmlns:a14="http://schemas.microsoft.com/office/drawing/2010/main" val="0"/>
              </a:ext>
            </a:extLst>
          </a:blip>
          <a:srcRect/>
          <a:stretch>
            <a:fillRect/>
          </a:stretch>
        </p:blipFill>
        <p:spPr bwMode="auto">
          <a:xfrm>
            <a:off x="0" y="1"/>
            <a:ext cx="854771" cy="836712"/>
          </a:xfrm>
          <a:prstGeom prst="rect">
            <a:avLst/>
          </a:prstGeom>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26521" y="4365104"/>
            <a:ext cx="3999495" cy="15198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4100694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p:cNvSpPr>
            <a:spLocks noGrp="1"/>
          </p:cNvSpPr>
          <p:nvPr>
            <p:ph type="title"/>
          </p:nvPr>
        </p:nvSpPr>
        <p:spPr/>
        <p:txBody>
          <a:bodyPr>
            <a:normAutofit/>
          </a:bodyPr>
          <a:lstStyle/>
          <a:p>
            <a:r>
              <a:rPr lang="cs-CZ" sz="2200" b="1" dirty="0" smtClean="0">
                <a:solidFill>
                  <a:srgbClr val="0070C0"/>
                </a:solidFill>
              </a:rPr>
              <a:t>Kategorie způsobilosti</a:t>
            </a:r>
            <a:r>
              <a:rPr lang="cs-CZ" b="1" dirty="0" smtClean="0">
                <a:solidFill>
                  <a:srgbClr val="0070C0"/>
                </a:solidFill>
              </a:rPr>
              <a:t/>
            </a:r>
            <a:br>
              <a:rPr lang="cs-CZ" b="1" dirty="0" smtClean="0">
                <a:solidFill>
                  <a:srgbClr val="0070C0"/>
                </a:solidFill>
              </a:rPr>
            </a:br>
            <a:r>
              <a:rPr lang="cs-CZ" sz="3100" b="1" dirty="0">
                <a:solidFill>
                  <a:srgbClr val="0070C0"/>
                </a:solidFill>
              </a:rPr>
              <a:t>Z</a:t>
            </a:r>
            <a:r>
              <a:rPr lang="cs-CZ" sz="3100" b="1" dirty="0" smtClean="0">
                <a:solidFill>
                  <a:srgbClr val="0070C0"/>
                </a:solidFill>
              </a:rPr>
              <a:t>vláštní kategorie způsobilosti podle EASA</a:t>
            </a:r>
            <a:endParaRPr lang="cs-CZ" sz="3100" b="1" dirty="0">
              <a:solidFill>
                <a:srgbClr val="0070C0"/>
              </a:solidFill>
            </a:endParaRPr>
          </a:p>
        </p:txBody>
      </p:sp>
      <p:sp>
        <p:nvSpPr>
          <p:cNvPr id="6" name="Zástupný symbol pro text 5"/>
          <p:cNvSpPr>
            <a:spLocks noGrp="1"/>
          </p:cNvSpPr>
          <p:nvPr>
            <p:ph type="body" sz="quarter" idx="3"/>
          </p:nvPr>
        </p:nvSpPr>
        <p:spPr>
          <a:xfrm>
            <a:off x="386209" y="4581128"/>
            <a:ext cx="4041775" cy="1050131"/>
          </a:xfrm>
        </p:spPr>
        <p:txBody>
          <a:bodyPr>
            <a:normAutofit/>
          </a:bodyPr>
          <a:lstStyle/>
          <a:p>
            <a:endParaRPr lang="cs-CZ" dirty="0" smtClean="0"/>
          </a:p>
          <a:p>
            <a:endParaRPr lang="cs-CZ" dirty="0"/>
          </a:p>
        </p:txBody>
      </p:sp>
      <p:sp>
        <p:nvSpPr>
          <p:cNvPr id="4" name="Zástupný symbol pro zápatí 3"/>
          <p:cNvSpPr>
            <a:spLocks noGrp="1"/>
          </p:cNvSpPr>
          <p:nvPr>
            <p:ph type="ftr" sz="quarter" idx="11"/>
          </p:nvPr>
        </p:nvSpPr>
        <p:spPr/>
        <p:txBody>
          <a:bodyPr/>
          <a:lstStyle/>
          <a:p>
            <a:r>
              <a:rPr lang="cs-CZ" smtClean="0"/>
              <a:t>Seminář GA 2021</a:t>
            </a:r>
            <a:endParaRPr lang="cs-CZ"/>
          </a:p>
        </p:txBody>
      </p:sp>
      <p:sp>
        <p:nvSpPr>
          <p:cNvPr id="5" name="Zástupný symbol pro číslo snímku 4"/>
          <p:cNvSpPr>
            <a:spLocks noGrp="1"/>
          </p:cNvSpPr>
          <p:nvPr>
            <p:ph type="sldNum" sz="quarter" idx="12"/>
          </p:nvPr>
        </p:nvSpPr>
        <p:spPr/>
        <p:txBody>
          <a:bodyPr/>
          <a:lstStyle/>
          <a:p>
            <a:fld id="{AC57A5DF-1266-40EA-9282-1E66B9DE06C0}" type="slidenum">
              <a:rPr lang="cs-CZ" smtClean="0"/>
              <a:t>7</a:t>
            </a:fld>
            <a:endParaRPr lang="cs-CZ"/>
          </a:p>
        </p:txBody>
      </p:sp>
      <p:pic>
        <p:nvPicPr>
          <p:cNvPr id="1026" name="Picture 2"/>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34000" contrast="-62000"/>
                    </a14:imgEffect>
                  </a14:imgLayer>
                </a14:imgProps>
              </a:ext>
              <a:ext uri="{28A0092B-C50C-407E-A947-70E740481C1C}">
                <a14:useLocalDpi xmlns:a14="http://schemas.microsoft.com/office/drawing/2010/main" val="0"/>
              </a:ext>
            </a:extLst>
          </a:blip>
          <a:srcRect/>
          <a:stretch>
            <a:fillRect/>
          </a:stretch>
        </p:blipFill>
        <p:spPr bwMode="auto">
          <a:xfrm>
            <a:off x="0" y="1"/>
            <a:ext cx="854771" cy="836712"/>
          </a:xfrm>
          <a:prstGeom prst="rect">
            <a:avLst/>
          </a:prstGeom>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Zástupný symbol pro text 6"/>
          <p:cNvSpPr>
            <a:spLocks noGrp="1"/>
          </p:cNvSpPr>
          <p:nvPr>
            <p:ph type="body" idx="1"/>
          </p:nvPr>
        </p:nvSpPr>
        <p:spPr>
          <a:xfrm>
            <a:off x="323528" y="1916832"/>
            <a:ext cx="7416824" cy="3096344"/>
          </a:xfrm>
        </p:spPr>
        <p:txBody>
          <a:bodyPr>
            <a:normAutofit/>
          </a:bodyPr>
          <a:lstStyle/>
          <a:p>
            <a:r>
              <a:rPr lang="cs-CZ" dirty="0" smtClean="0"/>
              <a:t>Létání na Letové podmínky (</a:t>
            </a:r>
            <a:r>
              <a:rPr lang="cs-CZ" dirty="0" err="1" smtClean="0"/>
              <a:t>Flight</a:t>
            </a:r>
            <a:r>
              <a:rPr lang="cs-CZ" dirty="0" smtClean="0"/>
              <a:t> </a:t>
            </a:r>
            <a:r>
              <a:rPr lang="cs-CZ" dirty="0" err="1" smtClean="0"/>
              <a:t>Condition</a:t>
            </a:r>
            <a:r>
              <a:rPr lang="cs-CZ" dirty="0" smtClean="0"/>
              <a:t> - FC) a Povolení k letu (</a:t>
            </a:r>
            <a:r>
              <a:rPr lang="cs-CZ" dirty="0" err="1" smtClean="0"/>
              <a:t>Permit</a:t>
            </a:r>
            <a:r>
              <a:rPr lang="cs-CZ" dirty="0" smtClean="0"/>
              <a:t> to </a:t>
            </a:r>
            <a:r>
              <a:rPr lang="cs-CZ" dirty="0" err="1" smtClean="0"/>
              <a:t>Fly</a:t>
            </a:r>
            <a:r>
              <a:rPr lang="cs-CZ" dirty="0" smtClean="0"/>
              <a:t> - </a:t>
            </a:r>
            <a:r>
              <a:rPr lang="cs-CZ" dirty="0" err="1" smtClean="0"/>
              <a:t>PtF</a:t>
            </a:r>
            <a:r>
              <a:rPr lang="cs-CZ" dirty="0" smtClean="0"/>
              <a:t>) se používá pro letadla:</a:t>
            </a:r>
          </a:p>
          <a:p>
            <a:pPr marL="342900" indent="-342900">
              <a:buFont typeface="Arial" panose="020B0604020202020204" pitchFamily="34" charset="0"/>
              <a:buChar char="•"/>
            </a:pPr>
            <a:r>
              <a:rPr lang="cs-CZ" dirty="0"/>
              <a:t>K</a:t>
            </a:r>
            <a:r>
              <a:rPr lang="cs-CZ" dirty="0" smtClean="0"/>
              <a:t>dy jejich způsobilost ještě nebyla prokázána, tj. pro  prototypy nebo</a:t>
            </a:r>
          </a:p>
          <a:p>
            <a:pPr marL="342900" indent="-342900">
              <a:buFont typeface="Arial" panose="020B0604020202020204" pitchFamily="34" charset="0"/>
              <a:buChar char="•"/>
            </a:pPr>
            <a:r>
              <a:rPr lang="cs-CZ" dirty="0" smtClean="0"/>
              <a:t>Je z nějakého důvodu </a:t>
            </a:r>
            <a:r>
              <a:rPr lang="cs-CZ" dirty="0"/>
              <a:t>trvale nebo přechodně omezena </a:t>
            </a:r>
            <a:endParaRPr lang="cs-CZ" dirty="0" smtClean="0"/>
          </a:p>
          <a:p>
            <a:endParaRPr lang="cs-CZ" dirty="0" smtClean="0"/>
          </a:p>
        </p:txBody>
      </p:sp>
    </p:spTree>
    <p:extLst>
      <p:ext uri="{BB962C8B-B14F-4D97-AF65-F5344CB8AC3E}">
        <p14:creationId xmlns:p14="http://schemas.microsoft.com/office/powerpoint/2010/main" val="271239579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a:lstStyle/>
          <a:p>
            <a:pPr eaLnBrk="1" hangingPunct="1"/>
            <a:r>
              <a:rPr lang="cs-CZ" altLang="cs-CZ" dirty="0" smtClean="0">
                <a:solidFill>
                  <a:schemeClr val="accent2"/>
                </a:solidFill>
              </a:rPr>
              <a:t>Letadla pod EASA – FC a </a:t>
            </a:r>
            <a:r>
              <a:rPr lang="cs-CZ" altLang="cs-CZ" dirty="0" err="1" smtClean="0">
                <a:solidFill>
                  <a:schemeClr val="accent2"/>
                </a:solidFill>
              </a:rPr>
              <a:t>PtF</a:t>
            </a:r>
            <a:r>
              <a:rPr lang="cs-CZ" altLang="cs-CZ" dirty="0" smtClean="0">
                <a:solidFill>
                  <a:schemeClr val="accent2"/>
                </a:solidFill>
              </a:rPr>
              <a:t/>
            </a:r>
            <a:br>
              <a:rPr lang="cs-CZ" altLang="cs-CZ" dirty="0" smtClean="0">
                <a:solidFill>
                  <a:schemeClr val="accent2"/>
                </a:solidFill>
              </a:rPr>
            </a:br>
            <a:r>
              <a:rPr lang="cs-CZ" altLang="cs-CZ" sz="2000" dirty="0" smtClean="0">
                <a:solidFill>
                  <a:schemeClr val="accent2"/>
                </a:solidFill>
              </a:rPr>
              <a:t>PROTOTYP PRO VÝVOJ</a:t>
            </a:r>
            <a:endParaRPr lang="cs-CZ" altLang="cs-CZ" dirty="0" smtClean="0">
              <a:solidFill>
                <a:schemeClr val="accent2"/>
              </a:solidFill>
            </a:endParaRPr>
          </a:p>
        </p:txBody>
      </p:sp>
      <p:pic>
        <p:nvPicPr>
          <p:cNvPr id="40963" name="Picture 3" descr="seagle"/>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554163" y="1600200"/>
            <a:ext cx="6034087" cy="4525963"/>
          </a:xfrm>
        </p:spPr>
      </p:pic>
      <p:sp>
        <p:nvSpPr>
          <p:cNvPr id="2" name="Zástupný symbol pro zápatí 1"/>
          <p:cNvSpPr>
            <a:spLocks noGrp="1"/>
          </p:cNvSpPr>
          <p:nvPr>
            <p:ph type="ftr" sz="quarter" idx="11"/>
          </p:nvPr>
        </p:nvSpPr>
        <p:spPr/>
        <p:txBody>
          <a:bodyPr/>
          <a:lstStyle/>
          <a:p>
            <a:r>
              <a:rPr lang="cs-CZ" smtClean="0"/>
              <a:t>Seminář GA 2021</a:t>
            </a:r>
            <a:endParaRPr lang="cs-CZ"/>
          </a:p>
        </p:txBody>
      </p:sp>
      <p:sp>
        <p:nvSpPr>
          <p:cNvPr id="3" name="Zástupný symbol pro číslo snímku 2"/>
          <p:cNvSpPr>
            <a:spLocks noGrp="1"/>
          </p:cNvSpPr>
          <p:nvPr>
            <p:ph type="sldNum" sz="quarter" idx="12"/>
          </p:nvPr>
        </p:nvSpPr>
        <p:spPr/>
        <p:txBody>
          <a:bodyPr/>
          <a:lstStyle/>
          <a:p>
            <a:fld id="{AC57A5DF-1266-40EA-9282-1E66B9DE06C0}" type="slidenum">
              <a:rPr lang="cs-CZ" smtClean="0"/>
              <a:t>8</a:t>
            </a:fld>
            <a:endParaRPr lang="cs-CZ"/>
          </a:p>
        </p:txBody>
      </p:sp>
    </p:spTree>
    <p:extLst>
      <p:ext uri="{BB962C8B-B14F-4D97-AF65-F5344CB8AC3E}">
        <p14:creationId xmlns:p14="http://schemas.microsoft.com/office/powerpoint/2010/main" val="279953740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lstStyle/>
          <a:p>
            <a:pPr eaLnBrk="1" hangingPunct="1"/>
            <a:r>
              <a:rPr lang="cs-CZ" altLang="cs-CZ" smtClean="0">
                <a:solidFill>
                  <a:srgbClr val="6600CC"/>
                </a:solidFill>
              </a:rPr>
              <a:t>Letadla pod EASA – FC a PtF</a:t>
            </a:r>
            <a:br>
              <a:rPr lang="cs-CZ" altLang="cs-CZ" smtClean="0">
                <a:solidFill>
                  <a:srgbClr val="6600CC"/>
                </a:solidFill>
              </a:rPr>
            </a:br>
            <a:r>
              <a:rPr lang="cs-CZ" altLang="cs-CZ" sz="2000" smtClean="0">
                <a:solidFill>
                  <a:srgbClr val="6600CC"/>
                </a:solidFill>
              </a:rPr>
              <a:t>PROTOTYP PRO PRŮKAZ TC – nově vyrobené letadlo</a:t>
            </a:r>
            <a:endParaRPr lang="cs-CZ" altLang="cs-CZ" smtClean="0">
              <a:solidFill>
                <a:srgbClr val="6600CC"/>
              </a:solidFill>
            </a:endParaRPr>
          </a:p>
        </p:txBody>
      </p:sp>
      <p:pic>
        <p:nvPicPr>
          <p:cNvPr id="41987" name="Picture 6"/>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134" t="14171" r="65471" b="27184"/>
          <a:stretch>
            <a:fillRect/>
          </a:stretch>
        </p:blipFill>
        <p:spPr>
          <a:xfrm>
            <a:off x="609600" y="1600200"/>
            <a:ext cx="7707313" cy="4622800"/>
          </a:xfrm>
        </p:spPr>
      </p:pic>
      <p:sp>
        <p:nvSpPr>
          <p:cNvPr id="2" name="Zástupný symbol pro zápatí 1"/>
          <p:cNvSpPr>
            <a:spLocks noGrp="1"/>
          </p:cNvSpPr>
          <p:nvPr>
            <p:ph type="ftr" sz="quarter" idx="11"/>
          </p:nvPr>
        </p:nvSpPr>
        <p:spPr/>
        <p:txBody>
          <a:bodyPr/>
          <a:lstStyle/>
          <a:p>
            <a:r>
              <a:rPr lang="cs-CZ" smtClean="0"/>
              <a:t>Seminář GA 2021</a:t>
            </a:r>
            <a:endParaRPr lang="cs-CZ"/>
          </a:p>
        </p:txBody>
      </p:sp>
      <p:sp>
        <p:nvSpPr>
          <p:cNvPr id="3" name="Zástupný symbol pro číslo snímku 2"/>
          <p:cNvSpPr>
            <a:spLocks noGrp="1"/>
          </p:cNvSpPr>
          <p:nvPr>
            <p:ph type="sldNum" sz="quarter" idx="12"/>
          </p:nvPr>
        </p:nvSpPr>
        <p:spPr/>
        <p:txBody>
          <a:bodyPr/>
          <a:lstStyle/>
          <a:p>
            <a:fld id="{AC57A5DF-1266-40EA-9282-1E66B9DE06C0}" type="slidenum">
              <a:rPr lang="cs-CZ" smtClean="0"/>
              <a:t>9</a:t>
            </a:fld>
            <a:endParaRPr lang="cs-CZ"/>
          </a:p>
        </p:txBody>
      </p:sp>
    </p:spTree>
    <p:extLst>
      <p:ext uri="{BB962C8B-B14F-4D97-AF65-F5344CB8AC3E}">
        <p14:creationId xmlns:p14="http://schemas.microsoft.com/office/powerpoint/2010/main" val="3032144148"/>
      </p:ext>
    </p:extLst>
  </p:cSld>
  <p:clrMapOvr>
    <a:masterClrMapping/>
  </p:clrMapOvr>
  <p:timing>
    <p:tnLst>
      <p:par>
        <p:cTn id="1" dur="indefinite" restart="never" nodeType="tmRoot"/>
      </p:par>
    </p:tnLst>
  </p:timing>
</p:sld>
</file>

<file path=ppt/theme/theme1.xml><?xml version="1.0" encoding="utf-8"?>
<a:theme xmlns:a="http://schemas.openxmlformats.org/drawingml/2006/main" name="Motiv sady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1655</TotalTime>
  <Words>2300</Words>
  <Application>Microsoft Office PowerPoint</Application>
  <PresentationFormat>Předvádění na obrazovce (4:3)</PresentationFormat>
  <Paragraphs>408</Paragraphs>
  <Slides>37</Slides>
  <Notes>3</Notes>
  <HiddenSlides>0</HiddenSlides>
  <MMClips>0</MMClips>
  <ScaleCrop>false</ScaleCrop>
  <HeadingPairs>
    <vt:vector size="4" baseType="variant">
      <vt:variant>
        <vt:lpstr>Motiv</vt:lpstr>
      </vt:variant>
      <vt:variant>
        <vt:i4>1</vt:i4>
      </vt:variant>
      <vt:variant>
        <vt:lpstr>Nadpisy snímků</vt:lpstr>
      </vt:variant>
      <vt:variant>
        <vt:i4>37</vt:i4>
      </vt:variant>
    </vt:vector>
  </HeadingPairs>
  <TitlesOfParts>
    <vt:vector size="38" baseType="lpstr">
      <vt:lpstr>Motiv sady Office</vt:lpstr>
      <vt:lpstr>Pokračující letová způsobilost v návaznosti na počáteční letovou způsobilost</vt:lpstr>
      <vt:lpstr>    OBSAH PRESENTACE</vt:lpstr>
      <vt:lpstr>Kategorie způsobilosti Civilní letadlo musí mít doklady způsobilosti, ale jaké?</vt:lpstr>
      <vt:lpstr>Kategorie způsobilosti   Standardní Osvědčení letové způsobilosti</vt:lpstr>
      <vt:lpstr>Kategorie způsobilosti OLZ ve standardní kategorii způsobilosti podle EASA</vt:lpstr>
      <vt:lpstr>Kategorie způsobilosti OLZ ve zvláštní kategorii způsobilosti podle EASA</vt:lpstr>
      <vt:lpstr>Kategorie způsobilosti Zvláštní kategorie způsobilosti podle EASA</vt:lpstr>
      <vt:lpstr>Letadla pod EASA – FC a PtF PROTOTYP PRO VÝVOJ</vt:lpstr>
      <vt:lpstr>Letadla pod EASA – FC a PtF PROTOTYP PRO PRŮKAZ TC – nově vyrobené letadlo</vt:lpstr>
      <vt:lpstr>Letadla pod EASA – FC a PtF PROTOTYP PRO PRŮKAZ ZTN – upravené letadlo z provozu</vt:lpstr>
      <vt:lpstr>Letadla pod EASA – FC a PtF  Zálety nově vyrobených letadel po výrobě</vt:lpstr>
      <vt:lpstr>Letadla pod EASA – FC a PtF  Lety pro přejímku zákazníků, Průzkum trhu, včetně výcviku posádek zákazníka, Letecké výstavy a air-show, Lety pro překonání rekordů, účast na závodech, přelet do údržby či místa skladování, individuálně stavěná letadla, lety pro přejímku úřadem, trénink posádek žadatele, … </vt:lpstr>
      <vt:lpstr>ANNEXOVANÁ LETADLA</vt:lpstr>
      <vt:lpstr>Kategorie způsobilosti   Kategorie EXPERIMENTAL</vt:lpstr>
      <vt:lpstr>Kategorie způsobilosti   Kategorie EXPERIMENTAL</vt:lpstr>
      <vt:lpstr>Kategorie způsobilosti   Kategorie LIMITED</vt:lpstr>
      <vt:lpstr>Kategorie způsobilosti   Kategorie RESTRICTED</vt:lpstr>
      <vt:lpstr>     Rozdělení letadel dle „Základního nařízení“ Rozdělení kompetencí podle „Základního nařízení“ (BR) </vt:lpstr>
      <vt:lpstr> Typové osvědčení  Vydání Typového osvědčení ICAO</vt:lpstr>
      <vt:lpstr> Typové osvědčení  Co musí splňovat Typové osvědčení? </vt:lpstr>
      <vt:lpstr> Typové osvědčení  Požadavky Stavebních předpisů</vt:lpstr>
      <vt:lpstr>    Postupy pro osvědčování a zachování letové způsobilosti </vt:lpstr>
      <vt:lpstr>    Postupy pro osvědčování a zachování letové způsobilosti Výroba </vt:lpstr>
      <vt:lpstr>    Postupy pro osvědčování a zachování letové způsobilosti Změny Typového návrhu </vt:lpstr>
      <vt:lpstr>    Postupy pro osvědčování a zachování letové způsobilosti STC </vt:lpstr>
      <vt:lpstr>    Postupy pro osvědčování a zachování letové způsobilosti Osvědčení letové způsobilosti </vt:lpstr>
      <vt:lpstr>    Systém údržby z hlediska certifikace </vt:lpstr>
      <vt:lpstr>           Systém údržby z technického hlediska </vt:lpstr>
      <vt:lpstr>       Systém údržby z technického hlediska  </vt:lpstr>
      <vt:lpstr>       Systém údržby z technického hlediska   </vt:lpstr>
      <vt:lpstr>       Systém údržby z technického hlediska   </vt:lpstr>
      <vt:lpstr>       Systém údržby z technického hlediska   </vt:lpstr>
      <vt:lpstr>       Systém údržby z hlediska legislativy </vt:lpstr>
      <vt:lpstr>       Systém údržby z hlediska legislativy </vt:lpstr>
      <vt:lpstr>       Systém údržby z pohledu zdravého rozumu </vt:lpstr>
      <vt:lpstr>       Systém údržby z pohledu zdravého rozumu </vt:lpstr>
      <vt:lpstr>Děkuji za pozornost, ing. Vít Zárybnický ředitel Sekce Technické</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Důsledky nového základního nařízení (EU) 1139/2018 na způsobilost letadel</dc:title>
  <dc:creator>Zárybnický Vít</dc:creator>
  <cp:lastModifiedBy>Zárybnický Vít</cp:lastModifiedBy>
  <cp:revision>106</cp:revision>
  <cp:lastPrinted>2020-11-18T11:14:09Z</cp:lastPrinted>
  <dcterms:created xsi:type="dcterms:W3CDTF">2018-10-09T18:02:41Z</dcterms:created>
  <dcterms:modified xsi:type="dcterms:W3CDTF">2020-12-29T13:52:23Z</dcterms:modified>
</cp:coreProperties>
</file>