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E7"/>
          </a:solidFill>
        </a:fill>
      </a:tcStyle>
    </a:wholeTbl>
    <a:band2H>
      <a:tcTxStyle/>
      <a:tcStyle>
        <a:tcBdr/>
        <a:fill>
          <a:solidFill>
            <a:srgbClr val="E7EAF3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ACA"/>
          </a:solidFill>
        </a:fill>
      </a:tcStyle>
    </a:wholeTbl>
    <a:band2H>
      <a:tcTxStyle/>
      <a:tcStyle>
        <a:tcBdr/>
        <a:fill>
          <a:solidFill>
            <a:srgbClr val="E8EDE7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CE9"/>
          </a:solidFill>
        </a:fill>
      </a:tcStyle>
    </a:wholeTbl>
    <a:band2H>
      <a:tcTxStyle/>
      <a:tcStyle>
        <a:tcBdr/>
        <a:fill>
          <a:solidFill>
            <a:srgbClr val="F2E7F4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Light"/>
          <a:ea typeface="Avenir Light"/>
          <a:cs typeface="Avenir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2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2205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61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rázek"/>
          <p:cNvSpPr>
            <a:spLocks noGrp="1"/>
          </p:cNvSpPr>
          <p:nvPr>
            <p:ph type="pic" sz="half" idx="21"/>
          </p:nvPr>
        </p:nvSpPr>
        <p:spPr>
          <a:xfrm>
            <a:off x="6502400" y="4879052"/>
            <a:ext cx="6502400" cy="4876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sz="half" idx="22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Obrázek"/>
          <p:cNvSpPr>
            <a:spLocks noGrp="1"/>
          </p:cNvSpPr>
          <p:nvPr>
            <p:ph type="pic" idx="23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</a:defRPr>
            </a:lvl1pPr>
            <a:lvl2pPr marL="7831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2pPr>
            <a:lvl3pPr marL="12530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3pPr>
            <a:lvl4pPr marL="17229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4pPr>
            <a:lvl5pPr marL="21928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04" name="„Sem napište citát.“"/>
          <p:cNvSpPr txBox="1">
            <a:spLocks noGrp="1"/>
          </p:cNvSpPr>
          <p:nvPr>
            <p:ph type="body" sz="quarter" idx="21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10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u citá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</a:defRPr>
            </a:lvl1pPr>
            <a:lvl2pPr marL="7831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2pPr>
            <a:lvl3pPr marL="12530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3pPr>
            <a:lvl4pPr marL="17229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4pPr>
            <a:lvl5pPr marL="2192866" indent="-313266" algn="ctr">
              <a:spcBef>
                <a:spcPts val="0"/>
              </a:spcBef>
              <a:buClrTx/>
              <a:defRPr sz="2400" cap="all" spc="384">
                <a:solidFill>
                  <a:srgbClr val="55D8FF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3" name="„Sem napište citát.“"/>
          <p:cNvSpPr txBox="1">
            <a:spLocks noGrp="1"/>
          </p:cNvSpPr>
          <p:nvPr>
            <p:ph type="body" sz="quarter" idx="21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114" name="Obrázek"/>
          <p:cNvSpPr>
            <a:spLocks noGrp="1"/>
          </p:cNvSpPr>
          <p:nvPr>
            <p:ph type="pic" idx="22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rázek"/>
          <p:cNvSpPr>
            <a:spLocks noGrp="1"/>
          </p:cNvSpPr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rázek"/>
          <p:cNvSpPr>
            <a:spLocks noGrp="1"/>
          </p:cNvSpPr>
          <p:nvPr>
            <p:ph type="pic" idx="21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ext názvu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3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názvu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rázek"/>
          <p:cNvSpPr>
            <a:spLocks noGrp="1"/>
          </p:cNvSpPr>
          <p:nvPr>
            <p:ph type="pic" idx="21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ext názvu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100" cap="all" spc="496">
                <a:solidFill>
                  <a:srgbClr val="A5D7FB"/>
                </a:solidFill>
                <a:latin typeface="Avenir Heavy"/>
                <a:ea typeface="Avenir Heavy"/>
                <a:cs typeface="Avenir Heavy"/>
                <a:sym typeface="Avenir Heavy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rázek"/>
          <p:cNvSpPr>
            <a:spLocks noGrp="1"/>
          </p:cNvSpPr>
          <p:nvPr>
            <p:ph type="pic" idx="21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ext názvu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úrovně 1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9398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14097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18796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23495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28194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32893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37592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42291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EKCE LETOVÁ - ODDĚLENÍ ZVLÁŠTNÍHO PROVOZU"/>
          <p:cNvSpPr txBox="1">
            <a:spLocks noGrp="1"/>
          </p:cNvSpPr>
          <p:nvPr>
            <p:ph type="subTitle" sz="quarter" idx="1"/>
          </p:nvPr>
        </p:nvSpPr>
        <p:spPr>
          <a:xfrm>
            <a:off x="2120900" y="215900"/>
            <a:ext cx="9809709" cy="892375"/>
          </a:xfrm>
          <a:prstGeom prst="rect">
            <a:avLst/>
          </a:prstGeom>
        </p:spPr>
        <p:txBody>
          <a:bodyPr/>
          <a:lstStyle>
            <a:lvl1pPr>
              <a:defRPr sz="2400" b="1" spc="3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SEKCE LETOVÁ - ODDĚLENÍ ZVLÁŠTNÍHO PROVOZU</a:t>
            </a:r>
          </a:p>
        </p:txBody>
      </p:sp>
      <p:pic>
        <p:nvPicPr>
          <p:cNvPr id="141" name="loga_UCL_ilustrator10.png" descr="loga_UCL_ilustrator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1095" y="1713689"/>
            <a:ext cx="3735530" cy="349749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KYDIVING - ANEB PARAŠUTISTICKÝ…"/>
          <p:cNvSpPr txBox="1"/>
          <p:nvPr/>
        </p:nvSpPr>
        <p:spPr>
          <a:xfrm>
            <a:off x="2564624" y="5796693"/>
            <a:ext cx="787555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smtClean="0">
                <a:solidFill>
                  <a:srgbClr val="FFFF00"/>
                </a:solidFill>
              </a:rPr>
              <a:t>SKYDIVING</a:t>
            </a:r>
            <a:r>
              <a:rPr lang="cs-CZ" dirty="0" smtClean="0">
                <a:solidFill>
                  <a:srgbClr val="FFFF00"/>
                </a:solidFill>
              </a:rPr>
              <a:t> – </a:t>
            </a:r>
            <a:r>
              <a:rPr dirty="0" smtClean="0">
                <a:solidFill>
                  <a:srgbClr val="FFFF00"/>
                </a:solidFill>
              </a:rPr>
              <a:t>PARAŠUTISTICKÝ</a:t>
            </a:r>
            <a:endParaRPr dirty="0">
              <a:solidFill>
                <a:srgbClr val="FFFF00"/>
              </a:solidFill>
            </a:endParaRPr>
          </a:p>
          <a:p>
            <a: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solidFill>
                  <a:srgbClr val="FFFF00"/>
                </a:solidFill>
              </a:rPr>
              <a:t>PROVOZ Z POHLEDU</a:t>
            </a:r>
          </a:p>
          <a:p>
            <a:pPr>
              <a:defRPr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solidFill>
                  <a:srgbClr val="FFFF00"/>
                </a:solidFill>
              </a:rPr>
              <a:t>OSTATNÍCH PILOTŮ</a:t>
            </a:r>
          </a:p>
        </p:txBody>
      </p:sp>
      <p:sp>
        <p:nvSpPr>
          <p:cNvPr id="143" name="Mgr. Emil FRANĚK"/>
          <p:cNvSpPr txBox="1"/>
          <p:nvPr/>
        </p:nvSpPr>
        <p:spPr>
          <a:xfrm>
            <a:off x="5168982" y="8159750"/>
            <a:ext cx="165083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55D8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Jiří Blaška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ESKOKY V ŘÍZENÉM PROSTORU VELKÝCH LETIŠŤ - CTR, TMA"/>
          <p:cNvSpPr txBox="1"/>
          <p:nvPr/>
        </p:nvSpPr>
        <p:spPr>
          <a:xfrm>
            <a:off x="298778" y="813766"/>
            <a:ext cx="1240724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VÝSADKOVÝ KŘÍŽ </a:t>
            </a:r>
            <a:r>
              <a:rPr lang="cs-CZ" dirty="0" smtClean="0"/>
              <a:t>–</a:t>
            </a:r>
            <a:r>
              <a:rPr dirty="0" smtClean="0"/>
              <a:t> POZEMNÍ </a:t>
            </a:r>
            <a:r>
              <a:rPr dirty="0"/>
              <a:t>VIZUÁLNÍ SIGNÁL</a:t>
            </a:r>
          </a:p>
        </p:txBody>
      </p:sp>
      <p:sp>
        <p:nvSpPr>
          <p:cNvPr id="181" name="SESKOKY V ŘÍZENÉM PROSTORU VELKÝCH LETIŠŤ - CTR, TMA"/>
          <p:cNvSpPr txBox="1"/>
          <p:nvPr/>
        </p:nvSpPr>
        <p:spPr>
          <a:xfrm>
            <a:off x="447840" y="1735297"/>
            <a:ext cx="12109119" cy="711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Povinností při parašutistickém provozu je vytyčení pozemního vizuálního signálu – výrazného oranžového kříže složeného ze čtyř ramen, kdy jedno rameno má minimální velikost 5 x 1 metr (velikost, tvar a barvu určují letecké a provozní předpisy).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Oranžový kříž je signálem, který říká: “Prostor nade mnou je využíván pro činnost parašutistů, pilote pozor, z oblohy ve vertikální rovině na tebe může něco spadnout!”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Oranžový kříž by měl být velký a opravdu výrazný.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Oranžový kříž by měl být vytyčen na </a:t>
            </a:r>
            <a:r>
              <a:rPr lang="cs-CZ" sz="2400" smtClean="0"/>
              <a:t>doskokové</a:t>
            </a:r>
            <a:r>
              <a:rPr lang="cs-CZ" sz="2400" dirty="0" smtClean="0"/>
              <a:t> ploše pouze v době, kdy je organizován provoz parašutistů, jinak tento pozemní vizuální signál ztrácí smysl.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Pozemní vizuální signál je významná informace o tom, jak je vzdušný prostor nad pozemním vizuálním signálem využíván.</a:t>
            </a:r>
          </a:p>
          <a:p>
            <a:pPr algn="l"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/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Piloti při letu sledují krajinu pod sebou, těžko budou sledovat oblohu nad sebou a hledat ve velké výšce výsadkový letoun, nebo parašutisty za volného pádu. Z jakýchkoli důvodů se může stát, že do ATZ s provozem parašutistů vlétne letadlo bez rádiového spojení.</a:t>
            </a:r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/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Při spatření oranžového kříže z letadla má pilot dvě možnosti: </a:t>
            </a:r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/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1. Okamžitě se spojit se službou RÁDIO a vyžádat si informace o provozu parašutistů.</a:t>
            </a:r>
          </a:p>
          <a:p>
            <a:pPr algn="l">
              <a:defRPr sz="2200">
                <a:solidFill>
                  <a:srgbClr val="FFD90A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2. Opustit prostor nad oranžovým křížem – opustit prostor ATZ.</a:t>
            </a:r>
            <a:endParaRPr lang="cs-CZ" sz="24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odklad.jpg" descr="Podkla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ESKOKY V ŘÍZENÉM PROSTORU VELKÝCH LETIŠŤ - CTR, TMA"/>
          <p:cNvSpPr txBox="1"/>
          <p:nvPr/>
        </p:nvSpPr>
        <p:spPr>
          <a:xfrm>
            <a:off x="4441697" y="772788"/>
            <a:ext cx="412140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ŘÍDÍCÍ SESKOKŮ</a:t>
            </a:r>
          </a:p>
        </p:txBody>
      </p:sp>
      <p:sp>
        <p:nvSpPr>
          <p:cNvPr id="185" name="SESKOKY V ŘÍZENÉM PROSTORU VELKÝCH LETIŠŤ - CTR, TMA"/>
          <p:cNvSpPr txBox="1"/>
          <p:nvPr/>
        </p:nvSpPr>
        <p:spPr>
          <a:xfrm>
            <a:off x="143516" y="1510866"/>
            <a:ext cx="12109119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Při všech seskocích parašutistů v ČR musí být ustanovena funkce řídícího seskoků, který je vlastnímu parašutistickému provozu osobně přítomen.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Tuto funkci může vykonávat pouze parašutista, který má platné speciální oprávnění udělené ÚCL, jež je zapsané v průkazu parašutisty.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Řídící seskoků plánuje, organizuje a řídí seskoky parašutistů, stará se o to, aby provoz parašutistů bezpečně fungoval v souladu s provozními předpisy. </a:t>
            </a:r>
          </a:p>
          <a:p>
            <a:pPr algn="l"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/>
          </a:p>
          <a:p>
            <a:pPr algn="l">
              <a:defRPr sz="2200">
                <a:solidFill>
                  <a:srgbClr val="FF93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>
                <a:solidFill>
                  <a:srgbClr val="FFFF00"/>
                </a:solidFill>
              </a:rPr>
              <a:t>Jeho úkolem je však také koordinace seskoků parašutistů s ostatní leteckou činností v daném prostoru (zde ATZ letiště).</a:t>
            </a:r>
          </a:p>
          <a:p>
            <a:pPr algn="l">
              <a:defRPr sz="2200">
                <a:solidFill>
                  <a:srgbClr val="FF93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>
                <a:solidFill>
                  <a:srgbClr val="FFFF00"/>
                </a:solidFill>
              </a:rPr>
              <a:t>Koordinace seskoků s ostatní leteckou činností může probíhat dvěma způsoby:</a:t>
            </a:r>
          </a:p>
          <a:p>
            <a:pPr algn="l">
              <a:defRPr sz="2200">
                <a:solidFill>
                  <a:srgbClr val="FF93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294105" indent="-294105" algn="l">
              <a:buSzPct val="100000"/>
              <a:buAutoNum type="arabicPeriod"/>
              <a:defRPr sz="2200">
                <a:solidFill>
                  <a:srgbClr val="FF93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>
                <a:solidFill>
                  <a:srgbClr val="FFFF00"/>
                </a:solidFill>
              </a:rPr>
              <a:t>Spolupracuje se službou RÁDIO na daném letišti dává ji informace o činnosti parašutistů.</a:t>
            </a:r>
          </a:p>
          <a:p>
            <a:pPr marL="294105" indent="-294105" algn="l">
              <a:buSzPct val="100000"/>
              <a:buAutoNum type="arabicPeriod"/>
              <a:defRPr sz="2200">
                <a:solidFill>
                  <a:srgbClr val="FF93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>
                <a:solidFill>
                  <a:srgbClr val="FFFF00"/>
                </a:solidFill>
              </a:rPr>
              <a:t>Sám vykonává vedle funkce řídícího seskoků také službu RÁDIO.</a:t>
            </a:r>
          </a:p>
          <a:p>
            <a:pPr marL="347663" algn="l"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000" dirty="0" smtClean="0"/>
          </a:p>
          <a:p>
            <a:pPr marL="347663" algn="l">
              <a:defRPr sz="22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V druhém případě je nejlepší, pokud je řídící seskoků také pilot, nebo se musí v letecké činnosti vzdělávat a znát vedle provozních předpisů para také letecké předpisy. Řídící seskoků je nejpovolanější osoba k podání informací o probíhajícím parašutistickém provozu. Na základě jeho informací služba RÁDIO nebo samotní piloti určují průběh letecké činnosti v ATZ tak, aby nedošlo ke kolizi mezi piloty a parašutisty</a:t>
            </a:r>
            <a:r>
              <a:rPr sz="2400" dirty="0" smtClean="0"/>
              <a:t>. 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ESKOKY V ŘÍZENÉM PROSTORU VELKÝCH LETIŠŤ - CTR, TMA"/>
          <p:cNvSpPr txBox="1"/>
          <p:nvPr/>
        </p:nvSpPr>
        <p:spPr>
          <a:xfrm>
            <a:off x="2884678" y="423538"/>
            <a:ext cx="723544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CHARAKTER VÝSADKOVÉHO</a:t>
            </a:r>
          </a:p>
          <a:p>
            <a: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PROVOZU PARAŠUTISTŮ</a:t>
            </a:r>
          </a:p>
        </p:txBody>
      </p:sp>
      <p:sp>
        <p:nvSpPr>
          <p:cNvPr id="189" name="SESKOKY V ŘÍZENÉM PROSTORU VELKÝCH LETIŠŤ - CTR, TMA"/>
          <p:cNvSpPr txBox="1"/>
          <p:nvPr/>
        </p:nvSpPr>
        <p:spPr>
          <a:xfrm>
            <a:off x="386975" y="2177690"/>
            <a:ext cx="12109120" cy="691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Výsadkový provoz parašutistů má různý charakter. To rozhoduje o tom, jaká bude součinnost a spolupráce leteckého a parašutistického provozu v jedné ATZ. V mnoha případech i bez zákazu ani jedna složka leteckého provozu žádná omezení nezaznamená. Místo zákazu postačí profesionální koordinace na základě znalostí o leteckém a parašutistickém provozu.</a:t>
            </a:r>
          </a:p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dirty="0" smtClean="0"/>
          </a:p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Parašutistický provoz v ATZ můžeme rozdělit do tří úrovní:</a:t>
            </a:r>
          </a:p>
          <a:p>
            <a:pPr marL="294105" indent="-294105" algn="l">
              <a:buSzPct val="100000"/>
              <a:buAutoNum type="arabicPeriod"/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skupina “PARA-PROFI”: letiště s velkou mírou pravděpodobnosti parašutistické činnosti, v sezóně i ve všedních dnech. Patří sem letiště Most, Klatovy, Příbram, Kolín, Prostějov, Mladá Boleslav. Charakter provozu: většinou velkokapacitní výsadkové letadlo (L-410, </a:t>
            </a:r>
            <a:r>
              <a:rPr lang="cs-CZ" dirty="0" err="1" smtClean="0"/>
              <a:t>Skyvan</a:t>
            </a:r>
            <a:r>
              <a:rPr lang="cs-CZ" dirty="0" smtClean="0"/>
              <a:t>, PAC), výsadky z výšky více než FL-100 (3 kilometry nad terénem) obvykle FL-140. Letadlo ve velkých výškách není vidět, najednou se ve vzduchu pohybuje volným pádem a následně na padácích více než 18 parašutistů (v Klatovech jsou to i desítky či stovka parašutistů najednou). Provoz většinou zajišťuje odborník, který umí správně komunikovat a řídit součinnost s ostatním leteckým provozem v ATZ.</a:t>
            </a:r>
          </a:p>
          <a:p>
            <a:pPr marL="294105" indent="-294105" algn="l">
              <a:buSzPct val="100000"/>
              <a:buAutoNum type="arabicPeriod"/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Skupina “PARA-STANDARD”: letiště s pravidelnou víkendovou parašutistickou činností v sezóně. Provoz zajišťuje letoun AN-2 s počtem startů denně deset a více. Patří sem například letiště Plzeň-Líně, Hořovice, Jihlava, Nové Město nad Metují, Šumperk apod. Výška seskoků většinou mezi 4000 ft. - FL-100 (1 až 3 km nad terénem). Zde jsou možné obě varianty součinnosti. Řídící seskoků spolupracuje se službou rádio, jinde službu RÁDIO vykonává sám.</a:t>
            </a:r>
          </a:p>
          <a:p>
            <a:pPr marL="294105" indent="-294105" algn="l">
              <a:buSzPct val="100000"/>
              <a:buAutoNum type="arabicPeriod"/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Skupina “PARA-HOBBY”: letiště s provozem malokapacitních výsadkových letadel L-60, C-172/182/206. Nepravidelná činnost v sezóně. Menší počet výsadkových letů v ATZ v provozním dni. Výška seskoků 4000 - 7000 ft. (1 až 2 km nad terénem). Řídící seskoků většinou spolupracuje se službou RÁDIO.</a:t>
            </a:r>
            <a:endParaRPr lang="cs-CZ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odklad.jpg" descr="Podk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ATZ - TYP A - DO FL95"/>
          <p:cNvSpPr txBox="1"/>
          <p:nvPr/>
        </p:nvSpPr>
        <p:spPr>
          <a:xfrm>
            <a:off x="2855957" y="497577"/>
            <a:ext cx="7633501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B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ATZ </a:t>
            </a:r>
            <a:r>
              <a:rPr lang="cs-CZ" dirty="0" smtClean="0"/>
              <a:t>–</a:t>
            </a:r>
            <a:r>
              <a:rPr dirty="0" smtClean="0"/>
              <a:t> </a:t>
            </a:r>
            <a:r>
              <a:rPr dirty="0"/>
              <a:t>“PARA HOBBY</a:t>
            </a:r>
            <a:r>
              <a:rPr dirty="0" smtClean="0"/>
              <a:t>”</a:t>
            </a:r>
            <a:r>
              <a:rPr lang="cs-CZ" dirty="0" smtClean="0"/>
              <a:t> –</a:t>
            </a:r>
            <a:r>
              <a:rPr dirty="0" smtClean="0"/>
              <a:t> </a:t>
            </a:r>
            <a:r>
              <a:rPr dirty="0"/>
              <a:t>DO </a:t>
            </a:r>
            <a:r>
              <a:rPr dirty="0" smtClean="0"/>
              <a:t>FL95</a:t>
            </a:r>
            <a:r>
              <a:rPr lang="cs-CZ" dirty="0" smtClean="0"/>
              <a:t>  (video)</a:t>
            </a:r>
            <a:endParaRPr dirty="0"/>
          </a:p>
        </p:txBody>
      </p:sp>
      <p:pic>
        <p:nvPicPr>
          <p:cNvPr id="193" name="Emil_4_converted.mp4" descr="Emil_4_conver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51329" y="1306072"/>
            <a:ext cx="6642753" cy="797130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odklad.jpg" descr="Podk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ATZ - TYP B (KLUB), TYP C (FIRMA) - NAD FL95 (FL140)"/>
          <p:cNvSpPr txBox="1"/>
          <p:nvPr/>
        </p:nvSpPr>
        <p:spPr>
          <a:xfrm>
            <a:off x="2044852" y="923631"/>
            <a:ext cx="9225282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B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ATZ </a:t>
            </a:r>
            <a:r>
              <a:rPr lang="cs-CZ" dirty="0" smtClean="0"/>
              <a:t>–</a:t>
            </a:r>
            <a:r>
              <a:rPr dirty="0" smtClean="0"/>
              <a:t> </a:t>
            </a:r>
            <a:r>
              <a:rPr dirty="0"/>
              <a:t>“PARA-PROFI” </a:t>
            </a:r>
            <a:r>
              <a:rPr lang="cs-CZ" dirty="0" smtClean="0"/>
              <a:t>–</a:t>
            </a:r>
            <a:r>
              <a:rPr dirty="0" smtClean="0"/>
              <a:t> </a:t>
            </a:r>
            <a:r>
              <a:rPr dirty="0"/>
              <a:t>NAD FL95 (</a:t>
            </a:r>
            <a:r>
              <a:rPr dirty="0" smtClean="0"/>
              <a:t>FL140</a:t>
            </a:r>
            <a:r>
              <a:rPr lang="cs-CZ" dirty="0" smtClean="0"/>
              <a:t>)  (video</a:t>
            </a:r>
            <a:r>
              <a:rPr dirty="0" smtClean="0"/>
              <a:t>)</a:t>
            </a:r>
            <a:endParaRPr dirty="0"/>
          </a:p>
        </p:txBody>
      </p:sp>
      <p:pic>
        <p:nvPicPr>
          <p:cNvPr id="197" name="Emil_5_converted.mp4" descr="Emil_5_conver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85775" y="2427558"/>
            <a:ext cx="12033250" cy="531468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10562"/>
            <a:ext cx="13048955" cy="97324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TZ - TYP D (SPECIÁL) - NAD FL95 (FL140)"/>
          <p:cNvSpPr txBox="1"/>
          <p:nvPr/>
        </p:nvSpPr>
        <p:spPr>
          <a:xfrm>
            <a:off x="576492" y="259049"/>
            <a:ext cx="12192440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B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cs-CZ" dirty="0" smtClean="0"/>
              <a:t>VELIKOST VZDUŠNÉHO PROSTORU SPECIÁLNĚ VYŽÁDANÉHO</a:t>
            </a:r>
          </a:p>
          <a:p>
            <a:r>
              <a:rPr lang="cs-CZ" dirty="0" smtClean="0"/>
              <a:t>PRO SESKOKY V PTAČÍCH KOMBINÉZÁCH – WINGSUIT</a:t>
            </a:r>
            <a:endParaRPr lang="cs-CZ" dirty="0"/>
          </a:p>
        </p:txBody>
      </p:sp>
      <p:pic>
        <p:nvPicPr>
          <p:cNvPr id="201" name="total.jpg" descr="tot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447" y="1621741"/>
            <a:ext cx="11509906" cy="772630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ADIUS KULATÉHO PADÁKU"/>
          <p:cNvSpPr txBox="1"/>
          <p:nvPr/>
        </p:nvSpPr>
        <p:spPr>
          <a:xfrm>
            <a:off x="3975600" y="469900"/>
            <a:ext cx="539421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B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RADIUS KULATÉHO PADÁKU</a:t>
            </a:r>
          </a:p>
        </p:txBody>
      </p:sp>
      <p:pic>
        <p:nvPicPr>
          <p:cNvPr id="205" name="Oblast přistání_kulatý.jpg" descr="Oblast přistání_kulatý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208" y="1138936"/>
            <a:ext cx="11158430" cy="785563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ADIUS PADÁKU TYPU KŘÍDLO"/>
          <p:cNvSpPr txBox="1"/>
          <p:nvPr/>
        </p:nvSpPr>
        <p:spPr>
          <a:xfrm>
            <a:off x="3749418" y="469900"/>
            <a:ext cx="5846573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B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RADIUS PADÁKU TYPU KŘÍDLO</a:t>
            </a:r>
          </a:p>
        </p:txBody>
      </p:sp>
      <p:pic>
        <p:nvPicPr>
          <p:cNvPr id="209" name="Oblast přistání.jpg" descr="Oblast přistání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521" y="1117349"/>
            <a:ext cx="11219758" cy="789881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ESKOKY V ŘÍZENÉM PROSTORU VELKÝCH LETIŠŤ - CTR, TMA"/>
          <p:cNvSpPr txBox="1"/>
          <p:nvPr/>
        </p:nvSpPr>
        <p:spPr>
          <a:xfrm>
            <a:off x="3944620" y="772788"/>
            <a:ext cx="51155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ZÁVĚR PREZENTACE</a:t>
            </a:r>
          </a:p>
        </p:txBody>
      </p:sp>
      <p:sp>
        <p:nvSpPr>
          <p:cNvPr id="213" name="SESKOKY V ŘÍZENÉM PROSTORU VELKÝCH LETIŠŤ - CTR, TMA"/>
          <p:cNvSpPr txBox="1"/>
          <p:nvPr/>
        </p:nvSpPr>
        <p:spPr>
          <a:xfrm>
            <a:off x="341327" y="1941062"/>
            <a:ext cx="12109119" cy="705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4105" lvl="4" indent="-294105" algn="l">
              <a:buSzPct val="100000"/>
              <a:buAutoNum type="arabicPeriod"/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Cílem prezentace bylo poskytnout pilotům a pracovníkům ŘLP informace, které by mohly pomoci k lepší vzájemné koordinaci a součinnosti leteckého a parašutistického provozu v jedné ATZ s minimálním omezováním ostatních účastníků leteckého provozu.</a:t>
            </a:r>
          </a:p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400" dirty="0" smtClean="0"/>
          </a:p>
          <a:p>
            <a:pPr marL="254000" indent="-254000" algn="l">
              <a:buSzPct val="100000"/>
              <a:buAutoNum type="arabicPeriod" startAt="2"/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400" dirty="0" smtClean="0"/>
              <a:t>Prezentace se týká součinnosti v jedné ATZ letiště, kde musí být během parašutistického provozu vydaná navigační výstraha na parašutistickou činnost a musí být zajištěna služba RÁDIO. Jsou zde popsány dva způsoby navigační výstrahy (letiště se symbolem padáčku v mapě ICAO, letiště bez symbolu padáčku). Prezentace popisuje způsob, jak získat potřebné informace pro let v ATZ s provozem parašutistů a velikost nebo způsob možného omezení během letecké činnosti. Vysvětluje funkci řídícího seskoků, služby RÁDIO během seskoků parašutistů a význam pozemního vizuálního signálu – oranžového kříže.</a:t>
            </a:r>
          </a:p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000" dirty="0" smtClean="0"/>
          </a:p>
          <a:p>
            <a:pPr marL="1611313" indent="-1611313"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000" dirty="0" smtClean="0"/>
              <a:t>POZNÁMKA: V prezentaci není řešena problematika seskoků padákem v řízeném prostoru pod FL-95 (CTR a TMA) ani seskoky mimo ATZ (omezený prostor).</a:t>
            </a:r>
          </a:p>
          <a:p>
            <a:pPr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000" dirty="0" smtClean="0"/>
          </a:p>
          <a:p>
            <a:pPr marL="1871663" indent="-1871663" algn="l">
              <a:defRPr sz="1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000" dirty="0" smtClean="0"/>
              <a:t>DOPORUČENÍ: Každý pilot, který předpokládá, že poletí do ATZ, kde probíhají seskoky parašutistů, by si měl prostudovat Výukový modul k výsadkové činnosti ve FIR Praha na webových stránkách Letecké informační služby:  aim.rlp.cz/</a:t>
            </a:r>
            <a:r>
              <a:rPr lang="cs-CZ" sz="2000" dirty="0" err="1" smtClean="0"/>
              <a:t>acc</a:t>
            </a:r>
            <a:r>
              <a:rPr lang="cs-CZ" sz="2000" dirty="0" smtClean="0"/>
              <a:t>/</a:t>
            </a:r>
            <a:r>
              <a:rPr lang="cs-CZ" sz="2000" dirty="0" err="1" smtClean="0"/>
              <a:t>pje</a:t>
            </a:r>
            <a:r>
              <a:rPr lang="cs-CZ" sz="2000" dirty="0" smtClean="0"/>
              <a:t>/</a:t>
            </a:r>
            <a:endParaRPr lang="cs-CZ" sz="20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55" y="0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ČINNOST ÚŘADU PRO CIVILNÍ LETECTVÍ"/>
          <p:cNvSpPr txBox="1"/>
          <p:nvPr/>
        </p:nvSpPr>
        <p:spPr>
          <a:xfrm>
            <a:off x="3487952" y="6059709"/>
            <a:ext cx="602889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cs-CZ" dirty="0" smtClean="0">
                <a:solidFill>
                  <a:srgbClr val="FFFF00"/>
                </a:solidFill>
              </a:rPr>
              <a:t>Děkuji za pozornost.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217" name="loga_UCL_ilustrator10.png" descr="loga_UCL_ilustrator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1095" y="1909301"/>
            <a:ext cx="3735530" cy="3497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odklad.jpg" descr="Podk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078" y="-43204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WINGSUIT"/>
          <p:cNvSpPr txBox="1"/>
          <p:nvPr/>
        </p:nvSpPr>
        <p:spPr>
          <a:xfrm>
            <a:off x="4922104" y="865877"/>
            <a:ext cx="3526607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 smtClean="0">
                <a:solidFill>
                  <a:srgbClr val="FFFF00"/>
                </a:solidFill>
              </a:rPr>
              <a:t>WINGSUIT</a:t>
            </a:r>
            <a:r>
              <a:rPr lang="cs-CZ" dirty="0" smtClean="0">
                <a:solidFill>
                  <a:srgbClr val="FFFF00"/>
                </a:solidFill>
              </a:rPr>
              <a:t>  (video)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147" name="Emil_1_converted.mp4" descr="Emil_1_conver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71181" y="1679749"/>
            <a:ext cx="12087837" cy="6799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odklad.jpg" descr="Podk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WOOP"/>
          <p:cNvSpPr txBox="1"/>
          <p:nvPr/>
        </p:nvSpPr>
        <p:spPr>
          <a:xfrm>
            <a:off x="5153739" y="865877"/>
            <a:ext cx="3063339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 smtClean="0">
                <a:solidFill>
                  <a:srgbClr val="FFFF00"/>
                </a:solidFill>
              </a:rPr>
              <a:t>SWOOP</a:t>
            </a:r>
            <a:r>
              <a:rPr lang="cs-CZ" dirty="0" smtClean="0">
                <a:solidFill>
                  <a:srgbClr val="FFFF00"/>
                </a:solidFill>
              </a:rPr>
              <a:t>  (video)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151" name="Emil_2_converted.mp4" descr="Emil_2_conver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8481" y="1667049"/>
            <a:ext cx="12087837" cy="679941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odklad.jpg" descr="Podkl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KLASICKÉ KULATÉ PADÁKY"/>
          <p:cNvSpPr txBox="1"/>
          <p:nvPr/>
        </p:nvSpPr>
        <p:spPr>
          <a:xfrm>
            <a:off x="3257384" y="865877"/>
            <a:ext cx="6856044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KLASICKÉ KULATÉ </a:t>
            </a:r>
            <a:r>
              <a:rPr dirty="0" smtClean="0">
                <a:solidFill>
                  <a:srgbClr val="FFFF00"/>
                </a:solidFill>
              </a:rPr>
              <a:t>PADÁKY</a:t>
            </a:r>
            <a:r>
              <a:rPr lang="cs-CZ" dirty="0" smtClean="0">
                <a:solidFill>
                  <a:srgbClr val="FFFF00"/>
                </a:solidFill>
              </a:rPr>
              <a:t>  (video)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155" name="Emil_3_converted.mp4" descr="Emil_3_conver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8480" y="1667049"/>
            <a:ext cx="12087840" cy="679941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203200" dist="135567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ESKOKY V ŘÍZENÉM PROSTORU VELKÝCH LETIŠŤ - CTR, TMA"/>
          <p:cNvSpPr txBox="1"/>
          <p:nvPr/>
        </p:nvSpPr>
        <p:spPr>
          <a:xfrm>
            <a:off x="4146790" y="1688526"/>
            <a:ext cx="471122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smtClean="0"/>
              <a:t>CÍL</a:t>
            </a:r>
            <a:r>
              <a:rPr lang="cs-CZ" dirty="0" smtClean="0"/>
              <a:t> PREZENTACE</a:t>
            </a:r>
            <a:endParaRPr dirty="0"/>
          </a:p>
        </p:txBody>
      </p:sp>
      <p:sp>
        <p:nvSpPr>
          <p:cNvPr id="159" name="SESKOKY V ŘÍZENÉM PROSTORU VELKÝCH LETIŠŤ - CTR, TMA"/>
          <p:cNvSpPr txBox="1"/>
          <p:nvPr/>
        </p:nvSpPr>
        <p:spPr>
          <a:xfrm>
            <a:off x="1467028" y="3189596"/>
            <a:ext cx="10405501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95684" lvl="1" indent="-387684" algn="l">
              <a:buSzPct val="100000"/>
              <a:buAutoNum type="arabicPeriod"/>
              <a:defRPr sz="2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3200" dirty="0" smtClean="0"/>
              <a:t>Přiblížit pilotům a pracovníkům ŘLP charakter </a:t>
            </a:r>
            <a:br>
              <a:rPr lang="cs-CZ" sz="3200" dirty="0" smtClean="0"/>
            </a:br>
            <a:r>
              <a:rPr lang="cs-CZ" sz="3200" dirty="0" smtClean="0"/>
              <a:t>parašutistické činnosti (PJE).</a:t>
            </a:r>
          </a:p>
          <a:p>
            <a:pPr marL="895684" lvl="1" indent="-387684" algn="l">
              <a:buSzPct val="100000"/>
              <a:buAutoNum type="arabicPeriod"/>
              <a:defRPr sz="2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3200" dirty="0" smtClean="0"/>
          </a:p>
          <a:p>
            <a:pPr marL="979488" lvl="2" indent="-434975" algn="l" defTabSz="979488">
              <a:defRPr sz="29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3200" dirty="0" smtClean="0"/>
              <a:t>2. Přispět ke zlepšení vzájemné spolupráce během souběhu leteckého a parašutistického provozu v rámci ATZ při současném zvýšení bezpečnosti.</a:t>
            </a:r>
            <a:endParaRPr lang="cs-CZ" sz="32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ESKOKY V ŘÍZENÉM PROSTORU VELKÝCH LETIŠŤ - CTR, TMA"/>
          <p:cNvSpPr txBox="1"/>
          <p:nvPr/>
        </p:nvSpPr>
        <p:spPr>
          <a:xfrm>
            <a:off x="5650217" y="866602"/>
            <a:ext cx="170436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ÚVOD</a:t>
            </a:r>
          </a:p>
        </p:txBody>
      </p:sp>
      <p:sp>
        <p:nvSpPr>
          <p:cNvPr id="163" name="SESKOKY V ŘÍZENÉM PROSTORU VELKÝCH LETIŠŤ - CTR, TMA"/>
          <p:cNvSpPr txBox="1"/>
          <p:nvPr/>
        </p:nvSpPr>
        <p:spPr>
          <a:xfrm>
            <a:off x="531530" y="2313826"/>
            <a:ext cx="12109119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7684" indent="-387684" algn="l">
              <a:buSzPct val="100000"/>
              <a:buAutoNum type="arabicPeriod"/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Tato prezentace je zaměřená na parašutistický provoz v ATZ letiště (nejběžnější forma). Parašutistický provoz mimo ATZ (omezený prostor)</a:t>
            </a:r>
            <a:br>
              <a:rPr lang="cs-CZ" dirty="0" smtClean="0"/>
            </a:br>
            <a:r>
              <a:rPr lang="cs-CZ" dirty="0" smtClean="0"/>
              <a:t>a parašutistický provoz v řízeném prostoru budou řešeny v další prezentaci.</a:t>
            </a:r>
          </a:p>
          <a:p>
            <a:pPr marL="387684" indent="-387684" algn="l">
              <a:buSzPct val="100000"/>
              <a:buAutoNum type="arabicPeriod"/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Piloti a letadla létají. Přestože při létání stoupají a klesají, je zde dominantním pohybem LET probíhající převážně v horizontální rovině. Charakteru letu jsou uzpůsobena pravidla létání (viz například výška letové cesty a velikost ochranného pásma).</a:t>
            </a:r>
          </a:p>
          <a:p>
            <a:pPr marL="387684" indent="-387684" algn="l">
              <a:buSzPct val="100000"/>
              <a:buAutoNum type="arabicPeriod"/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Parašutisté (</a:t>
            </a:r>
            <a:r>
              <a:rPr lang="cs-CZ" dirty="0" err="1" smtClean="0"/>
              <a:t>skydiveři</a:t>
            </a:r>
            <a:r>
              <a:rPr lang="cs-CZ" dirty="0" smtClean="0"/>
              <a:t>) a padáky padají. Přestože padáky typu křídlo a parašutisté za volného pádu v “ptačích kombinézách” (</a:t>
            </a:r>
            <a:r>
              <a:rPr lang="cs-CZ" dirty="0" err="1" smtClean="0"/>
              <a:t>wingsuit</a:t>
            </a:r>
            <a:r>
              <a:rPr lang="cs-CZ" dirty="0" smtClean="0"/>
              <a:t>) umí vyvinout velkou </a:t>
            </a:r>
            <a:r>
              <a:rPr lang="cs-CZ" dirty="0" err="1" smtClean="0"/>
              <a:t>dopřednou</a:t>
            </a:r>
            <a:r>
              <a:rPr lang="cs-CZ" dirty="0" smtClean="0"/>
              <a:t> rychlost, stále jde o pád od kolmice,  dominantní pohyb je ve vertikální rovině.</a:t>
            </a:r>
          </a:p>
          <a:p>
            <a:pPr marL="387684" indent="-387684" algn="l">
              <a:buSzPct val="100000"/>
              <a:buAutoNum type="arabicPeriod"/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Pro bezpečnou součinnost mezi pohyby letadel v horizontální rovině</a:t>
            </a:r>
            <a:br>
              <a:rPr lang="cs-CZ" dirty="0" smtClean="0"/>
            </a:br>
            <a:r>
              <a:rPr lang="cs-CZ" dirty="0" smtClean="0"/>
              <a:t>a pohybem parašutistů ve vertikální rovině je třeba dodržovat jiná bezpečnostní pravidla než pouze zajištění rozstupů mezi letadly.</a:t>
            </a:r>
            <a:endParaRPr lang="cs-CZ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ESKOKY V ŘÍZENÉM PROSTORU VELKÝCH LETIŠŤ - CTR, TMA"/>
          <p:cNvSpPr txBox="1"/>
          <p:nvPr/>
        </p:nvSpPr>
        <p:spPr>
          <a:xfrm>
            <a:off x="3487013" y="569885"/>
            <a:ext cx="603077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DVA MOŽNÉ PŘÍSTUPY</a:t>
            </a:r>
          </a:p>
        </p:txBody>
      </p:sp>
      <p:sp>
        <p:nvSpPr>
          <p:cNvPr id="167" name="SESKOKY V ŘÍZENÉM PROSTORU VELKÝCH LETIŠŤ - CTR, TMA"/>
          <p:cNvSpPr txBox="1"/>
          <p:nvPr/>
        </p:nvSpPr>
        <p:spPr>
          <a:xfrm>
            <a:off x="516313" y="2035101"/>
            <a:ext cx="12109120" cy="678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7684" indent="-387684" algn="l">
              <a:buSzPct val="100000"/>
              <a:buAutoNum type="arabicPeriod"/>
              <a:def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800" dirty="0" smtClean="0"/>
              <a:t>Dříve se uplatňovalo běžně pravidlo zákazu jiných činností: My létáme –vy nemůžete skákat. My skáčeme – vy nemůžete létat. Toto omezování jeden druhého je nepříjemné a vyvolává zbytečnou nevraživost.</a:t>
            </a:r>
          </a:p>
          <a:p>
            <a:pPr marL="387684" indent="-387684" algn="l">
              <a:buSzPct val="100000"/>
              <a:buAutoNum type="arabicPeriod"/>
              <a:def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800" dirty="0" smtClean="0"/>
              <a:t>Při znalosti charakteru letové a parašutistické činnosti a dobré koordinaci může létání a parašutismus probíhat současně za dodržení bezpečnostních pravidel.</a:t>
            </a:r>
          </a:p>
          <a:p>
            <a:pPr algn="l"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dirty="0" smtClean="0"/>
          </a:p>
          <a:p>
            <a:pPr algn="l">
              <a:defRPr sz="200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cs-CZ" dirty="0" smtClean="0"/>
              <a:t>Příklad: </a:t>
            </a:r>
          </a:p>
          <a:p>
            <a:pPr algn="l">
              <a:defRPr sz="200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cs-CZ" dirty="0" smtClean="0"/>
              <a:t>První přístup – Při celodenním provozu parašutistů z letadla L-410 </a:t>
            </a:r>
            <a:r>
              <a:rPr lang="cs-CZ" dirty="0" err="1" smtClean="0"/>
              <a:t>Turbolet</a:t>
            </a:r>
            <a:r>
              <a:rPr lang="cs-CZ" dirty="0" smtClean="0"/>
              <a:t> ostatní létat nebudou.</a:t>
            </a:r>
          </a:p>
          <a:p>
            <a:pPr algn="l">
              <a:defRPr sz="200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cs-CZ" dirty="0" smtClean="0"/>
              <a:t>Druhý přístup – Letoun L-410 udělá deset výsadkových letů za den (průměr), což je 180 seskoků. Na každý výsadkový let je třeba omezit v určeném prostoru ATZ leteckou činnost na 2 minuty před zahájením výsadku (doba, kdy ostatní letadla musí určený prostor opustit) a cca10 minut od výskoku prvního parašutisty po přistání posledního parašutisty. To je celkem 120 minut, což jsou 2 hodiny. Dvě hodiny omezení ne zákazu v letním letovém dni znamená 2 hodiny omezení pilotů ze strany parašutistů a bezpečná součinnost a 8 hodin běžného volného létání bez omezení ze strany parašutistů.</a:t>
            </a:r>
          </a:p>
          <a:p>
            <a:pPr algn="l">
              <a:defRPr sz="230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endParaRPr lang="cs-CZ" dirty="0" smtClean="0"/>
          </a:p>
          <a:p>
            <a:pPr algn="l">
              <a:defRPr sz="27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800" dirty="0" smtClean="0"/>
              <a:t>Co rozhoduje a určuje použití druhého přístupu spolupráce mezi piloty</a:t>
            </a:r>
            <a:br>
              <a:rPr lang="cs-CZ" sz="2800" dirty="0" smtClean="0"/>
            </a:br>
            <a:r>
              <a:rPr lang="cs-CZ" sz="2800" dirty="0" smtClean="0"/>
              <a:t>a parašutisty v rámci jedné ATZ? Viz dále…</a:t>
            </a:r>
            <a:endParaRPr lang="cs-CZ" sz="28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ESKOKY V ŘÍZENÉM PROSTORU VELKÝCH LETIŠŤ - CTR, TMA"/>
          <p:cNvSpPr txBox="1"/>
          <p:nvPr/>
        </p:nvSpPr>
        <p:spPr>
          <a:xfrm>
            <a:off x="3453942" y="349250"/>
            <a:ext cx="609691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NAVIGAČNÍ VÝSTRAHA</a:t>
            </a:r>
          </a:p>
        </p:txBody>
      </p:sp>
      <p:sp>
        <p:nvSpPr>
          <p:cNvPr id="171" name="SESKOKY V ŘÍZENÉM PROSTORU VELKÝCH LETIŠŤ - CTR, TMA"/>
          <p:cNvSpPr txBox="1"/>
          <p:nvPr/>
        </p:nvSpPr>
        <p:spPr>
          <a:xfrm>
            <a:off x="447840" y="1135260"/>
            <a:ext cx="12109119" cy="579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dirty="0" smtClean="0"/>
              <a:t>V ATZ zóně, kde probíhají seskoky parašutistů, musí být vyhlášena navigační výstraha. Existují dva způsoby vydání navigační výstrahy pro seskoky parašutistů.</a:t>
            </a:r>
          </a:p>
          <a:p>
            <a:pPr algn="just">
              <a:def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cs-CZ" sz="2000" dirty="0" smtClean="0"/>
          </a:p>
          <a:p>
            <a:pPr marL="417763" indent="-417763" algn="l">
              <a:buSzPct val="100000"/>
              <a:buAutoNum type="alphaUcPeriod"/>
              <a:defRPr sz="18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000" dirty="0" smtClean="0"/>
              <a:t>Letiště se symbolem padáčku v mapě ICAO. V podstatě se jedná o celoroční navigační výstrahu na seskoky padákem od východu do západu slunce. Provozovatel letiště (parašutisté) aktivuje tuto navigační výstrahu telefonicky na FIC Praha (tel.: 220 374 393) nejpozději 20 minut před prvním seskokem. Každý pilot, který ví, že do ATZ se symbolem padáčku poletí, má čtyři možnosti, jak si aktuální aktivaci a skutečnost, že v ATZ skáčou parašutisté, ověřit: 1. Rádiem na frekvenci FIC Praha. 2.Telefonicky na FIC Praha. 3. Rádiem na frekvenci letiště – služba RÁDIO na daném letišti. 4. telefonicky u provozovatele letiště (provozovatel letiště, služba RÁDIO, řídící seskoků).</a:t>
            </a:r>
            <a:br>
              <a:rPr lang="cs-CZ" sz="2000" dirty="0" smtClean="0"/>
            </a:br>
            <a:endParaRPr lang="cs-CZ" sz="2000" dirty="0" smtClean="0"/>
          </a:p>
          <a:p>
            <a:pPr marL="375986" indent="-375986" algn="l">
              <a:buSzPct val="100000"/>
              <a:buAutoNum type="alphaUcPeriod"/>
              <a:defRPr sz="20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cs-CZ" sz="2000" dirty="0" smtClean="0"/>
              <a:t>Letiště bez symbolu padáčku. Zde se správně žádá o navigační výstrahu vyplněním a zasláním formuláře pokud možno do 10:00 UTC předchozího dne. V praxi lze sice vydat navigační výstrahu kdykoli před zahájením seskoku bez časového limitu. Pouze žádost o navigační výstrahu zaslaná po uvedeném časovém limitu není zveřejněna ve zprávě AUP a nemusí být k dispozici ostatním uživatelům s dostatečným předstihem pro jejich předletovou přípravu. Najdeme ji pouze v NOTAMU a </a:t>
            </a:r>
            <a:r>
              <a:rPr lang="cs-CZ" sz="2000" dirty="0" err="1" smtClean="0"/>
              <a:t>AisView</a:t>
            </a:r>
            <a:r>
              <a:rPr lang="cs-CZ" sz="2000" dirty="0" smtClean="0"/>
              <a:t>. Vedle ověření v těchto plánovacích systémech AUP, NOTAM, </a:t>
            </a:r>
            <a:r>
              <a:rPr lang="cs-CZ" sz="2000" dirty="0" err="1" smtClean="0"/>
              <a:t>AisView</a:t>
            </a:r>
            <a:r>
              <a:rPr lang="cs-CZ" sz="2000" dirty="0" smtClean="0"/>
              <a:t> si může aktivaci navigační výstrahy pro seskoky parašutistů pilot ověřit stejně jako v bodě A.</a:t>
            </a:r>
            <a:endParaRPr lang="cs-CZ" sz="2000" dirty="0"/>
          </a:p>
        </p:txBody>
      </p:sp>
      <p:sp>
        <p:nvSpPr>
          <p:cNvPr id="172" name="SESKOKY V ŘÍZENÉM PROSTORU VELKÝCH LETIŠŤ - CTR, TMA"/>
          <p:cNvSpPr txBox="1"/>
          <p:nvPr/>
        </p:nvSpPr>
        <p:spPr>
          <a:xfrm>
            <a:off x="508705" y="7129203"/>
            <a:ext cx="1210911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algn="l">
              <a:defRPr sz="2500"/>
            </a:pPr>
            <a:r>
              <a:rPr lang="cs-CZ" sz="2400" dirty="0" smtClean="0"/>
              <a:t>V případě, že pilot zjistí, že v ATZ je aktivovaná navigační výstraha pro seskoky parašutistů, musí být připraven na spolupráci se službou RÁDIO daného letiště. Zde se dozví informace, zda jeho letová činnost bude vzhledem k seskokům parašutistů omezena či nikoli. Pravděpodobnost omezení letové činnosti vyplývá z příkladu časové náročnosti seskoků padákem na předchozí stránce této prezentace.</a:t>
            </a:r>
            <a:endParaRPr lang="cs-CZ" sz="240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odklad.jpg" descr="Podkl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078" y="-21432"/>
            <a:ext cx="13048955" cy="9732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ESKOKY V ŘÍZENÉM PROSTORU VELKÝCH LETIŠŤ - CTR, TMA"/>
          <p:cNvSpPr txBox="1"/>
          <p:nvPr/>
        </p:nvSpPr>
        <p:spPr>
          <a:xfrm>
            <a:off x="914332" y="456788"/>
            <a:ext cx="11176136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SEZNAM LETIŠŤ OZNAČENÝCH SYMBOLEM PADÁČKU</a:t>
            </a:r>
          </a:p>
        </p:txBody>
      </p:sp>
      <p:pic>
        <p:nvPicPr>
          <p:cNvPr id="176" name="tabulka_1.jpg" descr="tabulka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4621" y="1511874"/>
            <a:ext cx="5065560" cy="7757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tabulka_2.jpg" descr="tabulka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84838" y="1943142"/>
            <a:ext cx="5065561" cy="7328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1450</Words>
  <Application>Microsoft Office PowerPoint</Application>
  <PresentationFormat>Vlastní</PresentationFormat>
  <Paragraphs>81</Paragraphs>
  <Slides>19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Avenir Book</vt:lpstr>
      <vt:lpstr>Avenir Book Oblique</vt:lpstr>
      <vt:lpstr>Avenir Heavy</vt:lpstr>
      <vt:lpstr>Avenir Light</vt:lpstr>
      <vt:lpstr>Avenir Medium</vt:lpstr>
      <vt:lpstr>Helvetica Neue</vt:lpstr>
      <vt:lpstr>New_Template1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Blaška Jiří</dc:creator>
  <cp:lastModifiedBy>Lukáš Čuřík</cp:lastModifiedBy>
  <cp:revision>24</cp:revision>
  <dcterms:modified xsi:type="dcterms:W3CDTF">2021-01-19T05:42:28Z</dcterms:modified>
</cp:coreProperties>
</file>