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2" r:id="rId5"/>
    <p:sldId id="318" r:id="rId6"/>
    <p:sldId id="319" r:id="rId7"/>
    <p:sldId id="320" r:id="rId8"/>
    <p:sldId id="321" r:id="rId9"/>
    <p:sldId id="322" r:id="rId10"/>
    <p:sldId id="323" r:id="rId11"/>
    <p:sldId id="317" r:id="rId12"/>
    <p:sldId id="324" r:id="rId13"/>
    <p:sldId id="325" r:id="rId14"/>
    <p:sldId id="326" r:id="rId15"/>
    <p:sldId id="328" r:id="rId16"/>
    <p:sldId id="329" r:id="rId17"/>
    <p:sldId id="330" r:id="rId18"/>
    <p:sldId id="33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B9BD5"/>
    <a:srgbClr val="FF6D6D"/>
    <a:srgbClr val="93E3FF"/>
    <a:srgbClr val="62BE7E"/>
    <a:srgbClr val="08D3EE"/>
    <a:srgbClr val="A0F2FC"/>
    <a:srgbClr val="5BA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150" y="204"/>
      </p:cViewPr>
      <p:guideLst>
        <p:guide orient="horz" pos="2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2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50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07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21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8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29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8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30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2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64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9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5DBE-510A-4F05-AEEB-1E6809677683}" type="datetimeFigureOut">
              <a:rPr lang="cs-CZ" smtClean="0"/>
              <a:t>18.01.2021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5FDF-4460-4EC8-9644-D4A55CBFFD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8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aim.rlp.cz/en/fracze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78281" y="340979"/>
            <a:ext cx="4814794" cy="902843"/>
          </a:xfrm>
        </p:spPr>
        <p:txBody>
          <a:bodyPr>
            <a:normAutofit/>
          </a:bodyPr>
          <a:lstStyle/>
          <a:p>
            <a:r>
              <a:rPr lang="cs-CZ" b="1" dirty="0"/>
              <a:t>Změny </a:t>
            </a:r>
            <a:r>
              <a:rPr lang="cs-CZ" b="1" dirty="0" smtClean="0"/>
              <a:t>k 28. 1. 2021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0473" y="1393091"/>
            <a:ext cx="842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volacích znaků APP Brno, APP Ostrava a APP Karlovy Vary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3753" y="4956336"/>
            <a:ext cx="1066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se promítnou i v mapě ICAO 1 : 500 000, která vstoupí v platnost 25. 2. 2021. 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0473" y="1940039"/>
            <a:ext cx="61943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BRNO RADAR na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 RADAR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OSTRAVA RADAR na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 RADAR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KARLOVY VARY RADAR na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0473" y="4017774"/>
            <a:ext cx="495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KARLOVY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 VĚŽ na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 VĚŽ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0473" y="3445281"/>
            <a:ext cx="525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Úprava volacího znaku TWR Karlovy Vary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83753" y="5910443"/>
            <a:ext cx="951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stávající mapě ICAO 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budou změny realizovány ruční opravou.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3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/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765048" y="1228246"/>
            <a:ext cx="661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Úprava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horizontálních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hranic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TRA74, 78, 79 a TSA22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10434"/>
              </p:ext>
            </p:extLst>
          </p:nvPr>
        </p:nvGraphicFramePr>
        <p:xfrm>
          <a:off x="6775450" y="2211559"/>
          <a:ext cx="4614831" cy="342392"/>
        </p:xfrm>
        <a:graphic>
          <a:graphicData uri="http://schemas.openxmlformats.org/drawingml/2006/table">
            <a:tbl>
              <a:tblPr firstRow="1" firstCol="1" bandRow="1"/>
              <a:tblGrid>
                <a:gridCol w="4614831">
                  <a:extLst>
                    <a:ext uri="{9D8B030D-6E8A-4147-A177-3AD203B41FA5}">
                      <a16:colId xmlns:a16="http://schemas.microsoft.com/office/drawing/2014/main" val="917276431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horizontální hranice TRA74</a:t>
                      </a:r>
                      <a:r>
                        <a:rPr lang="cs-CZ" sz="105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vynucena změnou TRA78. Vertikální a časová hranice se nemění</a:t>
                      </a:r>
                      <a:endParaRPr lang="cs-CZ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38328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023116"/>
              </p:ext>
            </p:extLst>
          </p:nvPr>
        </p:nvGraphicFramePr>
        <p:xfrm>
          <a:off x="6775450" y="2671047"/>
          <a:ext cx="4614831" cy="342392"/>
        </p:xfrm>
        <a:graphic>
          <a:graphicData uri="http://schemas.openxmlformats.org/drawingml/2006/table">
            <a:tbl>
              <a:tblPr firstRow="1" firstCol="1" bandRow="1"/>
              <a:tblGrid>
                <a:gridCol w="4614831">
                  <a:extLst>
                    <a:ext uri="{9D8B030D-6E8A-4147-A177-3AD203B41FA5}">
                      <a16:colId xmlns:a16="http://schemas.microsoft.com/office/drawing/2014/main" val="3870501091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horizontální hranice TRA78</a:t>
                      </a:r>
                      <a:r>
                        <a:rPr lang="cs-CZ" sz="105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vyvolána žádostí ŘLP ČR, s.p. a letiště České Budějovice ve prospěch možných letů IFR na letiště České Budějovice (LKCS</a:t>
                      </a:r>
                      <a:r>
                        <a:rPr lang="cs-CZ" sz="105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cs-CZ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674956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20959"/>
              </p:ext>
            </p:extLst>
          </p:nvPr>
        </p:nvGraphicFramePr>
        <p:xfrm>
          <a:off x="6775450" y="3183999"/>
          <a:ext cx="4614831" cy="342392"/>
        </p:xfrm>
        <a:graphic>
          <a:graphicData uri="http://schemas.openxmlformats.org/drawingml/2006/table">
            <a:tbl>
              <a:tblPr firstRow="1" firstCol="1" bandRow="1"/>
              <a:tblGrid>
                <a:gridCol w="4614831">
                  <a:extLst>
                    <a:ext uri="{9D8B030D-6E8A-4147-A177-3AD203B41FA5}">
                      <a16:colId xmlns:a16="http://schemas.microsoft.com/office/drawing/2014/main" val="2468979934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b="1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horizontální hranice TRA79 </a:t>
                      </a:r>
                      <a:r>
                        <a:rPr lang="cs-CZ" sz="105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vyvolána změnou TRA78. Vertikální hranice a časová se nemění.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35091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839312"/>
              </p:ext>
            </p:extLst>
          </p:nvPr>
        </p:nvGraphicFramePr>
        <p:xfrm>
          <a:off x="6775450" y="3703587"/>
          <a:ext cx="4614831" cy="342392"/>
        </p:xfrm>
        <a:graphic>
          <a:graphicData uri="http://schemas.openxmlformats.org/drawingml/2006/table">
            <a:tbl>
              <a:tblPr firstRow="1" firstCol="1" bandRow="1"/>
              <a:tblGrid>
                <a:gridCol w="4614831">
                  <a:extLst>
                    <a:ext uri="{9D8B030D-6E8A-4147-A177-3AD203B41FA5}">
                      <a16:colId xmlns:a16="http://schemas.microsoft.com/office/drawing/2014/main" val="2845909323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 TSA22 </a:t>
                      </a:r>
                      <a:r>
                        <a:rPr lang="cs-CZ" sz="105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horizontálně, vertikálně a časově nemění, </a:t>
                      </a:r>
                      <a:r>
                        <a:rPr lang="cs-CZ" sz="1050" b="1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pouze se doplnil jeden bod řešící návaznost na prostor TRA78</a:t>
                      </a:r>
                      <a:r>
                        <a:rPr lang="cs-CZ" sz="105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785578"/>
                  </a:ext>
                </a:extLst>
              </a:tr>
            </a:tbl>
          </a:graphicData>
        </a:graphic>
      </p:graphicFrame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7" y="2211559"/>
            <a:ext cx="5579317" cy="3979691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Volný tvar 14"/>
          <p:cNvSpPr/>
          <p:nvPr/>
        </p:nvSpPr>
        <p:spPr>
          <a:xfrm>
            <a:off x="2114550" y="4070350"/>
            <a:ext cx="1847850" cy="1593850"/>
          </a:xfrm>
          <a:custGeom>
            <a:avLst/>
            <a:gdLst>
              <a:gd name="connsiteX0" fmla="*/ 781050 w 1847850"/>
              <a:gd name="connsiteY0" fmla="*/ 1035050 h 1593850"/>
              <a:gd name="connsiteX1" fmla="*/ 1250950 w 1847850"/>
              <a:gd name="connsiteY1" fmla="*/ 1593850 h 1593850"/>
              <a:gd name="connsiteX2" fmla="*/ 1530350 w 1847850"/>
              <a:gd name="connsiteY2" fmla="*/ 368300 h 1593850"/>
              <a:gd name="connsiteX3" fmla="*/ 1847850 w 1847850"/>
              <a:gd name="connsiteY3" fmla="*/ 146050 h 1593850"/>
              <a:gd name="connsiteX4" fmla="*/ 1035050 w 1847850"/>
              <a:gd name="connsiteY4" fmla="*/ 0 h 1593850"/>
              <a:gd name="connsiteX5" fmla="*/ 1028700 w 1847850"/>
              <a:gd name="connsiteY5" fmla="*/ 292100 h 1593850"/>
              <a:gd name="connsiteX6" fmla="*/ 0 w 1847850"/>
              <a:gd name="connsiteY6" fmla="*/ 1047750 h 1593850"/>
              <a:gd name="connsiteX7" fmla="*/ 781050 w 1847850"/>
              <a:gd name="connsiteY7" fmla="*/ 1035050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850" h="1593850">
                <a:moveTo>
                  <a:pt x="781050" y="1035050"/>
                </a:moveTo>
                <a:lnTo>
                  <a:pt x="1250950" y="1593850"/>
                </a:lnTo>
                <a:lnTo>
                  <a:pt x="1530350" y="368300"/>
                </a:lnTo>
                <a:lnTo>
                  <a:pt x="1847850" y="146050"/>
                </a:lnTo>
                <a:lnTo>
                  <a:pt x="1035050" y="0"/>
                </a:lnTo>
                <a:lnTo>
                  <a:pt x="1028700" y="292100"/>
                </a:lnTo>
                <a:lnTo>
                  <a:pt x="0" y="1047750"/>
                </a:lnTo>
                <a:lnTo>
                  <a:pt x="781050" y="1035050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3139504" y="2724150"/>
            <a:ext cx="2302446" cy="1733550"/>
          </a:xfrm>
          <a:custGeom>
            <a:avLst/>
            <a:gdLst>
              <a:gd name="connsiteX0" fmla="*/ 2095500 w 2286000"/>
              <a:gd name="connsiteY0" fmla="*/ 1733550 h 1733550"/>
              <a:gd name="connsiteX1" fmla="*/ 2286000 w 2286000"/>
              <a:gd name="connsiteY1" fmla="*/ 1143000 h 1733550"/>
              <a:gd name="connsiteX2" fmla="*/ 1352550 w 2286000"/>
              <a:gd name="connsiteY2" fmla="*/ 0 h 1733550"/>
              <a:gd name="connsiteX3" fmla="*/ 0 w 2286000"/>
              <a:gd name="connsiteY3" fmla="*/ 1346200 h 1733550"/>
              <a:gd name="connsiteX4" fmla="*/ 1047750 w 2286000"/>
              <a:gd name="connsiteY4" fmla="*/ 1543050 h 1733550"/>
              <a:gd name="connsiteX5" fmla="*/ 1816100 w 2286000"/>
              <a:gd name="connsiteY5" fmla="*/ 1720850 h 1733550"/>
              <a:gd name="connsiteX6" fmla="*/ 2095500 w 2286000"/>
              <a:gd name="connsiteY6" fmla="*/ 1733550 h 1733550"/>
              <a:gd name="connsiteX0" fmla="*/ 2111946 w 2302446"/>
              <a:gd name="connsiteY0" fmla="*/ 1733550 h 1733550"/>
              <a:gd name="connsiteX1" fmla="*/ 2302446 w 2302446"/>
              <a:gd name="connsiteY1" fmla="*/ 1143000 h 1733550"/>
              <a:gd name="connsiteX2" fmla="*/ 1368996 w 2302446"/>
              <a:gd name="connsiteY2" fmla="*/ 0 h 1733550"/>
              <a:gd name="connsiteX3" fmla="*/ 0 w 2302446"/>
              <a:gd name="connsiteY3" fmla="*/ 1349489 h 1733550"/>
              <a:gd name="connsiteX4" fmla="*/ 1064196 w 2302446"/>
              <a:gd name="connsiteY4" fmla="*/ 1543050 h 1733550"/>
              <a:gd name="connsiteX5" fmla="*/ 1832546 w 2302446"/>
              <a:gd name="connsiteY5" fmla="*/ 1720850 h 1733550"/>
              <a:gd name="connsiteX6" fmla="*/ 2111946 w 2302446"/>
              <a:gd name="connsiteY6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446" h="1733550">
                <a:moveTo>
                  <a:pt x="2111946" y="1733550"/>
                </a:moveTo>
                <a:lnTo>
                  <a:pt x="2302446" y="1143000"/>
                </a:lnTo>
                <a:lnTo>
                  <a:pt x="1368996" y="0"/>
                </a:lnTo>
                <a:lnTo>
                  <a:pt x="0" y="1349489"/>
                </a:lnTo>
                <a:lnTo>
                  <a:pt x="1064196" y="1543050"/>
                </a:lnTo>
                <a:lnTo>
                  <a:pt x="1832546" y="1720850"/>
                </a:lnTo>
                <a:lnTo>
                  <a:pt x="2111946" y="1733550"/>
                </a:lnTo>
                <a:close/>
              </a:path>
            </a:pathLst>
          </a:cu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3149600" y="4070350"/>
            <a:ext cx="2101850" cy="1377950"/>
          </a:xfrm>
          <a:custGeom>
            <a:avLst/>
            <a:gdLst>
              <a:gd name="connsiteX0" fmla="*/ 0 w 2101850"/>
              <a:gd name="connsiteY0" fmla="*/ 0 h 1377950"/>
              <a:gd name="connsiteX1" fmla="*/ 495300 w 2101850"/>
              <a:gd name="connsiteY1" fmla="*/ 368300 h 1377950"/>
              <a:gd name="connsiteX2" fmla="*/ 1778000 w 2101850"/>
              <a:gd name="connsiteY2" fmla="*/ 1377950 h 1377950"/>
              <a:gd name="connsiteX3" fmla="*/ 2101850 w 2101850"/>
              <a:gd name="connsiteY3" fmla="*/ 387350 h 1377950"/>
              <a:gd name="connsiteX4" fmla="*/ 1809750 w 2101850"/>
              <a:gd name="connsiteY4" fmla="*/ 374650 h 1377950"/>
              <a:gd name="connsiteX5" fmla="*/ 1060450 w 2101850"/>
              <a:gd name="connsiteY5" fmla="*/ 196850 h 1377950"/>
              <a:gd name="connsiteX6" fmla="*/ 800100 w 2101850"/>
              <a:gd name="connsiteY6" fmla="*/ 146050 h 1377950"/>
              <a:gd name="connsiteX7" fmla="*/ 0 w 2101850"/>
              <a:gd name="connsiteY7" fmla="*/ 0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1850" h="1377950">
                <a:moveTo>
                  <a:pt x="0" y="0"/>
                </a:moveTo>
                <a:lnTo>
                  <a:pt x="495300" y="368300"/>
                </a:lnTo>
                <a:lnTo>
                  <a:pt x="1778000" y="1377950"/>
                </a:lnTo>
                <a:lnTo>
                  <a:pt x="2101850" y="387350"/>
                </a:lnTo>
                <a:lnTo>
                  <a:pt x="1809750" y="374650"/>
                </a:lnTo>
                <a:lnTo>
                  <a:pt x="1060450" y="196850"/>
                </a:lnTo>
                <a:lnTo>
                  <a:pt x="800100" y="146050"/>
                </a:lnTo>
                <a:lnTo>
                  <a:pt x="0" y="0"/>
                </a:lnTo>
                <a:close/>
              </a:path>
            </a:pathLst>
          </a:custGeom>
          <a:solidFill>
            <a:srgbClr val="5B9BD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4972050" y="4108450"/>
            <a:ext cx="1289050" cy="368300"/>
          </a:xfrm>
          <a:custGeom>
            <a:avLst/>
            <a:gdLst>
              <a:gd name="connsiteX0" fmla="*/ 63500 w 1289050"/>
              <a:gd name="connsiteY0" fmla="*/ 12700 h 368300"/>
              <a:gd name="connsiteX1" fmla="*/ 387350 w 1289050"/>
              <a:gd name="connsiteY1" fmla="*/ 44450 h 368300"/>
              <a:gd name="connsiteX2" fmla="*/ 971550 w 1289050"/>
              <a:gd name="connsiteY2" fmla="*/ 76200 h 368300"/>
              <a:gd name="connsiteX3" fmla="*/ 1289050 w 1289050"/>
              <a:gd name="connsiteY3" fmla="*/ 0 h 368300"/>
              <a:gd name="connsiteX4" fmla="*/ 1289050 w 1289050"/>
              <a:gd name="connsiteY4" fmla="*/ 330200 h 368300"/>
              <a:gd name="connsiteX5" fmla="*/ 1143000 w 1289050"/>
              <a:gd name="connsiteY5" fmla="*/ 368300 h 368300"/>
              <a:gd name="connsiteX6" fmla="*/ 292100 w 1289050"/>
              <a:gd name="connsiteY6" fmla="*/ 342900 h 368300"/>
              <a:gd name="connsiteX7" fmla="*/ 0 w 1289050"/>
              <a:gd name="connsiteY7" fmla="*/ 336550 h 368300"/>
              <a:gd name="connsiteX8" fmla="*/ 63500 w 1289050"/>
              <a:gd name="connsiteY8" fmla="*/ 127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050" h="368300">
                <a:moveTo>
                  <a:pt x="63500" y="12700"/>
                </a:moveTo>
                <a:lnTo>
                  <a:pt x="387350" y="44450"/>
                </a:lnTo>
                <a:lnTo>
                  <a:pt x="971550" y="76200"/>
                </a:lnTo>
                <a:lnTo>
                  <a:pt x="1289050" y="0"/>
                </a:lnTo>
                <a:lnTo>
                  <a:pt x="1289050" y="330200"/>
                </a:lnTo>
                <a:lnTo>
                  <a:pt x="1143000" y="368300"/>
                </a:lnTo>
                <a:lnTo>
                  <a:pt x="292100" y="342900"/>
                </a:lnTo>
                <a:lnTo>
                  <a:pt x="0" y="336550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6D6D">
              <a:alpha val="20000"/>
            </a:srgbClr>
          </a:solidFill>
          <a:ln>
            <a:solidFill>
              <a:srgbClr val="FF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5048" y="1222508"/>
            <a:ext cx="506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Zřízení prostorů TRA90, TRA91 a TRA92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/>
          <a:srcRect t="528" b="70329"/>
          <a:stretch/>
        </p:blipFill>
        <p:spPr>
          <a:xfrm>
            <a:off x="7017851" y="1392067"/>
            <a:ext cx="3855078" cy="117370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/>
          <a:srcRect t="30399" b="38256"/>
          <a:stretch/>
        </p:blipFill>
        <p:spPr>
          <a:xfrm>
            <a:off x="7017851" y="2743195"/>
            <a:ext cx="3855078" cy="126241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"/>
          <a:srcRect t="62935"/>
          <a:stretch/>
        </p:blipFill>
        <p:spPr>
          <a:xfrm>
            <a:off x="7017851" y="4183033"/>
            <a:ext cx="3855078" cy="149273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6" y="1771394"/>
            <a:ext cx="5447755" cy="433652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Volný tvar 3"/>
          <p:cNvSpPr/>
          <p:nvPr/>
        </p:nvSpPr>
        <p:spPr>
          <a:xfrm>
            <a:off x="2735249" y="4444779"/>
            <a:ext cx="345881" cy="405516"/>
          </a:xfrm>
          <a:custGeom>
            <a:avLst/>
            <a:gdLst>
              <a:gd name="connsiteX0" fmla="*/ 234563 w 345881"/>
              <a:gd name="connsiteY0" fmla="*/ 0 h 405516"/>
              <a:gd name="connsiteX1" fmla="*/ 262393 w 345881"/>
              <a:gd name="connsiteY1" fmla="*/ 51683 h 405516"/>
              <a:gd name="connsiteX2" fmla="*/ 286247 w 345881"/>
              <a:gd name="connsiteY2" fmla="*/ 103367 h 405516"/>
              <a:gd name="connsiteX3" fmla="*/ 318052 w 345881"/>
              <a:gd name="connsiteY3" fmla="*/ 143123 h 405516"/>
              <a:gd name="connsiteX4" fmla="*/ 345881 w 345881"/>
              <a:gd name="connsiteY4" fmla="*/ 182880 h 405516"/>
              <a:gd name="connsiteX5" fmla="*/ 51683 w 345881"/>
              <a:gd name="connsiteY5" fmla="*/ 405516 h 405516"/>
              <a:gd name="connsiteX6" fmla="*/ 0 w 345881"/>
              <a:gd name="connsiteY6" fmla="*/ 278295 h 405516"/>
              <a:gd name="connsiteX7" fmla="*/ 234563 w 345881"/>
              <a:gd name="connsiteY7" fmla="*/ 0 h 4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81" h="405516">
                <a:moveTo>
                  <a:pt x="234563" y="0"/>
                </a:moveTo>
                <a:lnTo>
                  <a:pt x="262393" y="51683"/>
                </a:lnTo>
                <a:lnTo>
                  <a:pt x="286247" y="103367"/>
                </a:lnTo>
                <a:lnTo>
                  <a:pt x="318052" y="143123"/>
                </a:lnTo>
                <a:lnTo>
                  <a:pt x="345881" y="182880"/>
                </a:lnTo>
                <a:lnTo>
                  <a:pt x="51683" y="405516"/>
                </a:lnTo>
                <a:lnTo>
                  <a:pt x="0" y="278295"/>
                </a:lnTo>
                <a:lnTo>
                  <a:pt x="234563" y="0"/>
                </a:lnTo>
                <a:close/>
              </a:path>
            </a:pathLst>
          </a:custGeom>
          <a:solidFill>
            <a:srgbClr val="5B9BD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3617843" y="3049325"/>
            <a:ext cx="1566407" cy="1152939"/>
          </a:xfrm>
          <a:custGeom>
            <a:avLst/>
            <a:gdLst>
              <a:gd name="connsiteX0" fmla="*/ 143124 w 1566407"/>
              <a:gd name="connsiteY0" fmla="*/ 1152939 h 1152939"/>
              <a:gd name="connsiteX1" fmla="*/ 103367 w 1566407"/>
              <a:gd name="connsiteY1" fmla="*/ 1069451 h 1152939"/>
              <a:gd name="connsiteX2" fmla="*/ 91440 w 1566407"/>
              <a:gd name="connsiteY2" fmla="*/ 1045597 h 1152939"/>
              <a:gd name="connsiteX3" fmla="*/ 67587 w 1566407"/>
              <a:gd name="connsiteY3" fmla="*/ 1017767 h 1152939"/>
              <a:gd name="connsiteX4" fmla="*/ 51684 w 1566407"/>
              <a:gd name="connsiteY4" fmla="*/ 1005840 h 1152939"/>
              <a:gd name="connsiteX5" fmla="*/ 31806 w 1566407"/>
              <a:gd name="connsiteY5" fmla="*/ 981986 h 1152939"/>
              <a:gd name="connsiteX6" fmla="*/ 0 w 1566407"/>
              <a:gd name="connsiteY6" fmla="*/ 958132 h 1152939"/>
              <a:gd name="connsiteX7" fmla="*/ 1117159 w 1566407"/>
              <a:gd name="connsiteY7" fmla="*/ 0 h 1152939"/>
              <a:gd name="connsiteX8" fmla="*/ 1566407 w 1566407"/>
              <a:gd name="connsiteY8" fmla="*/ 159026 h 1152939"/>
              <a:gd name="connsiteX9" fmla="*/ 1220526 w 1566407"/>
              <a:gd name="connsiteY9" fmla="*/ 250466 h 1152939"/>
              <a:gd name="connsiteX10" fmla="*/ 143124 w 1566407"/>
              <a:gd name="connsiteY10" fmla="*/ 1152939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407" h="1152939">
                <a:moveTo>
                  <a:pt x="143124" y="1152939"/>
                </a:moveTo>
                <a:lnTo>
                  <a:pt x="103367" y="1069451"/>
                </a:lnTo>
                <a:lnTo>
                  <a:pt x="91440" y="1045597"/>
                </a:lnTo>
                <a:lnTo>
                  <a:pt x="67587" y="1017767"/>
                </a:lnTo>
                <a:lnTo>
                  <a:pt x="51684" y="1005840"/>
                </a:lnTo>
                <a:lnTo>
                  <a:pt x="31806" y="981986"/>
                </a:lnTo>
                <a:lnTo>
                  <a:pt x="0" y="958132"/>
                </a:lnTo>
                <a:lnTo>
                  <a:pt x="1117159" y="0"/>
                </a:lnTo>
                <a:lnTo>
                  <a:pt x="1566407" y="159026"/>
                </a:lnTo>
                <a:lnTo>
                  <a:pt x="1220526" y="250466"/>
                </a:lnTo>
                <a:lnTo>
                  <a:pt x="143124" y="1152939"/>
                </a:lnTo>
                <a:close/>
              </a:path>
            </a:pathLst>
          </a:custGeom>
          <a:solidFill>
            <a:srgbClr val="5B9BD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3049325" y="4341413"/>
            <a:ext cx="1359673" cy="826935"/>
          </a:xfrm>
          <a:custGeom>
            <a:avLst/>
            <a:gdLst>
              <a:gd name="connsiteX0" fmla="*/ 703691 w 1339795"/>
              <a:gd name="connsiteY0" fmla="*/ 0 h 830911"/>
              <a:gd name="connsiteX1" fmla="*/ 15903 w 1339795"/>
              <a:gd name="connsiteY1" fmla="*/ 298173 h 830911"/>
              <a:gd name="connsiteX2" fmla="*/ 0 w 1339795"/>
              <a:gd name="connsiteY2" fmla="*/ 811033 h 830911"/>
              <a:gd name="connsiteX3" fmla="*/ 520811 w 1339795"/>
              <a:gd name="connsiteY3" fmla="*/ 830911 h 830911"/>
              <a:gd name="connsiteX4" fmla="*/ 771277 w 1339795"/>
              <a:gd name="connsiteY4" fmla="*/ 735495 h 830911"/>
              <a:gd name="connsiteX5" fmla="*/ 1339795 w 1339795"/>
              <a:gd name="connsiteY5" fmla="*/ 127220 h 830911"/>
              <a:gd name="connsiteX6" fmla="*/ 703691 w 1339795"/>
              <a:gd name="connsiteY6" fmla="*/ 0 h 830911"/>
              <a:gd name="connsiteX0" fmla="*/ 703691 w 1339795"/>
              <a:gd name="connsiteY0" fmla="*/ 0 h 830911"/>
              <a:gd name="connsiteX1" fmla="*/ 15903 w 1339795"/>
              <a:gd name="connsiteY1" fmla="*/ 298173 h 830911"/>
              <a:gd name="connsiteX2" fmla="*/ 0 w 1339795"/>
              <a:gd name="connsiteY2" fmla="*/ 811033 h 830911"/>
              <a:gd name="connsiteX3" fmla="*/ 520811 w 1339795"/>
              <a:gd name="connsiteY3" fmla="*/ 830911 h 830911"/>
              <a:gd name="connsiteX4" fmla="*/ 771277 w 1339795"/>
              <a:gd name="connsiteY4" fmla="*/ 735495 h 830911"/>
              <a:gd name="connsiteX5" fmla="*/ 1339795 w 1339795"/>
              <a:gd name="connsiteY5" fmla="*/ 127220 h 830911"/>
              <a:gd name="connsiteX6" fmla="*/ 703691 w 1339795"/>
              <a:gd name="connsiteY6" fmla="*/ 0 h 830911"/>
              <a:gd name="connsiteX0" fmla="*/ 703691 w 1339795"/>
              <a:gd name="connsiteY0" fmla="*/ 0 h 830911"/>
              <a:gd name="connsiteX1" fmla="*/ 15903 w 1339795"/>
              <a:gd name="connsiteY1" fmla="*/ 298173 h 830911"/>
              <a:gd name="connsiteX2" fmla="*/ 0 w 1339795"/>
              <a:gd name="connsiteY2" fmla="*/ 811033 h 830911"/>
              <a:gd name="connsiteX3" fmla="*/ 520811 w 1339795"/>
              <a:gd name="connsiteY3" fmla="*/ 830911 h 830911"/>
              <a:gd name="connsiteX4" fmla="*/ 771277 w 1339795"/>
              <a:gd name="connsiteY4" fmla="*/ 735495 h 830911"/>
              <a:gd name="connsiteX5" fmla="*/ 1339795 w 1339795"/>
              <a:gd name="connsiteY5" fmla="*/ 127220 h 830911"/>
              <a:gd name="connsiteX6" fmla="*/ 703691 w 1339795"/>
              <a:gd name="connsiteY6" fmla="*/ 0 h 830911"/>
              <a:gd name="connsiteX0" fmla="*/ 703691 w 1339795"/>
              <a:gd name="connsiteY0" fmla="*/ 0 h 830911"/>
              <a:gd name="connsiteX1" fmla="*/ 15903 w 1339795"/>
              <a:gd name="connsiteY1" fmla="*/ 298173 h 830911"/>
              <a:gd name="connsiteX2" fmla="*/ 0 w 1339795"/>
              <a:gd name="connsiteY2" fmla="*/ 811033 h 830911"/>
              <a:gd name="connsiteX3" fmla="*/ 520811 w 1339795"/>
              <a:gd name="connsiteY3" fmla="*/ 830911 h 830911"/>
              <a:gd name="connsiteX4" fmla="*/ 771277 w 1339795"/>
              <a:gd name="connsiteY4" fmla="*/ 735495 h 830911"/>
              <a:gd name="connsiteX5" fmla="*/ 1339795 w 1339795"/>
              <a:gd name="connsiteY5" fmla="*/ 127220 h 830911"/>
              <a:gd name="connsiteX6" fmla="*/ 703691 w 1339795"/>
              <a:gd name="connsiteY6" fmla="*/ 0 h 830911"/>
              <a:gd name="connsiteX0" fmla="*/ 703691 w 1339795"/>
              <a:gd name="connsiteY0" fmla="*/ 0 h 830911"/>
              <a:gd name="connsiteX1" fmla="*/ 11927 w 1339795"/>
              <a:gd name="connsiteY1" fmla="*/ 286246 h 830911"/>
              <a:gd name="connsiteX2" fmla="*/ 0 w 1339795"/>
              <a:gd name="connsiteY2" fmla="*/ 811033 h 830911"/>
              <a:gd name="connsiteX3" fmla="*/ 520811 w 1339795"/>
              <a:gd name="connsiteY3" fmla="*/ 830911 h 830911"/>
              <a:gd name="connsiteX4" fmla="*/ 771277 w 1339795"/>
              <a:gd name="connsiteY4" fmla="*/ 735495 h 830911"/>
              <a:gd name="connsiteX5" fmla="*/ 1339795 w 1339795"/>
              <a:gd name="connsiteY5" fmla="*/ 127220 h 830911"/>
              <a:gd name="connsiteX6" fmla="*/ 703691 w 1339795"/>
              <a:gd name="connsiteY6" fmla="*/ 0 h 830911"/>
              <a:gd name="connsiteX0" fmla="*/ 703691 w 1339795"/>
              <a:gd name="connsiteY0" fmla="*/ 0 h 830911"/>
              <a:gd name="connsiteX1" fmla="*/ 11927 w 1339795"/>
              <a:gd name="connsiteY1" fmla="*/ 286246 h 830911"/>
              <a:gd name="connsiteX2" fmla="*/ 0 w 1339795"/>
              <a:gd name="connsiteY2" fmla="*/ 811033 h 830911"/>
              <a:gd name="connsiteX3" fmla="*/ 520811 w 1339795"/>
              <a:gd name="connsiteY3" fmla="*/ 830911 h 830911"/>
              <a:gd name="connsiteX4" fmla="*/ 771277 w 1339795"/>
              <a:gd name="connsiteY4" fmla="*/ 735495 h 830911"/>
              <a:gd name="connsiteX5" fmla="*/ 1339795 w 1339795"/>
              <a:gd name="connsiteY5" fmla="*/ 127220 h 830911"/>
              <a:gd name="connsiteX6" fmla="*/ 703691 w 1339795"/>
              <a:gd name="connsiteY6" fmla="*/ 0 h 830911"/>
              <a:gd name="connsiteX0" fmla="*/ 707666 w 1339795"/>
              <a:gd name="connsiteY0" fmla="*/ 0 h 826935"/>
              <a:gd name="connsiteX1" fmla="*/ 11927 w 1339795"/>
              <a:gd name="connsiteY1" fmla="*/ 282270 h 826935"/>
              <a:gd name="connsiteX2" fmla="*/ 0 w 1339795"/>
              <a:gd name="connsiteY2" fmla="*/ 807057 h 826935"/>
              <a:gd name="connsiteX3" fmla="*/ 520811 w 1339795"/>
              <a:gd name="connsiteY3" fmla="*/ 826935 h 826935"/>
              <a:gd name="connsiteX4" fmla="*/ 771277 w 1339795"/>
              <a:gd name="connsiteY4" fmla="*/ 731519 h 826935"/>
              <a:gd name="connsiteX5" fmla="*/ 1339795 w 1339795"/>
              <a:gd name="connsiteY5" fmla="*/ 123244 h 826935"/>
              <a:gd name="connsiteX6" fmla="*/ 707666 w 1339795"/>
              <a:gd name="connsiteY6" fmla="*/ 0 h 826935"/>
              <a:gd name="connsiteX0" fmla="*/ 707666 w 1339795"/>
              <a:gd name="connsiteY0" fmla="*/ 0 h 826935"/>
              <a:gd name="connsiteX1" fmla="*/ 11927 w 1339795"/>
              <a:gd name="connsiteY1" fmla="*/ 282270 h 826935"/>
              <a:gd name="connsiteX2" fmla="*/ 0 w 1339795"/>
              <a:gd name="connsiteY2" fmla="*/ 807057 h 826935"/>
              <a:gd name="connsiteX3" fmla="*/ 520811 w 1339795"/>
              <a:gd name="connsiteY3" fmla="*/ 826935 h 826935"/>
              <a:gd name="connsiteX4" fmla="*/ 771277 w 1339795"/>
              <a:gd name="connsiteY4" fmla="*/ 731519 h 826935"/>
              <a:gd name="connsiteX5" fmla="*/ 1339795 w 1339795"/>
              <a:gd name="connsiteY5" fmla="*/ 123244 h 826935"/>
              <a:gd name="connsiteX6" fmla="*/ 707666 w 1339795"/>
              <a:gd name="connsiteY6" fmla="*/ 0 h 826935"/>
              <a:gd name="connsiteX0" fmla="*/ 727544 w 1359673"/>
              <a:gd name="connsiteY0" fmla="*/ 0 h 826935"/>
              <a:gd name="connsiteX1" fmla="*/ 31805 w 1359673"/>
              <a:gd name="connsiteY1" fmla="*/ 282270 h 826935"/>
              <a:gd name="connsiteX2" fmla="*/ 0 w 1359673"/>
              <a:gd name="connsiteY2" fmla="*/ 807057 h 826935"/>
              <a:gd name="connsiteX3" fmla="*/ 540689 w 1359673"/>
              <a:gd name="connsiteY3" fmla="*/ 826935 h 826935"/>
              <a:gd name="connsiteX4" fmla="*/ 791155 w 1359673"/>
              <a:gd name="connsiteY4" fmla="*/ 731519 h 826935"/>
              <a:gd name="connsiteX5" fmla="*/ 1359673 w 1359673"/>
              <a:gd name="connsiteY5" fmla="*/ 123244 h 826935"/>
              <a:gd name="connsiteX6" fmla="*/ 727544 w 1359673"/>
              <a:gd name="connsiteY6" fmla="*/ 0 h 82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673" h="826935">
                <a:moveTo>
                  <a:pt x="727544" y="0"/>
                </a:moveTo>
                <a:cubicBezTo>
                  <a:pt x="613575" y="596348"/>
                  <a:pt x="70237" y="357807"/>
                  <a:pt x="31805" y="282270"/>
                </a:cubicBezTo>
                <a:lnTo>
                  <a:pt x="0" y="807057"/>
                </a:lnTo>
                <a:lnTo>
                  <a:pt x="540689" y="826935"/>
                </a:lnTo>
                <a:lnTo>
                  <a:pt x="791155" y="731519"/>
                </a:lnTo>
                <a:lnTo>
                  <a:pt x="1359673" y="123244"/>
                </a:lnTo>
                <a:lnTo>
                  <a:pt x="727544" y="0"/>
                </a:lnTo>
                <a:close/>
              </a:path>
            </a:pathLst>
          </a:custGeom>
          <a:solidFill>
            <a:srgbClr val="5B9BD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355454" y="5841389"/>
            <a:ext cx="569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Prostory budou využívány pro speciální operační letový provoz (lety OAT) vojenských bezpilotních letadel (MIL UA).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5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4105" y="1138008"/>
            <a:ext cx="4054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ICAO 1 : 500 000</a:t>
            </a:r>
            <a:endParaRPr lang="cs-CZ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5249" r="2099" b="13926"/>
          <a:stretch/>
        </p:blipFill>
        <p:spPr>
          <a:xfrm>
            <a:off x="1606692" y="1631343"/>
            <a:ext cx="8750411" cy="50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4105" y="1138008"/>
            <a:ext cx="4054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ICAO 1 : 500 000</a:t>
            </a:r>
            <a:endParaRPr lang="cs-CZ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" y="1984582"/>
            <a:ext cx="11763720" cy="409313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509504" y="4291584"/>
            <a:ext cx="1420368" cy="65227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296400" y="5772912"/>
            <a:ext cx="1353312" cy="97536"/>
          </a:xfrm>
          <a:prstGeom prst="rect">
            <a:avLst/>
          </a:prstGeom>
          <a:solidFill>
            <a:srgbClr val="FF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296400" y="5870448"/>
            <a:ext cx="698451" cy="97536"/>
          </a:xfrm>
          <a:prstGeom prst="rect">
            <a:avLst/>
          </a:prstGeom>
          <a:solidFill>
            <a:srgbClr val="FF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20496" y="5084064"/>
            <a:ext cx="396240" cy="146304"/>
          </a:xfrm>
          <a:prstGeom prst="rect">
            <a:avLst/>
          </a:prstGeom>
          <a:solidFill>
            <a:srgbClr val="FF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5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2053" y="1228246"/>
            <a:ext cx="11107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Zavedení vzdušného prostoru volných tratí (FRA - Free Route Airspace) v ČR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28798" y="2204732"/>
            <a:ext cx="263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FRACZECH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8798" y="3288009"/>
            <a:ext cx="836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HORIZONTÁLNÍ VYMEZENÍ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 ACC PRAHA mimo TMA PRAHA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39" y="1953000"/>
            <a:ext cx="3419475" cy="113347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28798" y="4235183"/>
            <a:ext cx="472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VERTIKÁLNÍ VYMEZENÍ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FL95 – FL660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8798" y="5173068"/>
            <a:ext cx="3054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ČASOVÉ VYMEZENÍ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H24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41141" y="5910898"/>
            <a:ext cx="538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letových cest bude pod FL95 zachována.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890681" y="5910898"/>
            <a:ext cx="3298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INFORMAČNÍ OBĚŽNÍK A 5/20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4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2053" y="1228246"/>
            <a:ext cx="11107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Zavedení vzdušného prostoru volných tratí (FRA - Free Route Airspace) v ČR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7511" y="2141380"/>
            <a:ext cx="4443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nformace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FRACZECH jsou dostupné na webové stránce 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2053" y="3413468"/>
            <a:ext cx="308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https://aim.rlp.cz/en/fraczech/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42" y="1888290"/>
            <a:ext cx="5864864" cy="47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84116"/>
              </p:ext>
            </p:extLst>
          </p:nvPr>
        </p:nvGraphicFramePr>
        <p:xfrm>
          <a:off x="1876556" y="2469648"/>
          <a:ext cx="7106912" cy="3900010"/>
        </p:xfrm>
        <a:graphic>
          <a:graphicData uri="http://schemas.openxmlformats.org/drawingml/2006/table">
            <a:tbl>
              <a:tblPr firstRow="1" firstCol="1" bandRow="1"/>
              <a:tblGrid>
                <a:gridCol w="2368274">
                  <a:extLst>
                    <a:ext uri="{9D8B030D-6E8A-4147-A177-3AD203B41FA5}">
                      <a16:colId xmlns:a16="http://schemas.microsoft.com/office/drawing/2014/main" val="2239123475"/>
                    </a:ext>
                  </a:extLst>
                </a:gridCol>
                <a:gridCol w="2369319">
                  <a:extLst>
                    <a:ext uri="{9D8B030D-6E8A-4147-A177-3AD203B41FA5}">
                      <a16:colId xmlns:a16="http://schemas.microsoft.com/office/drawing/2014/main" val="1765990297"/>
                    </a:ext>
                  </a:extLst>
                </a:gridCol>
                <a:gridCol w="2369319">
                  <a:extLst>
                    <a:ext uri="{9D8B030D-6E8A-4147-A177-3AD203B41FA5}">
                      <a16:colId xmlns:a16="http://schemas.microsoft.com/office/drawing/2014/main" val="4025969216"/>
                    </a:ext>
                  </a:extLst>
                </a:gridCol>
              </a:tblGrid>
              <a:tr h="585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Stanoviště ATS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Vertikální hranice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34077"/>
                  </a:ext>
                </a:extLst>
              </a:tr>
              <a:tr h="3013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Čáslav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 Čáslav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ft AMSL – FL95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432263"/>
                  </a:ext>
                </a:extLst>
              </a:tr>
              <a:tr h="3013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 Čáslav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 ft AMSL – FL95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51120"/>
                  </a:ext>
                </a:extLst>
              </a:tr>
              <a:tr h="3013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III Čáslav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 ft AMSL – FL95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933869"/>
                  </a:ext>
                </a:extLst>
              </a:tr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MTWR Čáslav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MCTR Čáslav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5000 ft AMSL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653143"/>
                  </a:ext>
                </a:extLst>
              </a:tr>
              <a:tr h="3013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Náměšť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 Náměšť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 ft AMSL – FL95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691188"/>
                  </a:ext>
                </a:extLst>
              </a:tr>
              <a:tr h="3013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 Náměšť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 ft AMSL – FL95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77117"/>
                  </a:ext>
                </a:extLst>
              </a:tr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MTWR Náměšť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MCTR Náměšť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3000 ft AMSL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11794"/>
                  </a:ext>
                </a:extLst>
              </a:tr>
              <a:tr h="3013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Pardubice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 Pardubice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ft AMSL – FL95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235299"/>
                  </a:ext>
                </a:extLst>
              </a:tr>
              <a:tr h="3013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 Pardubice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 ft AMSL – FL95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802721"/>
                  </a:ext>
                </a:extLst>
              </a:tr>
              <a:tr h="3013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III Pardubice</a:t>
                      </a:r>
                      <a:endParaRPr lang="cs-CZ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 ft AMSL – FL95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436651"/>
                  </a:ext>
                </a:extLst>
              </a:tr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MTWR Pardubice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MCTR Pardubice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5000 ft AMSL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026297"/>
                  </a:ext>
                </a:extLst>
              </a:tr>
            </a:tbl>
          </a:graphicData>
        </a:graphic>
      </p:graphicFrame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11652" y="1879711"/>
            <a:ext cx="553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Důvodem změny je přechod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MTMA na výšku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AMSL.</a:t>
            </a:r>
            <a:endParaRPr lang="cs-CZ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1652" y="1356518"/>
            <a:ext cx="524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vertikálních hranic MCTR/MTMA.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9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7281" y="1185263"/>
            <a:ext cx="198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LKCV MTMA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39439"/>
              </p:ext>
            </p:extLst>
          </p:nvPr>
        </p:nvGraphicFramePr>
        <p:xfrm>
          <a:off x="7470056" y="1544132"/>
          <a:ext cx="4441528" cy="301355"/>
        </p:xfrm>
        <a:graphic>
          <a:graphicData uri="http://schemas.openxmlformats.org/drawingml/2006/table">
            <a:tbl>
              <a:tblPr firstRow="1" firstCol="1" bandRow="1"/>
              <a:tblGrid>
                <a:gridCol w="2220764">
                  <a:extLst>
                    <a:ext uri="{9D8B030D-6E8A-4147-A177-3AD203B41FA5}">
                      <a16:colId xmlns:a16="http://schemas.microsoft.com/office/drawing/2014/main" val="3373129838"/>
                    </a:ext>
                  </a:extLst>
                </a:gridCol>
                <a:gridCol w="2220764">
                  <a:extLst>
                    <a:ext uri="{9D8B030D-6E8A-4147-A177-3AD203B41FA5}">
                      <a16:colId xmlns:a16="http://schemas.microsoft.com/office/drawing/2014/main" val="3481827852"/>
                    </a:ext>
                  </a:extLst>
                </a:gridCol>
              </a:tblGrid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 Čáslav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ft AMSL – FL95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619449"/>
                  </a:ext>
                </a:extLst>
              </a:tr>
            </a:tbl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20326"/>
              </p:ext>
            </p:extLst>
          </p:nvPr>
        </p:nvGraphicFramePr>
        <p:xfrm>
          <a:off x="7470056" y="2074156"/>
          <a:ext cx="4441528" cy="301355"/>
        </p:xfrm>
        <a:graphic>
          <a:graphicData uri="http://schemas.openxmlformats.org/drawingml/2006/table">
            <a:tbl>
              <a:tblPr firstRow="1" firstCol="1" bandRow="1"/>
              <a:tblGrid>
                <a:gridCol w="2220764">
                  <a:extLst>
                    <a:ext uri="{9D8B030D-6E8A-4147-A177-3AD203B41FA5}">
                      <a16:colId xmlns:a16="http://schemas.microsoft.com/office/drawing/2014/main" val="2468804388"/>
                    </a:ext>
                  </a:extLst>
                </a:gridCol>
                <a:gridCol w="2220764">
                  <a:extLst>
                    <a:ext uri="{9D8B030D-6E8A-4147-A177-3AD203B41FA5}">
                      <a16:colId xmlns:a16="http://schemas.microsoft.com/office/drawing/2014/main" val="1638059382"/>
                    </a:ext>
                  </a:extLst>
                </a:gridCol>
              </a:tblGrid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 Čáslav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 ft AMSL – FL95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34623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09382"/>
              </p:ext>
            </p:extLst>
          </p:nvPr>
        </p:nvGraphicFramePr>
        <p:xfrm>
          <a:off x="7470056" y="2604180"/>
          <a:ext cx="4441528" cy="301355"/>
        </p:xfrm>
        <a:graphic>
          <a:graphicData uri="http://schemas.openxmlformats.org/drawingml/2006/table">
            <a:tbl>
              <a:tblPr firstRow="1" firstCol="1" bandRow="1"/>
              <a:tblGrid>
                <a:gridCol w="2220764">
                  <a:extLst>
                    <a:ext uri="{9D8B030D-6E8A-4147-A177-3AD203B41FA5}">
                      <a16:colId xmlns:a16="http://schemas.microsoft.com/office/drawing/2014/main" val="459234039"/>
                    </a:ext>
                  </a:extLst>
                </a:gridCol>
                <a:gridCol w="2220764">
                  <a:extLst>
                    <a:ext uri="{9D8B030D-6E8A-4147-A177-3AD203B41FA5}">
                      <a16:colId xmlns:a16="http://schemas.microsoft.com/office/drawing/2014/main" val="471474067"/>
                    </a:ext>
                  </a:extLst>
                </a:gridCol>
              </a:tblGrid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III Čáslav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 ft AMSL – FL95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50996"/>
                  </a:ext>
                </a:extLst>
              </a:tr>
            </a:tbl>
          </a:graphicData>
        </a:graphic>
      </p:graphicFrame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7" y="1845487"/>
            <a:ext cx="6022384" cy="403174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20" name="Volný tvar 19"/>
          <p:cNvSpPr/>
          <p:nvPr/>
        </p:nvSpPr>
        <p:spPr>
          <a:xfrm>
            <a:off x="1848897" y="2642716"/>
            <a:ext cx="2205613" cy="2074985"/>
          </a:xfrm>
          <a:custGeom>
            <a:avLst/>
            <a:gdLst>
              <a:gd name="connsiteX0" fmla="*/ 70338 w 2205613"/>
              <a:gd name="connsiteY0" fmla="*/ 5025 h 2074985"/>
              <a:gd name="connsiteX1" fmla="*/ 1406769 w 2205613"/>
              <a:gd name="connsiteY1" fmla="*/ 0 h 2074985"/>
              <a:gd name="connsiteX2" fmla="*/ 1396721 w 2205613"/>
              <a:gd name="connsiteY2" fmla="*/ 170822 h 2074985"/>
              <a:gd name="connsiteX3" fmla="*/ 1497204 w 2205613"/>
              <a:gd name="connsiteY3" fmla="*/ 683288 h 2074985"/>
              <a:gd name="connsiteX4" fmla="*/ 2085033 w 2205613"/>
              <a:gd name="connsiteY4" fmla="*/ 1306286 h 2074985"/>
              <a:gd name="connsiteX5" fmla="*/ 2205613 w 2205613"/>
              <a:gd name="connsiteY5" fmla="*/ 1773535 h 2074985"/>
              <a:gd name="connsiteX6" fmla="*/ 1868993 w 2205613"/>
              <a:gd name="connsiteY6" fmla="*/ 2074985 h 2074985"/>
              <a:gd name="connsiteX7" fmla="*/ 1331406 w 2205613"/>
              <a:gd name="connsiteY7" fmla="*/ 1838849 h 2074985"/>
              <a:gd name="connsiteX8" fmla="*/ 813916 w 2205613"/>
              <a:gd name="connsiteY8" fmla="*/ 1286189 h 2074985"/>
              <a:gd name="connsiteX9" fmla="*/ 798844 w 2205613"/>
              <a:gd name="connsiteY9" fmla="*/ 934497 h 2074985"/>
              <a:gd name="connsiteX10" fmla="*/ 0 w 2205613"/>
              <a:gd name="connsiteY10" fmla="*/ 1185706 h 2074985"/>
              <a:gd name="connsiteX11" fmla="*/ 40193 w 2205613"/>
              <a:gd name="connsiteY11" fmla="*/ 1085222 h 2074985"/>
              <a:gd name="connsiteX12" fmla="*/ 60290 w 2205613"/>
              <a:gd name="connsiteY12" fmla="*/ 979715 h 2074985"/>
              <a:gd name="connsiteX13" fmla="*/ 90435 w 2205613"/>
              <a:gd name="connsiteY13" fmla="*/ 844062 h 2074985"/>
              <a:gd name="connsiteX14" fmla="*/ 110532 w 2205613"/>
              <a:gd name="connsiteY14" fmla="*/ 723482 h 2074985"/>
              <a:gd name="connsiteX15" fmla="*/ 110532 w 2205613"/>
              <a:gd name="connsiteY15" fmla="*/ 607926 h 2074985"/>
              <a:gd name="connsiteX16" fmla="*/ 120580 w 2205613"/>
              <a:gd name="connsiteY16" fmla="*/ 492370 h 2074985"/>
              <a:gd name="connsiteX17" fmla="*/ 125604 w 2205613"/>
              <a:gd name="connsiteY17" fmla="*/ 381838 h 2074985"/>
              <a:gd name="connsiteX18" fmla="*/ 110532 w 2205613"/>
              <a:gd name="connsiteY18" fmla="*/ 271306 h 2074985"/>
              <a:gd name="connsiteX19" fmla="*/ 100483 w 2205613"/>
              <a:gd name="connsiteY19" fmla="*/ 170822 h 2074985"/>
              <a:gd name="connsiteX20" fmla="*/ 90435 w 2205613"/>
              <a:gd name="connsiteY20" fmla="*/ 95460 h 2074985"/>
              <a:gd name="connsiteX21" fmla="*/ 70338 w 2205613"/>
              <a:gd name="connsiteY21" fmla="*/ 5025 h 207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5613" h="2074985">
                <a:moveTo>
                  <a:pt x="70338" y="5025"/>
                </a:moveTo>
                <a:lnTo>
                  <a:pt x="1406769" y="0"/>
                </a:lnTo>
                <a:lnTo>
                  <a:pt x="1396721" y="170822"/>
                </a:lnTo>
                <a:lnTo>
                  <a:pt x="1497204" y="683288"/>
                </a:lnTo>
                <a:lnTo>
                  <a:pt x="2085033" y="1306286"/>
                </a:lnTo>
                <a:lnTo>
                  <a:pt x="2205613" y="1773535"/>
                </a:lnTo>
                <a:lnTo>
                  <a:pt x="1868993" y="2074985"/>
                </a:lnTo>
                <a:lnTo>
                  <a:pt x="1331406" y="1838849"/>
                </a:lnTo>
                <a:lnTo>
                  <a:pt x="813916" y="1286189"/>
                </a:lnTo>
                <a:lnTo>
                  <a:pt x="798844" y="934497"/>
                </a:lnTo>
                <a:lnTo>
                  <a:pt x="0" y="1185706"/>
                </a:lnTo>
                <a:lnTo>
                  <a:pt x="40193" y="1085222"/>
                </a:lnTo>
                <a:lnTo>
                  <a:pt x="60290" y="979715"/>
                </a:lnTo>
                <a:lnTo>
                  <a:pt x="90435" y="844062"/>
                </a:lnTo>
                <a:lnTo>
                  <a:pt x="110532" y="723482"/>
                </a:lnTo>
                <a:lnTo>
                  <a:pt x="110532" y="607926"/>
                </a:lnTo>
                <a:lnTo>
                  <a:pt x="120580" y="492370"/>
                </a:lnTo>
                <a:lnTo>
                  <a:pt x="125604" y="381838"/>
                </a:lnTo>
                <a:lnTo>
                  <a:pt x="110532" y="271306"/>
                </a:lnTo>
                <a:lnTo>
                  <a:pt x="100483" y="170822"/>
                </a:lnTo>
                <a:lnTo>
                  <a:pt x="90435" y="95460"/>
                </a:lnTo>
                <a:lnTo>
                  <a:pt x="70338" y="5025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1846997" y="3584812"/>
            <a:ext cx="1869743" cy="1328382"/>
          </a:xfrm>
          <a:custGeom>
            <a:avLst/>
            <a:gdLst>
              <a:gd name="connsiteX0" fmla="*/ 791570 w 1869743"/>
              <a:gd name="connsiteY0" fmla="*/ 0 h 1328382"/>
              <a:gd name="connsiteX1" fmla="*/ 809767 w 1869743"/>
              <a:gd name="connsiteY1" fmla="*/ 350292 h 1328382"/>
              <a:gd name="connsiteX2" fmla="*/ 1337481 w 1869743"/>
              <a:gd name="connsiteY2" fmla="*/ 900752 h 1328382"/>
              <a:gd name="connsiteX3" fmla="*/ 1869743 w 1869743"/>
              <a:gd name="connsiteY3" fmla="*/ 1132764 h 1328382"/>
              <a:gd name="connsiteX4" fmla="*/ 1660478 w 1869743"/>
              <a:gd name="connsiteY4" fmla="*/ 1328382 h 1328382"/>
              <a:gd name="connsiteX5" fmla="*/ 0 w 1869743"/>
              <a:gd name="connsiteY5" fmla="*/ 254758 h 1328382"/>
              <a:gd name="connsiteX6" fmla="*/ 791570 w 1869743"/>
              <a:gd name="connsiteY6" fmla="*/ 0 h 132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743" h="1328382">
                <a:moveTo>
                  <a:pt x="791570" y="0"/>
                </a:moveTo>
                <a:lnTo>
                  <a:pt x="809767" y="350292"/>
                </a:lnTo>
                <a:lnTo>
                  <a:pt x="1337481" y="900752"/>
                </a:lnTo>
                <a:lnTo>
                  <a:pt x="1869743" y="1132764"/>
                </a:lnTo>
                <a:lnTo>
                  <a:pt x="1660478" y="1328382"/>
                </a:lnTo>
                <a:lnTo>
                  <a:pt x="0" y="254758"/>
                </a:lnTo>
                <a:lnTo>
                  <a:pt x="791570" y="0"/>
                </a:lnTo>
                <a:close/>
              </a:path>
            </a:pathLst>
          </a:custGeom>
          <a:solidFill>
            <a:srgbClr val="5B9BD5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1783307" y="3844119"/>
            <a:ext cx="3016156" cy="1737815"/>
          </a:xfrm>
          <a:custGeom>
            <a:avLst/>
            <a:gdLst>
              <a:gd name="connsiteX0" fmla="*/ 59141 w 3016156"/>
              <a:gd name="connsiteY0" fmla="*/ 0 h 1737815"/>
              <a:gd name="connsiteX1" fmla="*/ 31845 w 3016156"/>
              <a:gd name="connsiteY1" fmla="*/ 95535 h 1737815"/>
              <a:gd name="connsiteX2" fmla="*/ 0 w 3016156"/>
              <a:gd name="connsiteY2" fmla="*/ 181971 h 1737815"/>
              <a:gd name="connsiteX3" fmla="*/ 2388359 w 3016156"/>
              <a:gd name="connsiteY3" fmla="*/ 1737815 h 1737815"/>
              <a:gd name="connsiteX4" fmla="*/ 3016156 w 3016156"/>
              <a:gd name="connsiteY4" fmla="*/ 900753 h 1737815"/>
              <a:gd name="connsiteX5" fmla="*/ 2556681 w 3016156"/>
              <a:gd name="connsiteY5" fmla="*/ 536812 h 1737815"/>
              <a:gd name="connsiteX6" fmla="*/ 2160896 w 3016156"/>
              <a:gd name="connsiteY6" fmla="*/ 118281 h 1737815"/>
              <a:gd name="connsiteX7" fmla="*/ 2279177 w 3016156"/>
              <a:gd name="connsiteY7" fmla="*/ 573206 h 1737815"/>
              <a:gd name="connsiteX8" fmla="*/ 1724168 w 3016156"/>
              <a:gd name="connsiteY8" fmla="*/ 1073624 h 1737815"/>
              <a:gd name="connsiteX9" fmla="*/ 59141 w 3016156"/>
              <a:gd name="connsiteY9" fmla="*/ 0 h 173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6156" h="1737815">
                <a:moveTo>
                  <a:pt x="59141" y="0"/>
                </a:moveTo>
                <a:lnTo>
                  <a:pt x="31845" y="95535"/>
                </a:lnTo>
                <a:lnTo>
                  <a:pt x="0" y="181971"/>
                </a:lnTo>
                <a:lnTo>
                  <a:pt x="2388359" y="1737815"/>
                </a:lnTo>
                <a:lnTo>
                  <a:pt x="3016156" y="900753"/>
                </a:lnTo>
                <a:lnTo>
                  <a:pt x="2556681" y="536812"/>
                </a:lnTo>
                <a:lnTo>
                  <a:pt x="2160896" y="118281"/>
                </a:lnTo>
                <a:lnTo>
                  <a:pt x="2279177" y="573206"/>
                </a:lnTo>
                <a:lnTo>
                  <a:pt x="1724168" y="1073624"/>
                </a:lnTo>
                <a:lnTo>
                  <a:pt x="59141" y="0"/>
                </a:lnTo>
                <a:close/>
              </a:path>
            </a:pathLst>
          </a:cu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5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6171" y="1228246"/>
            <a:ext cx="3052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LKNA MCTR/MTMA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/>
          <a:stretch/>
        </p:blipFill>
        <p:spPr>
          <a:xfrm>
            <a:off x="868820" y="1984737"/>
            <a:ext cx="4934712" cy="409208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0" name="Volný tvar 9"/>
          <p:cNvSpPr/>
          <p:nvPr/>
        </p:nvSpPr>
        <p:spPr>
          <a:xfrm>
            <a:off x="2052084" y="3173819"/>
            <a:ext cx="2424223" cy="1881962"/>
          </a:xfrm>
          <a:custGeom>
            <a:avLst/>
            <a:gdLst>
              <a:gd name="connsiteX0" fmla="*/ 1041990 w 2424223"/>
              <a:gd name="connsiteY0" fmla="*/ 132907 h 1881962"/>
              <a:gd name="connsiteX1" fmla="*/ 494414 w 2424223"/>
              <a:gd name="connsiteY1" fmla="*/ 0 h 1881962"/>
              <a:gd name="connsiteX2" fmla="*/ 0 w 2424223"/>
              <a:gd name="connsiteY2" fmla="*/ 579474 h 1881962"/>
              <a:gd name="connsiteX3" fmla="*/ 1796902 w 2424223"/>
              <a:gd name="connsiteY3" fmla="*/ 1881962 h 1881962"/>
              <a:gd name="connsiteX4" fmla="*/ 2424223 w 2424223"/>
              <a:gd name="connsiteY4" fmla="*/ 1196162 h 1881962"/>
              <a:gd name="connsiteX5" fmla="*/ 1041990 w 2424223"/>
              <a:gd name="connsiteY5" fmla="*/ 132907 h 188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223" h="1881962">
                <a:moveTo>
                  <a:pt x="1041990" y="132907"/>
                </a:moveTo>
                <a:lnTo>
                  <a:pt x="494414" y="0"/>
                </a:lnTo>
                <a:lnTo>
                  <a:pt x="0" y="579474"/>
                </a:lnTo>
                <a:lnTo>
                  <a:pt x="1796902" y="1881962"/>
                </a:lnTo>
                <a:lnTo>
                  <a:pt x="2424223" y="1196162"/>
                </a:lnTo>
                <a:lnTo>
                  <a:pt x="1041990" y="132907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93271"/>
              </p:ext>
            </p:extLst>
          </p:nvPr>
        </p:nvGraphicFramePr>
        <p:xfrm>
          <a:off x="6681214" y="1612789"/>
          <a:ext cx="4541522" cy="301355"/>
        </p:xfrm>
        <a:graphic>
          <a:graphicData uri="http://schemas.openxmlformats.org/drawingml/2006/table">
            <a:tbl>
              <a:tblPr firstRow="1" firstCol="1" bandRow="1"/>
              <a:tblGrid>
                <a:gridCol w="2270761">
                  <a:extLst>
                    <a:ext uri="{9D8B030D-6E8A-4147-A177-3AD203B41FA5}">
                      <a16:colId xmlns:a16="http://schemas.microsoft.com/office/drawing/2014/main" val="2733728081"/>
                    </a:ext>
                  </a:extLst>
                </a:gridCol>
                <a:gridCol w="2270761">
                  <a:extLst>
                    <a:ext uri="{9D8B030D-6E8A-4147-A177-3AD203B41FA5}">
                      <a16:colId xmlns:a16="http://schemas.microsoft.com/office/drawing/2014/main" val="295116694"/>
                    </a:ext>
                  </a:extLst>
                </a:gridCol>
              </a:tblGrid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MCTR Náměšť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3000 ft AMSL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527555"/>
                  </a:ext>
                </a:extLst>
              </a:tr>
            </a:tbl>
          </a:graphicData>
        </a:graphic>
      </p:graphicFrame>
      <p:sp>
        <p:nvSpPr>
          <p:cNvPr id="5" name="Volný tvar 4"/>
          <p:cNvSpPr/>
          <p:nvPr/>
        </p:nvSpPr>
        <p:spPr>
          <a:xfrm>
            <a:off x="2282455" y="3173819"/>
            <a:ext cx="1475232" cy="1267968"/>
          </a:xfrm>
          <a:custGeom>
            <a:avLst/>
            <a:gdLst>
              <a:gd name="connsiteX0" fmla="*/ 256032 w 1475232"/>
              <a:gd name="connsiteY0" fmla="*/ 0 h 1267968"/>
              <a:gd name="connsiteX1" fmla="*/ 792480 w 1475232"/>
              <a:gd name="connsiteY1" fmla="*/ 121920 h 1267968"/>
              <a:gd name="connsiteX2" fmla="*/ 1286256 w 1475232"/>
              <a:gd name="connsiteY2" fmla="*/ 512064 h 1267968"/>
              <a:gd name="connsiteX3" fmla="*/ 1475232 w 1475232"/>
              <a:gd name="connsiteY3" fmla="*/ 926592 h 1267968"/>
              <a:gd name="connsiteX4" fmla="*/ 1219200 w 1475232"/>
              <a:gd name="connsiteY4" fmla="*/ 1267968 h 1267968"/>
              <a:gd name="connsiteX5" fmla="*/ 743712 w 1475232"/>
              <a:gd name="connsiteY5" fmla="*/ 1139952 h 1267968"/>
              <a:gd name="connsiteX6" fmla="*/ 225552 w 1475232"/>
              <a:gd name="connsiteY6" fmla="*/ 713232 h 1267968"/>
              <a:gd name="connsiteX7" fmla="*/ 0 w 1475232"/>
              <a:gd name="connsiteY7" fmla="*/ 304800 h 1267968"/>
              <a:gd name="connsiteX8" fmla="*/ 256032 w 1475232"/>
              <a:gd name="connsiteY8" fmla="*/ 0 h 126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232" h="1267968">
                <a:moveTo>
                  <a:pt x="256032" y="0"/>
                </a:moveTo>
                <a:lnTo>
                  <a:pt x="792480" y="121920"/>
                </a:lnTo>
                <a:lnTo>
                  <a:pt x="1286256" y="512064"/>
                </a:lnTo>
                <a:lnTo>
                  <a:pt x="1475232" y="926592"/>
                </a:lnTo>
                <a:lnTo>
                  <a:pt x="1219200" y="1267968"/>
                </a:lnTo>
                <a:lnTo>
                  <a:pt x="743712" y="1139952"/>
                </a:lnTo>
                <a:lnTo>
                  <a:pt x="225552" y="713232"/>
                </a:lnTo>
                <a:lnTo>
                  <a:pt x="0" y="304800"/>
                </a:lnTo>
                <a:lnTo>
                  <a:pt x="256032" y="0"/>
                </a:lnTo>
                <a:close/>
              </a:path>
            </a:pathLst>
          </a:custGeom>
          <a:solidFill>
            <a:srgbClr val="5B9BD5">
              <a:alpha val="32941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1834116" y="2876107"/>
            <a:ext cx="1259958" cy="877186"/>
          </a:xfrm>
          <a:custGeom>
            <a:avLst/>
            <a:gdLst>
              <a:gd name="connsiteX0" fmla="*/ 1259958 w 1259958"/>
              <a:gd name="connsiteY0" fmla="*/ 425302 h 877186"/>
              <a:gd name="connsiteX1" fmla="*/ 781493 w 1259958"/>
              <a:gd name="connsiteY1" fmla="*/ 63795 h 877186"/>
              <a:gd name="connsiteX2" fmla="*/ 483782 w 1259958"/>
              <a:gd name="connsiteY2" fmla="*/ 0 h 877186"/>
              <a:gd name="connsiteX3" fmla="*/ 186070 w 1259958"/>
              <a:gd name="connsiteY3" fmla="*/ 281763 h 877186"/>
              <a:gd name="connsiteX4" fmla="*/ 0 w 1259958"/>
              <a:gd name="connsiteY4" fmla="*/ 494414 h 877186"/>
              <a:gd name="connsiteX5" fmla="*/ 223284 w 1259958"/>
              <a:gd name="connsiteY5" fmla="*/ 877186 h 877186"/>
              <a:gd name="connsiteX6" fmla="*/ 712382 w 1259958"/>
              <a:gd name="connsiteY6" fmla="*/ 297712 h 877186"/>
              <a:gd name="connsiteX7" fmla="*/ 1259958 w 1259958"/>
              <a:gd name="connsiteY7" fmla="*/ 425302 h 87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9958" h="877186">
                <a:moveTo>
                  <a:pt x="1259958" y="425302"/>
                </a:moveTo>
                <a:lnTo>
                  <a:pt x="781493" y="63795"/>
                </a:lnTo>
                <a:lnTo>
                  <a:pt x="483782" y="0"/>
                </a:lnTo>
                <a:lnTo>
                  <a:pt x="186070" y="281763"/>
                </a:lnTo>
                <a:lnTo>
                  <a:pt x="0" y="494414"/>
                </a:lnTo>
                <a:lnTo>
                  <a:pt x="223284" y="877186"/>
                </a:lnTo>
                <a:lnTo>
                  <a:pt x="712382" y="297712"/>
                </a:lnTo>
                <a:lnTo>
                  <a:pt x="1259958" y="425302"/>
                </a:lnTo>
                <a:close/>
              </a:path>
            </a:pathLst>
          </a:cu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53874"/>
              </p:ext>
            </p:extLst>
          </p:nvPr>
        </p:nvGraphicFramePr>
        <p:xfrm>
          <a:off x="6681214" y="2093770"/>
          <a:ext cx="4541522" cy="301355"/>
        </p:xfrm>
        <a:graphic>
          <a:graphicData uri="http://schemas.openxmlformats.org/drawingml/2006/table">
            <a:tbl>
              <a:tblPr firstRow="1" firstCol="1" bandRow="1"/>
              <a:tblGrid>
                <a:gridCol w="2267482">
                  <a:extLst>
                    <a:ext uri="{9D8B030D-6E8A-4147-A177-3AD203B41FA5}">
                      <a16:colId xmlns:a16="http://schemas.microsoft.com/office/drawing/2014/main" val="129880463"/>
                    </a:ext>
                  </a:extLst>
                </a:gridCol>
                <a:gridCol w="2274040">
                  <a:extLst>
                    <a:ext uri="{9D8B030D-6E8A-4147-A177-3AD203B41FA5}">
                      <a16:colId xmlns:a16="http://schemas.microsoft.com/office/drawing/2014/main" val="2202664485"/>
                    </a:ext>
                  </a:extLst>
                </a:gridCol>
              </a:tblGrid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 Náměšť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 ft AMSL – FL95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089558"/>
                  </a:ext>
                </a:extLst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06871"/>
              </p:ext>
            </p:extLst>
          </p:nvPr>
        </p:nvGraphicFramePr>
        <p:xfrm>
          <a:off x="6681214" y="2574752"/>
          <a:ext cx="4541522" cy="301355"/>
        </p:xfrm>
        <a:graphic>
          <a:graphicData uri="http://schemas.openxmlformats.org/drawingml/2006/table">
            <a:tbl>
              <a:tblPr firstRow="1" firstCol="1" bandRow="1"/>
              <a:tblGrid>
                <a:gridCol w="2267482">
                  <a:extLst>
                    <a:ext uri="{9D8B030D-6E8A-4147-A177-3AD203B41FA5}">
                      <a16:colId xmlns:a16="http://schemas.microsoft.com/office/drawing/2014/main" val="283534953"/>
                    </a:ext>
                  </a:extLst>
                </a:gridCol>
                <a:gridCol w="2274040">
                  <a:extLst>
                    <a:ext uri="{9D8B030D-6E8A-4147-A177-3AD203B41FA5}">
                      <a16:colId xmlns:a16="http://schemas.microsoft.com/office/drawing/2014/main" val="1554668102"/>
                    </a:ext>
                  </a:extLst>
                </a:gridCol>
              </a:tblGrid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 Náměšť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 ft AMSL – FL95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97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3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5" grpId="1" animBg="1"/>
      <p:bldP spid="5" grpId="2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7281" y="1185263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LKPD MTMA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7" y="1845487"/>
            <a:ext cx="6022384" cy="403174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3302"/>
              </p:ext>
            </p:extLst>
          </p:nvPr>
        </p:nvGraphicFramePr>
        <p:xfrm>
          <a:off x="7410734" y="1446873"/>
          <a:ext cx="4537426" cy="301355"/>
        </p:xfrm>
        <a:graphic>
          <a:graphicData uri="http://schemas.openxmlformats.org/drawingml/2006/table">
            <a:tbl>
              <a:tblPr firstRow="1" firstCol="1" bandRow="1"/>
              <a:tblGrid>
                <a:gridCol w="2268713">
                  <a:extLst>
                    <a:ext uri="{9D8B030D-6E8A-4147-A177-3AD203B41FA5}">
                      <a16:colId xmlns:a16="http://schemas.microsoft.com/office/drawing/2014/main" val="1364276705"/>
                    </a:ext>
                  </a:extLst>
                </a:gridCol>
                <a:gridCol w="2268713">
                  <a:extLst>
                    <a:ext uri="{9D8B030D-6E8A-4147-A177-3AD203B41FA5}">
                      <a16:colId xmlns:a16="http://schemas.microsoft.com/office/drawing/2014/main" val="617682978"/>
                    </a:ext>
                  </a:extLst>
                </a:gridCol>
              </a:tblGrid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 Pardubice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ft AMSL – FL95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963529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8573"/>
              </p:ext>
            </p:extLst>
          </p:nvPr>
        </p:nvGraphicFramePr>
        <p:xfrm>
          <a:off x="7410734" y="2049094"/>
          <a:ext cx="4537426" cy="301355"/>
        </p:xfrm>
        <a:graphic>
          <a:graphicData uri="http://schemas.openxmlformats.org/drawingml/2006/table">
            <a:tbl>
              <a:tblPr firstRow="1" firstCol="1" bandRow="1"/>
              <a:tblGrid>
                <a:gridCol w="2268713">
                  <a:extLst>
                    <a:ext uri="{9D8B030D-6E8A-4147-A177-3AD203B41FA5}">
                      <a16:colId xmlns:a16="http://schemas.microsoft.com/office/drawing/2014/main" val="3140269311"/>
                    </a:ext>
                  </a:extLst>
                </a:gridCol>
                <a:gridCol w="2268713">
                  <a:extLst>
                    <a:ext uri="{9D8B030D-6E8A-4147-A177-3AD203B41FA5}">
                      <a16:colId xmlns:a16="http://schemas.microsoft.com/office/drawing/2014/main" val="1330595206"/>
                    </a:ext>
                  </a:extLst>
                </a:gridCol>
              </a:tblGrid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 Pardubice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 ft AMSL – FL95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12565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3182"/>
              </p:ext>
            </p:extLst>
          </p:nvPr>
        </p:nvGraphicFramePr>
        <p:xfrm>
          <a:off x="7410734" y="2651315"/>
          <a:ext cx="4537426" cy="301355"/>
        </p:xfrm>
        <a:graphic>
          <a:graphicData uri="http://schemas.openxmlformats.org/drawingml/2006/table">
            <a:tbl>
              <a:tblPr firstRow="1" firstCol="1" bandRow="1"/>
              <a:tblGrid>
                <a:gridCol w="2268713">
                  <a:extLst>
                    <a:ext uri="{9D8B030D-6E8A-4147-A177-3AD203B41FA5}">
                      <a16:colId xmlns:a16="http://schemas.microsoft.com/office/drawing/2014/main" val="3867199132"/>
                    </a:ext>
                  </a:extLst>
                </a:gridCol>
                <a:gridCol w="2268713">
                  <a:extLst>
                    <a:ext uri="{9D8B030D-6E8A-4147-A177-3AD203B41FA5}">
                      <a16:colId xmlns:a16="http://schemas.microsoft.com/office/drawing/2014/main" val="2966167974"/>
                    </a:ext>
                  </a:extLst>
                </a:gridCol>
              </a:tblGrid>
              <a:tr h="30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MTMA III Pardubice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 ft AMSL – FL95</a:t>
                      </a:r>
                      <a:endParaRPr lang="cs-CZ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723149"/>
                  </a:ext>
                </a:extLst>
              </a:tr>
            </a:tbl>
          </a:graphicData>
        </a:graphic>
      </p:graphicFrame>
      <p:sp>
        <p:nvSpPr>
          <p:cNvPr id="6" name="Volný tvar 5"/>
          <p:cNvSpPr/>
          <p:nvPr/>
        </p:nvSpPr>
        <p:spPr>
          <a:xfrm>
            <a:off x="3248167" y="2820537"/>
            <a:ext cx="2292824" cy="1178257"/>
          </a:xfrm>
          <a:custGeom>
            <a:avLst/>
            <a:gdLst>
              <a:gd name="connsiteX0" fmla="*/ 0 w 2292824"/>
              <a:gd name="connsiteY0" fmla="*/ 0 h 1178257"/>
              <a:gd name="connsiteX1" fmla="*/ 90985 w 2292824"/>
              <a:gd name="connsiteY1" fmla="*/ 500418 h 1178257"/>
              <a:gd name="connsiteX2" fmla="*/ 686937 w 2292824"/>
              <a:gd name="connsiteY2" fmla="*/ 1132764 h 1178257"/>
              <a:gd name="connsiteX3" fmla="*/ 2169994 w 2292824"/>
              <a:gd name="connsiteY3" fmla="*/ 1178257 h 1178257"/>
              <a:gd name="connsiteX4" fmla="*/ 2292824 w 2292824"/>
              <a:gd name="connsiteY4" fmla="*/ 655093 h 1178257"/>
              <a:gd name="connsiteX5" fmla="*/ 2247332 w 2292824"/>
              <a:gd name="connsiteY5" fmla="*/ 90985 h 1178257"/>
              <a:gd name="connsiteX6" fmla="*/ 1883391 w 2292824"/>
              <a:gd name="connsiteY6" fmla="*/ 50042 h 1178257"/>
              <a:gd name="connsiteX7" fmla="*/ 1219200 w 2292824"/>
              <a:gd name="connsiteY7" fmla="*/ 9099 h 1178257"/>
              <a:gd name="connsiteX8" fmla="*/ 0 w 2292824"/>
              <a:gd name="connsiteY8" fmla="*/ 0 h 117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2824" h="1178257">
                <a:moveTo>
                  <a:pt x="0" y="0"/>
                </a:moveTo>
                <a:lnTo>
                  <a:pt x="90985" y="500418"/>
                </a:lnTo>
                <a:lnTo>
                  <a:pt x="686937" y="1132764"/>
                </a:lnTo>
                <a:lnTo>
                  <a:pt x="2169994" y="1178257"/>
                </a:lnTo>
                <a:lnTo>
                  <a:pt x="2292824" y="655093"/>
                </a:lnTo>
                <a:lnTo>
                  <a:pt x="2247332" y="90985"/>
                </a:lnTo>
                <a:lnTo>
                  <a:pt x="1883391" y="50042"/>
                </a:lnTo>
                <a:lnTo>
                  <a:pt x="1219200" y="9099"/>
                </a:lnTo>
                <a:lnTo>
                  <a:pt x="0" y="0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3966949" y="2916072"/>
            <a:ext cx="2492991" cy="1433015"/>
          </a:xfrm>
          <a:custGeom>
            <a:avLst/>
            <a:gdLst>
              <a:gd name="connsiteX0" fmla="*/ 2492991 w 2492991"/>
              <a:gd name="connsiteY0" fmla="*/ 77337 h 1433015"/>
              <a:gd name="connsiteX1" fmla="*/ 1533099 w 2492991"/>
              <a:gd name="connsiteY1" fmla="*/ 0 h 1433015"/>
              <a:gd name="connsiteX2" fmla="*/ 1587690 w 2492991"/>
              <a:gd name="connsiteY2" fmla="*/ 555009 h 1433015"/>
              <a:gd name="connsiteX3" fmla="*/ 1460311 w 2492991"/>
              <a:gd name="connsiteY3" fmla="*/ 1096370 h 1433015"/>
              <a:gd name="connsiteX4" fmla="*/ 0 w 2492991"/>
              <a:gd name="connsiteY4" fmla="*/ 1046328 h 1433015"/>
              <a:gd name="connsiteX5" fmla="*/ 696036 w 2492991"/>
              <a:gd name="connsiteY5" fmla="*/ 1433015 h 1433015"/>
              <a:gd name="connsiteX6" fmla="*/ 2356514 w 2492991"/>
              <a:gd name="connsiteY6" fmla="*/ 1301086 h 1433015"/>
              <a:gd name="connsiteX7" fmla="*/ 2492991 w 2492991"/>
              <a:gd name="connsiteY7" fmla="*/ 77337 h 14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2991" h="1433015">
                <a:moveTo>
                  <a:pt x="2492991" y="77337"/>
                </a:moveTo>
                <a:lnTo>
                  <a:pt x="1533099" y="0"/>
                </a:lnTo>
                <a:lnTo>
                  <a:pt x="1587690" y="555009"/>
                </a:lnTo>
                <a:lnTo>
                  <a:pt x="1460311" y="1096370"/>
                </a:lnTo>
                <a:lnTo>
                  <a:pt x="0" y="1046328"/>
                </a:lnTo>
                <a:lnTo>
                  <a:pt x="696036" y="1433015"/>
                </a:lnTo>
                <a:lnTo>
                  <a:pt x="2356514" y="1301086"/>
                </a:lnTo>
                <a:lnTo>
                  <a:pt x="2492991" y="77337"/>
                </a:lnTo>
                <a:close/>
              </a:path>
            </a:pathLst>
          </a:custGeom>
          <a:solidFill>
            <a:srgbClr val="5B9BD5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3944203" y="3962400"/>
            <a:ext cx="723331" cy="413982"/>
          </a:xfrm>
          <a:custGeom>
            <a:avLst/>
            <a:gdLst>
              <a:gd name="connsiteX0" fmla="*/ 0 w 723331"/>
              <a:gd name="connsiteY0" fmla="*/ 0 h 413982"/>
              <a:gd name="connsiteX1" fmla="*/ 382137 w 723331"/>
              <a:gd name="connsiteY1" fmla="*/ 413982 h 413982"/>
              <a:gd name="connsiteX2" fmla="*/ 723331 w 723331"/>
              <a:gd name="connsiteY2" fmla="*/ 386687 h 413982"/>
              <a:gd name="connsiteX3" fmla="*/ 0 w 723331"/>
              <a:gd name="connsiteY3" fmla="*/ 0 h 41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331" h="413982">
                <a:moveTo>
                  <a:pt x="0" y="0"/>
                </a:moveTo>
                <a:lnTo>
                  <a:pt x="382137" y="413982"/>
                </a:lnTo>
                <a:lnTo>
                  <a:pt x="723331" y="386687"/>
                </a:lnTo>
                <a:lnTo>
                  <a:pt x="0" y="0"/>
                </a:lnTo>
                <a:close/>
              </a:path>
            </a:pathLst>
          </a:custGeom>
          <a:solidFill>
            <a:srgbClr val="5B9BD5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7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7281" y="1185263"/>
            <a:ext cx="778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ZŘÍZENÍ A ÚPRAVA PROSTORŮ TRA A ÚPRAVA TSA22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8200" y="1837222"/>
            <a:ext cx="3361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Úprava prostorů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TRA/TSA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132581"/>
              </p:ext>
            </p:extLst>
          </p:nvPr>
        </p:nvGraphicFramePr>
        <p:xfrm>
          <a:off x="950182" y="2474372"/>
          <a:ext cx="6169946" cy="3358643"/>
        </p:xfrm>
        <a:graphic>
          <a:graphicData uri="http://schemas.openxmlformats.org/drawingml/2006/table">
            <a:tbl>
              <a:tblPr firstRow="1" firstCol="1" bandRow="1"/>
              <a:tblGrid>
                <a:gridCol w="716915">
                  <a:extLst>
                    <a:ext uri="{9D8B030D-6E8A-4147-A177-3AD203B41FA5}">
                      <a16:colId xmlns:a16="http://schemas.microsoft.com/office/drawing/2014/main" val="28048567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1547584632"/>
                    </a:ext>
                  </a:extLst>
                </a:gridCol>
                <a:gridCol w="3922681">
                  <a:extLst>
                    <a:ext uri="{9D8B030D-6E8A-4147-A177-3AD203B41FA5}">
                      <a16:colId xmlns:a16="http://schemas.microsoft.com/office/drawing/2014/main" val="3777659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Vertikální hranice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Popis změny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46034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3000 ft AMSL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vertikální hranice: dnes: GND - 1000 ft AGL (navazuje na současné MTMA Náměšť) </a:t>
                      </a:r>
                      <a:r>
                        <a:rPr lang="cs-CZ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nově: GND - 3000 ft AMSL</a:t>
                      </a: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(navazuje na nové MTMA I Náměšť).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Horizontální a časové hranice (včetně stanovených omezení) se nemění.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prostoru TRA10 je vynucena změnou spodní hranice MTMA Náměšť.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46104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3500 ft AMSL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vertikální hranice: dnes: GND - 1000 ft AGL (navazuje na současné MTMA Náměšť) </a:t>
                      </a:r>
                      <a:r>
                        <a:rPr lang="cs-CZ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nově: GND - 3500 ft AMSL</a:t>
                      </a: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(navazuje na nové MTMA II Náměšť).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Horizontální a časové hranice (včetně stanovených omezení) se nemění.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prostoru TRA17 je vynucena změnou spodní hranice MTMA Náměšť.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86194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FL95 – FL 125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Horizontální zmenšení prostoru TRA18 </a:t>
                      </a: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(na žádost ŘLP ČR, s. p.).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Vertikální a časová hranice se nemění.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98055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2500 ft AMSL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Vertikální změna prostoru je vynucena změnou spodní hranice MTMA Pardubice. </a:t>
                      </a:r>
                      <a:endParaRPr lang="cs-CZ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dnes </a:t>
                      </a: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- 1000 ft AGL,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nově: GND - 2500 ft AMSL.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Horizontální a časová hranice se nemění.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35579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 ft AGL – FL95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horizontální hranice TRA74</a:t>
                      </a: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vynucena změnou TRA78. Vertikální a časová hranice se nemění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80947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 ft AGL – FL245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horizontální hranice TRA78</a:t>
                      </a: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vyvolána žádostí ŘLP ČR, s.p. a letiště České Budějovice ve prospěch možných letů IFR na letiště České Budějovice (LKCS). Vertikální hranice a časová hranice 1000 ft AGL- FL 75 TUE 0700 (0600) - THU 2300 (2200) a FL 75 - FL 245 MON 0900 (0800) - FRI 1300 (1200) se nemění.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537136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FL95 - FL 245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Změna horizontální hranice TRA79 je vyvolána změnou TRA78. Vertikální hranice a časová se nemění</a:t>
                      </a: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943755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TSA22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300ft AGL – 1000 ft AMSL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 TSA22 se horizontálně, vertikálně a časově nemění, </a:t>
                      </a:r>
                      <a:r>
                        <a:rPr lang="cs-CZ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pouze se doplnil jeden bod řešící návaznost na prostor TRA78</a:t>
                      </a: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786928"/>
                  </a:ext>
                </a:extLst>
              </a:tr>
            </a:tbl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14" y="2360318"/>
            <a:ext cx="3855078" cy="402741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7598920" y="1807872"/>
            <a:ext cx="3569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Zřízení prostorů TRA90 - 92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2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765048" y="1228246"/>
            <a:ext cx="539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Úprava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vertikálních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hranic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TRA10 a TRA17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770442"/>
            <a:ext cx="5642102" cy="4575294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20324"/>
              </p:ext>
            </p:extLst>
          </p:nvPr>
        </p:nvGraphicFramePr>
        <p:xfrm>
          <a:off x="7054850" y="1756320"/>
          <a:ext cx="3131566" cy="322580"/>
        </p:xfrm>
        <a:graphic>
          <a:graphicData uri="http://schemas.openxmlformats.org/drawingml/2006/table">
            <a:tbl>
              <a:tblPr firstRow="1" firstCol="1" bandRow="1"/>
              <a:tblGrid>
                <a:gridCol w="881680">
                  <a:extLst>
                    <a:ext uri="{9D8B030D-6E8A-4147-A177-3AD203B41FA5}">
                      <a16:colId xmlns:a16="http://schemas.microsoft.com/office/drawing/2014/main" val="576829622"/>
                    </a:ext>
                  </a:extLst>
                </a:gridCol>
                <a:gridCol w="2249886">
                  <a:extLst>
                    <a:ext uri="{9D8B030D-6E8A-4147-A177-3AD203B41FA5}">
                      <a16:colId xmlns:a16="http://schemas.microsoft.com/office/drawing/2014/main" val="3715183222"/>
                    </a:ext>
                  </a:extLst>
                </a:gridCol>
              </a:tblGrid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3000 ft AMSL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468658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46235"/>
              </p:ext>
            </p:extLst>
          </p:nvPr>
        </p:nvGraphicFramePr>
        <p:xfrm>
          <a:off x="7054850" y="2328996"/>
          <a:ext cx="3131566" cy="261620"/>
        </p:xfrm>
        <a:graphic>
          <a:graphicData uri="http://schemas.openxmlformats.org/drawingml/2006/table">
            <a:tbl>
              <a:tblPr firstRow="1" firstCol="1" bandRow="1"/>
              <a:tblGrid>
                <a:gridCol w="881681">
                  <a:extLst>
                    <a:ext uri="{9D8B030D-6E8A-4147-A177-3AD203B41FA5}">
                      <a16:colId xmlns:a16="http://schemas.microsoft.com/office/drawing/2014/main" val="3392832460"/>
                    </a:ext>
                  </a:extLst>
                </a:gridCol>
                <a:gridCol w="2249885">
                  <a:extLst>
                    <a:ext uri="{9D8B030D-6E8A-4147-A177-3AD203B41FA5}">
                      <a16:colId xmlns:a16="http://schemas.microsoft.com/office/drawing/2014/main" val="4019755288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3500 ft AMSL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98603"/>
                  </a:ext>
                </a:extLst>
              </a:tr>
            </a:tbl>
          </a:graphicData>
        </a:graphic>
      </p:graphicFrame>
      <p:sp>
        <p:nvSpPr>
          <p:cNvPr id="7" name="Volný tvar 6"/>
          <p:cNvSpPr/>
          <p:nvPr/>
        </p:nvSpPr>
        <p:spPr>
          <a:xfrm>
            <a:off x="4498328" y="3939287"/>
            <a:ext cx="962070" cy="1100747"/>
          </a:xfrm>
          <a:custGeom>
            <a:avLst/>
            <a:gdLst>
              <a:gd name="connsiteX0" fmla="*/ 962070 w 962070"/>
              <a:gd name="connsiteY0" fmla="*/ 472368 h 1100747"/>
              <a:gd name="connsiteX1" fmla="*/ 286021 w 962070"/>
              <a:gd name="connsiteY1" fmla="*/ 0 h 1100747"/>
              <a:gd name="connsiteX2" fmla="*/ 0 w 962070"/>
              <a:gd name="connsiteY2" fmla="*/ 411697 h 1100747"/>
              <a:gd name="connsiteX3" fmla="*/ 381361 w 962070"/>
              <a:gd name="connsiteY3" fmla="*/ 1100747 h 1100747"/>
              <a:gd name="connsiteX4" fmla="*/ 962070 w 962070"/>
              <a:gd name="connsiteY4" fmla="*/ 472368 h 110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070" h="1100747">
                <a:moveTo>
                  <a:pt x="962070" y="472368"/>
                </a:moveTo>
                <a:lnTo>
                  <a:pt x="286021" y="0"/>
                </a:lnTo>
                <a:lnTo>
                  <a:pt x="0" y="411697"/>
                </a:lnTo>
                <a:lnTo>
                  <a:pt x="381361" y="1100747"/>
                </a:lnTo>
                <a:lnTo>
                  <a:pt x="962070" y="47236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2491848" y="2803871"/>
            <a:ext cx="706385" cy="706385"/>
          </a:xfrm>
          <a:custGeom>
            <a:avLst/>
            <a:gdLst>
              <a:gd name="connsiteX0" fmla="*/ 706385 w 706385"/>
              <a:gd name="connsiteY0" fmla="*/ 195014 h 706385"/>
              <a:gd name="connsiteX1" fmla="*/ 242685 w 706385"/>
              <a:gd name="connsiteY1" fmla="*/ 0 h 706385"/>
              <a:gd name="connsiteX2" fmla="*/ 0 w 706385"/>
              <a:gd name="connsiteY2" fmla="*/ 251352 h 706385"/>
              <a:gd name="connsiteX3" fmla="*/ 255686 w 706385"/>
              <a:gd name="connsiteY3" fmla="*/ 706385 h 706385"/>
              <a:gd name="connsiteX4" fmla="*/ 706385 w 706385"/>
              <a:gd name="connsiteY4" fmla="*/ 195014 h 7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385" h="706385">
                <a:moveTo>
                  <a:pt x="706385" y="195014"/>
                </a:moveTo>
                <a:lnTo>
                  <a:pt x="242685" y="0"/>
                </a:lnTo>
                <a:lnTo>
                  <a:pt x="0" y="251352"/>
                </a:lnTo>
                <a:lnTo>
                  <a:pt x="255686" y="706385"/>
                </a:lnTo>
                <a:lnTo>
                  <a:pt x="706385" y="195014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3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26123"/>
              </p:ext>
            </p:extLst>
          </p:nvPr>
        </p:nvGraphicFramePr>
        <p:xfrm>
          <a:off x="7724308" y="1731134"/>
          <a:ext cx="1864192" cy="2277959"/>
        </p:xfrm>
        <a:graphic>
          <a:graphicData uri="http://schemas.openxmlformats.org/drawingml/2006/table">
            <a:tbl>
              <a:tblPr firstRow="1" firstCol="1" bandRow="1"/>
              <a:tblGrid>
                <a:gridCol w="1864192">
                  <a:extLst>
                    <a:ext uri="{9D8B030D-6E8A-4147-A177-3AD203B41FA5}">
                      <a16:colId xmlns:a16="http://schemas.microsoft.com/office/drawing/2014/main" val="1114011500"/>
                    </a:ext>
                  </a:extLst>
                </a:gridCol>
              </a:tblGrid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Horizontální hranice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299517"/>
                  </a:ext>
                </a:extLst>
              </a:tr>
              <a:tr h="1924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19 22,58 N 015 46 39,45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17 02,65 N 015 54 59,31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13 39,69 N 016 08 50,68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09 32,13 N 016 23 14,00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02 08,82 N 016 37 16,82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00 16,23 N 016 34 31,07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53 07,48 N 016 24 00,09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57 53,64 N 016 14 12,18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01 43,25 N 016 06 19,78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07 06,98 N 015 55 12,71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11 08,75 N 015 46 53,78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16 22,73 N 015 42 25,40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19 22,58 N 015 46 39,45 </a:t>
                      </a:r>
                      <a:r>
                        <a:rPr lang="cs-CZ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118344"/>
                  </a:ext>
                </a:extLst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765048" y="1228246"/>
            <a:ext cx="463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Úprava horizontálních hranic TRA18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770442"/>
            <a:ext cx="5642102" cy="4575294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Volný tvar 4"/>
          <p:cNvSpPr/>
          <p:nvPr/>
        </p:nvSpPr>
        <p:spPr>
          <a:xfrm>
            <a:off x="2489200" y="2806700"/>
            <a:ext cx="3111500" cy="2235200"/>
          </a:xfrm>
          <a:custGeom>
            <a:avLst/>
            <a:gdLst>
              <a:gd name="connsiteX0" fmla="*/ 2273300 w 3111500"/>
              <a:gd name="connsiteY0" fmla="*/ 787400 h 2235200"/>
              <a:gd name="connsiteX1" fmla="*/ 1504950 w 3111500"/>
              <a:gd name="connsiteY1" fmla="*/ 463550 h 2235200"/>
              <a:gd name="connsiteX2" fmla="*/ 717550 w 3111500"/>
              <a:gd name="connsiteY2" fmla="*/ 184150 h 2235200"/>
              <a:gd name="connsiteX3" fmla="*/ 241300 w 3111500"/>
              <a:gd name="connsiteY3" fmla="*/ 0 h 2235200"/>
              <a:gd name="connsiteX4" fmla="*/ 0 w 3111500"/>
              <a:gd name="connsiteY4" fmla="*/ 247650 h 2235200"/>
              <a:gd name="connsiteX5" fmla="*/ 254000 w 3111500"/>
              <a:gd name="connsiteY5" fmla="*/ 717550 h 2235200"/>
              <a:gd name="connsiteX6" fmla="*/ 1371600 w 3111500"/>
              <a:gd name="connsiteY6" fmla="*/ 1498600 h 2235200"/>
              <a:gd name="connsiteX7" fmla="*/ 2387600 w 3111500"/>
              <a:gd name="connsiteY7" fmla="*/ 2235200 h 2235200"/>
              <a:gd name="connsiteX8" fmla="*/ 2965450 w 3111500"/>
              <a:gd name="connsiteY8" fmla="*/ 1606550 h 2235200"/>
              <a:gd name="connsiteX9" fmla="*/ 3111500 w 3111500"/>
              <a:gd name="connsiteY9" fmla="*/ 1428750 h 2235200"/>
              <a:gd name="connsiteX10" fmla="*/ 2273300 w 3111500"/>
              <a:gd name="connsiteY10" fmla="*/ 7874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1500" h="2235200">
                <a:moveTo>
                  <a:pt x="2273300" y="787400"/>
                </a:moveTo>
                <a:lnTo>
                  <a:pt x="1504950" y="463550"/>
                </a:lnTo>
                <a:lnTo>
                  <a:pt x="717550" y="184150"/>
                </a:lnTo>
                <a:lnTo>
                  <a:pt x="241300" y="0"/>
                </a:lnTo>
                <a:lnTo>
                  <a:pt x="0" y="247650"/>
                </a:lnTo>
                <a:lnTo>
                  <a:pt x="254000" y="717550"/>
                </a:lnTo>
                <a:lnTo>
                  <a:pt x="1371600" y="1498600"/>
                </a:lnTo>
                <a:lnTo>
                  <a:pt x="2387600" y="2235200"/>
                </a:lnTo>
                <a:lnTo>
                  <a:pt x="2965450" y="1606550"/>
                </a:lnTo>
                <a:lnTo>
                  <a:pt x="3111500" y="1428750"/>
                </a:lnTo>
                <a:lnTo>
                  <a:pt x="2273300" y="787400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2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765048" y="1228246"/>
            <a:ext cx="430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Úprava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vertikálních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hranic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TRA73</a:t>
            </a:r>
            <a:endParaRPr lang="cs-CZ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765048" y="325403"/>
            <a:ext cx="9329928" cy="90284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Změny ve vzdušném </a:t>
            </a:r>
            <a:r>
              <a:rPr lang="cs-CZ" b="1" dirty="0" smtClean="0"/>
              <a:t>prostoru k 25. 2. 2021</a:t>
            </a:r>
            <a:endParaRPr lang="cs-CZ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12969"/>
              </p:ext>
            </p:extLst>
          </p:nvPr>
        </p:nvGraphicFramePr>
        <p:xfrm>
          <a:off x="7186993" y="1987550"/>
          <a:ext cx="3377375" cy="260922"/>
        </p:xfrm>
        <a:graphic>
          <a:graphicData uri="http://schemas.openxmlformats.org/drawingml/2006/table">
            <a:tbl>
              <a:tblPr firstRow="1" firstCol="1" bandRow="1"/>
              <a:tblGrid>
                <a:gridCol w="1077439">
                  <a:extLst>
                    <a:ext uri="{9D8B030D-6E8A-4147-A177-3AD203B41FA5}">
                      <a16:colId xmlns:a16="http://schemas.microsoft.com/office/drawing/2014/main" val="1293761345"/>
                    </a:ext>
                  </a:extLst>
                </a:gridCol>
                <a:gridCol w="2299936">
                  <a:extLst>
                    <a:ext uri="{9D8B030D-6E8A-4147-A177-3AD203B41FA5}">
                      <a16:colId xmlns:a16="http://schemas.microsoft.com/office/drawing/2014/main" val="53119458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GND – 2500 ft AMSL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822845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" y="2035174"/>
            <a:ext cx="4926876" cy="3743325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Volný tvar 6"/>
          <p:cNvSpPr/>
          <p:nvPr/>
        </p:nvSpPr>
        <p:spPr>
          <a:xfrm>
            <a:off x="3498850" y="3397250"/>
            <a:ext cx="914400" cy="711200"/>
          </a:xfrm>
          <a:custGeom>
            <a:avLst/>
            <a:gdLst>
              <a:gd name="connsiteX0" fmla="*/ 869950 w 914400"/>
              <a:gd name="connsiteY0" fmla="*/ 711200 h 711200"/>
              <a:gd name="connsiteX1" fmla="*/ 914400 w 914400"/>
              <a:gd name="connsiteY1" fmla="*/ 114300 h 711200"/>
              <a:gd name="connsiteX2" fmla="*/ 0 w 914400"/>
              <a:gd name="connsiteY2" fmla="*/ 0 h 711200"/>
              <a:gd name="connsiteX3" fmla="*/ 57150 w 914400"/>
              <a:gd name="connsiteY3" fmla="*/ 615950 h 711200"/>
              <a:gd name="connsiteX4" fmla="*/ 869950 w 914400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711200">
                <a:moveTo>
                  <a:pt x="869950" y="711200"/>
                </a:moveTo>
                <a:lnTo>
                  <a:pt x="914400" y="114300"/>
                </a:lnTo>
                <a:lnTo>
                  <a:pt x="0" y="0"/>
                </a:lnTo>
                <a:lnTo>
                  <a:pt x="57150" y="615950"/>
                </a:lnTo>
                <a:lnTo>
                  <a:pt x="869950" y="711200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5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AE2FE7D9CE8E489BB49F720F211F0C" ma:contentTypeVersion="0" ma:contentTypeDescription="Vytvoří nový dokument" ma:contentTypeScope="" ma:versionID="2a773fcff80734822766649aede085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87BA1C-9B73-4D1D-BFF5-950BB5B4C92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846D22-E318-4AD5-AAC0-97D9FF41E7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23B3A4-C4D4-45EA-9D05-A92B50364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ŘLP</Template>
  <TotalTime>5660</TotalTime>
  <Words>1119</Words>
  <Application>Microsoft Office PowerPoint</Application>
  <PresentationFormat>Širokoúhlá obrazovka</PresentationFormat>
  <Paragraphs>145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Změny k 28. 1.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  <vt:lpstr>Změny ve vzdušném prostoru k 25. 2. 2021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HOVANCIK Lumir</dc:creator>
  <cp:lastModifiedBy>HOVANCIK Lumir</cp:lastModifiedBy>
  <cp:revision>296</cp:revision>
  <dcterms:created xsi:type="dcterms:W3CDTF">2019-07-22T06:22:30Z</dcterms:created>
  <dcterms:modified xsi:type="dcterms:W3CDTF">2021-01-18T07:48:42Z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0x01010063AE2FE7D9CE8E489BB49F720F211F0C</vt:lpwstr>
  </property>
</Properties>
</file>