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95" r:id="rId3"/>
    <p:sldId id="293" r:id="rId4"/>
    <p:sldId id="292" r:id="rId5"/>
    <p:sldId id="291" r:id="rId6"/>
    <p:sldId id="290" r:id="rId7"/>
    <p:sldId id="288" r:id="rId8"/>
    <p:sldId id="287" r:id="rId9"/>
    <p:sldId id="297" r:id="rId10"/>
    <p:sldId id="281" r:id="rId11"/>
    <p:sldId id="280" r:id="rId12"/>
    <p:sldId id="298" r:id="rId13"/>
    <p:sldId id="299" r:id="rId14"/>
    <p:sldId id="300" r:id="rId15"/>
    <p:sldId id="301" r:id="rId16"/>
    <p:sldId id="302" r:id="rId17"/>
    <p:sldId id="278" r:id="rId18"/>
    <p:sldId id="277" r:id="rId19"/>
    <p:sldId id="276" r:id="rId20"/>
    <p:sldId id="275" r:id="rId21"/>
    <p:sldId id="274" r:id="rId22"/>
    <p:sldId id="273" r:id="rId23"/>
    <p:sldId id="272" r:id="rId24"/>
    <p:sldId id="271" r:id="rId25"/>
    <p:sldId id="268" r:id="rId26"/>
    <p:sldId id="303" r:id="rId27"/>
    <p:sldId id="270" r:id="rId28"/>
    <p:sldId id="269" r:id="rId29"/>
    <p:sldId id="305" r:id="rId30"/>
    <p:sldId id="304" r:id="rId31"/>
    <p:sldId id="309" r:id="rId32"/>
    <p:sldId id="308" r:id="rId33"/>
    <p:sldId id="307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56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46" y="108"/>
      </p:cViewPr>
      <p:guideLst>
        <p:guide orient="horz" pos="4042"/>
        <p:guide pos="56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List1!$A$2:$A$5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766</c:v>
                </c:pt>
                <c:pt idx="1">
                  <c:v>688</c:v>
                </c:pt>
                <c:pt idx="2">
                  <c:v>627</c:v>
                </c:pt>
                <c:pt idx="3">
                  <c:v>691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62986376"/>
        <c:axId val="262993040"/>
        <c:axId val="0"/>
      </c:bar3DChart>
      <c:catAx>
        <c:axId val="262986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93040"/>
        <c:crosses val="autoZero"/>
        <c:auto val="1"/>
        <c:lblAlgn val="ctr"/>
        <c:lblOffset val="100"/>
        <c:noMultiLvlLbl val="0"/>
      </c:catAx>
      <c:valAx>
        <c:axId val="26299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86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96</c:v>
                </c:pt>
                <c:pt idx="1">
                  <c:v>9</c:v>
                </c:pt>
                <c:pt idx="2">
                  <c:v>2</c:v>
                </c:pt>
                <c:pt idx="3">
                  <c:v>55</c:v>
                </c:pt>
                <c:pt idx="4">
                  <c:v>346</c:v>
                </c:pt>
                <c:pt idx="5">
                  <c:v>177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List1!$C$2:$C$7</c:f>
              <c:numCache>
                <c:formatCode>General</c:formatCode>
                <c:ptCount val="6"/>
                <c:pt idx="0">
                  <c:v>77</c:v>
                </c:pt>
                <c:pt idx="1">
                  <c:v>5</c:v>
                </c:pt>
                <c:pt idx="2">
                  <c:v>4</c:v>
                </c:pt>
                <c:pt idx="3">
                  <c:v>24</c:v>
                </c:pt>
                <c:pt idx="4">
                  <c:v>293</c:v>
                </c:pt>
                <c:pt idx="5">
                  <c:v>172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0">
                  <c:v>55</c:v>
                </c:pt>
                <c:pt idx="1">
                  <c:v>3</c:v>
                </c:pt>
                <c:pt idx="2">
                  <c:v>2</c:v>
                </c:pt>
                <c:pt idx="3">
                  <c:v>35</c:v>
                </c:pt>
                <c:pt idx="4">
                  <c:v>269</c:v>
                </c:pt>
                <c:pt idx="5">
                  <c:v>225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List1!$E$2:$E$7</c:f>
              <c:numCache>
                <c:formatCode>General</c:formatCode>
                <c:ptCount val="6"/>
                <c:pt idx="0">
                  <c:v>74</c:v>
                </c:pt>
                <c:pt idx="1">
                  <c:v>0</c:v>
                </c:pt>
                <c:pt idx="2">
                  <c:v>4</c:v>
                </c:pt>
                <c:pt idx="3">
                  <c:v>23</c:v>
                </c:pt>
                <c:pt idx="4">
                  <c:v>324</c:v>
                </c:pt>
                <c:pt idx="5">
                  <c:v>226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988336"/>
        <c:axId val="262988728"/>
        <c:axId val="261734936"/>
      </c:bar3DChart>
      <c:catAx>
        <c:axId val="26298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88728"/>
        <c:crosses val="autoZero"/>
        <c:auto val="1"/>
        <c:lblAlgn val="ctr"/>
        <c:lblOffset val="100"/>
        <c:noMultiLvlLbl val="0"/>
      </c:catAx>
      <c:valAx>
        <c:axId val="262988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88336"/>
        <c:crosses val="autoZero"/>
        <c:crossBetween val="between"/>
      </c:valAx>
      <c:serAx>
        <c:axId val="2617349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88728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Střet s ptákem</c:v>
                </c:pt>
                <c:pt idx="1">
                  <c:v>Laserový útok</c:v>
                </c:pt>
                <c:pt idx="2">
                  <c:v>Narušení prostoru</c:v>
                </c:pt>
                <c:pt idx="3">
                  <c:v>Ztráta spojení</c:v>
                </c:pt>
                <c:pt idx="4">
                  <c:v>TCAS</c:v>
                </c:pt>
                <c:pt idx="5">
                  <c:v>Runway incursion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90</c:v>
                </c:pt>
                <c:pt idx="1">
                  <c:v>30</c:v>
                </c:pt>
                <c:pt idx="2">
                  <c:v>24</c:v>
                </c:pt>
                <c:pt idx="3">
                  <c:v>28</c:v>
                </c:pt>
                <c:pt idx="4">
                  <c:v>18</c:v>
                </c:pt>
                <c:pt idx="5">
                  <c:v>18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Střet s ptákem</c:v>
                </c:pt>
                <c:pt idx="1">
                  <c:v>Laserový útok</c:v>
                </c:pt>
                <c:pt idx="2">
                  <c:v>Narušení prostoru</c:v>
                </c:pt>
                <c:pt idx="3">
                  <c:v>Ztráta spojení</c:v>
                </c:pt>
                <c:pt idx="4">
                  <c:v>TCAS</c:v>
                </c:pt>
                <c:pt idx="5">
                  <c:v>Runway incursion</c:v>
                </c:pt>
              </c:strCache>
            </c:strRef>
          </c:cat>
          <c:val>
            <c:numRef>
              <c:f>List1!$C$2:$C$7</c:f>
              <c:numCache>
                <c:formatCode>General</c:formatCode>
                <c:ptCount val="6"/>
                <c:pt idx="0">
                  <c:v>82</c:v>
                </c:pt>
                <c:pt idx="1">
                  <c:v>46</c:v>
                </c:pt>
                <c:pt idx="2">
                  <c:v>12</c:v>
                </c:pt>
                <c:pt idx="3">
                  <c:v>27</c:v>
                </c:pt>
                <c:pt idx="4">
                  <c:v>25</c:v>
                </c:pt>
                <c:pt idx="5">
                  <c:v>14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Střet s ptákem</c:v>
                </c:pt>
                <c:pt idx="1">
                  <c:v>Laserový útok</c:v>
                </c:pt>
                <c:pt idx="2">
                  <c:v>Narušení prostoru</c:v>
                </c:pt>
                <c:pt idx="3">
                  <c:v>Ztráta spojení</c:v>
                </c:pt>
                <c:pt idx="4">
                  <c:v>TCAS</c:v>
                </c:pt>
                <c:pt idx="5">
                  <c:v>Runway incursion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0">
                  <c:v>108</c:v>
                </c:pt>
                <c:pt idx="1">
                  <c:v>36</c:v>
                </c:pt>
                <c:pt idx="2">
                  <c:v>28</c:v>
                </c:pt>
                <c:pt idx="3">
                  <c:v>32</c:v>
                </c:pt>
                <c:pt idx="4">
                  <c:v>19</c:v>
                </c:pt>
                <c:pt idx="5">
                  <c:v>2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Střet s ptákem</c:v>
                </c:pt>
                <c:pt idx="1">
                  <c:v>Laserový útok</c:v>
                </c:pt>
                <c:pt idx="2">
                  <c:v>Narušení prostoru</c:v>
                </c:pt>
                <c:pt idx="3">
                  <c:v>Ztráta spojení</c:v>
                </c:pt>
                <c:pt idx="4">
                  <c:v>TCAS</c:v>
                </c:pt>
                <c:pt idx="5">
                  <c:v>Runway incursion</c:v>
                </c:pt>
              </c:strCache>
            </c:strRef>
          </c:cat>
          <c:val>
            <c:numRef>
              <c:f>List1!$E$2:$E$7</c:f>
              <c:numCache>
                <c:formatCode>General</c:formatCode>
                <c:ptCount val="6"/>
                <c:pt idx="0">
                  <c:v>121</c:v>
                </c:pt>
                <c:pt idx="1">
                  <c:v>65</c:v>
                </c:pt>
                <c:pt idx="2">
                  <c:v>19</c:v>
                </c:pt>
                <c:pt idx="3">
                  <c:v>18</c:v>
                </c:pt>
                <c:pt idx="4">
                  <c:v>19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991080"/>
        <c:axId val="262989512"/>
        <c:axId val="261737480"/>
      </c:bar3DChart>
      <c:catAx>
        <c:axId val="26299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89512"/>
        <c:crosses val="autoZero"/>
        <c:auto val="1"/>
        <c:lblAlgn val="ctr"/>
        <c:lblOffset val="100"/>
        <c:noMultiLvlLbl val="0"/>
      </c:catAx>
      <c:valAx>
        <c:axId val="262989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91080"/>
        <c:crosses val="autoZero"/>
        <c:crossBetween val="between"/>
      </c:valAx>
      <c:serAx>
        <c:axId val="2617374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2989512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645285574669453E-2"/>
          <c:y val="9.1203762283895623E-2"/>
          <c:w val="0.76373868815967738"/>
          <c:h val="0.694533116247665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161065678064693E-2"/>
                      <c:h val="0.11579234587465029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List1!$A$2:$A$6</c:f>
              <c:strCache>
                <c:ptCount val="5"/>
                <c:pt idx="0">
                  <c:v>MCTR/TMA</c:v>
                </c:pt>
                <c:pt idx="1">
                  <c:v>CTR/TMA LKPR</c:v>
                </c:pt>
                <c:pt idx="2">
                  <c:v>LKP</c:v>
                </c:pt>
                <c:pt idx="3">
                  <c:v>TSA</c:v>
                </c:pt>
                <c:pt idx="4">
                  <c:v>ostatní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1">
                  <c:v>8</c:v>
                </c:pt>
                <c:pt idx="2">
                  <c:v>1</c:v>
                </c:pt>
                <c:pt idx="3">
                  <c:v>3</c:v>
                </c:pt>
                <c:pt idx="4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3657A-DE36-4021-893E-1D68C7F3C07D}" type="datetimeFigureOut">
              <a:rPr lang="cs-CZ" smtClean="0"/>
              <a:t>4. 2. 2014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A1743-5B81-4A4A-9248-C2DA639760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48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60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10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08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11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534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12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29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13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64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14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2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15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783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16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1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17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02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18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64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19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34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87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20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08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21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76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22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10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23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85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24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43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25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15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26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16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27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53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28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56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29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0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69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30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67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31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6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32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212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33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8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6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5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1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6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7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2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8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5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9</a:t>
            </a:fld>
            <a:endParaRPr lang="cs-CZ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6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pro odborné zjišťování příčin leteckých nehod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6E551-AFC2-43C5-804C-FF0618F12A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37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ce o pověřených osobá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Pověření právnických osob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53BAD-E1E2-450F-8A14-7613DF34B0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69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315CD-E00A-4A7F-97BB-962FE8072A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710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výroční porad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výroční porady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99BEA-C469-4A2E-A6C3-8C1684FD51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65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Diskuze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33F3-3A59-426A-B36B-D3CC8B3A80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96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ystoupení host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Vystoupení hostů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344A-C8EA-433B-9892-3CBF08A21B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030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ce olegislativ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Evropská legislativa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B9023-09A4-4D03-BA93-F2006FE3B9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758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řehled za rok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provozní bezpečnosti v roce 2013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CC52-B654-4881-95B1-84C1534D05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857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chodní letecká doprava - incid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endParaRPr lang="cs-CZ" dirty="0" smtClean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DFB9B-92B0-4827-B5A7-D9546F120C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993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Av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116013" y="188913"/>
            <a:ext cx="8208962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při dalších leteckých činnostech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8CCE4-6B7B-4933-B232-F3CA333A53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013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A7A4-BBE1-445B-BFB9-56EA0C2535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15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551C-6741-4FF6-B0AB-D04B7C73B6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745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EB824-4268-422E-93A2-9145F9A0FB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782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85787-26B2-42DE-8A1F-A84BB60C11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899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A3A09-BE4C-4D1D-A8A4-1D85E46E30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318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432048"/>
          </a:xfrm>
        </p:spPr>
        <p:txBody>
          <a:bodyPr>
            <a:noAutofit/>
          </a:bodyPr>
          <a:lstStyle>
            <a:lvl1pPr algn="just">
              <a:spcBef>
                <a:spcPts val="450"/>
              </a:spcBef>
              <a:buNone/>
              <a:defRPr sz="1800" b="1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DAACD-1D53-4140-B4D9-635C737137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495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Porada k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5908F-0F7F-4D8C-A972-37A8F88458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035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F0A86-B724-4D71-A739-CF931C7D86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83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Počet hlášených událostí - meziroční srovnání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86065-26A3-48F9-8B61-6D742CF634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416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 rozboru za  celý rok 2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Provozní bezpečnost v roce 2012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6F886-AFD7-40F9-9549-869538C18D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28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etiletí ÚZP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Desetiletí působnosti ÚZPLN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3109E-1E30-4001-B2E0-A2CBC157C7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468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 rozboru za  celý rok 2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5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provozní bezpečnost v roce 2012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Údaje o provozní bezpečnosti v roce 2012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7EE8-EB49-424C-94B2-4DBF8C4ED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3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chodní letecká doprava - prv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endParaRPr lang="cs-CZ" dirty="0" smtClean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0EACA-890A-4E0B-BA26-687F06DEC2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4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hled o událostech v obchodní letecké doprav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F29ED-3A79-4C74-A455-06564C1336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698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Obchodní letecká dopr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4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5" name="Obrázek 4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ovéPole 5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7" name="TextovéPole 6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340768"/>
            <a:ext cx="8640960" cy="4896544"/>
          </a:xfrm>
        </p:spPr>
        <p:txBody>
          <a:bodyPr/>
          <a:lstStyle>
            <a:lvl1pPr algn="just">
              <a:spcBef>
                <a:spcPts val="450"/>
              </a:spcBef>
              <a:buNone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35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93987-172D-4840-B5B8-E39F1E561E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614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ozáření laserovým zařízením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3D645-ED28-4C7E-A87E-F707BC0C26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773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AS 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indikace  TCAS RA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D0228-D5D8-4882-871C-A466E72098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25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ty s ptá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střetů s ptáky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29ABE-CE00-4C58-8C49-36333FFB04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742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ference Střety s ptá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EF9AE-DDB1-4D48-A5D0-31472D2378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062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šeobecné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 událostech ve všeobecném letectví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99C9F-8871-484C-84B6-97CACCCE86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19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letadla 2250 -57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500" b="1" smtClean="0">
                <a:solidFill>
                  <a:srgbClr val="254061"/>
                </a:solidFill>
              </a:rPr>
              <a:t>Přehled o událostech při dalších leteckých činnostech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9227-B754-43D4-A4C5-932754A6EF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109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letadla do 22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500" b="1" smtClean="0">
                <a:solidFill>
                  <a:srgbClr val="254061"/>
                </a:solidFill>
              </a:rPr>
              <a:t>Přehled o událostech při dalších leteckých činnostech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4F775-73B4-4B8E-9A55-5997A58EC7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016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Všeobecné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 událostech ve všeobecném letectví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F13A-2249-4A54-A4C3-F2FE4E44D5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7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 v 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souvisejících s ATM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06676-FDCE-4070-A98A-5E4E12109A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036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hled o událostech při leteckých pra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 událostech při leteckých pracích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F50C-D72D-4F3D-BE24-FCA96F2CD1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903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Přehled o událostech při leteckých pra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 událostech při leteckých pracích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F192E-9A1A-49E6-8BE4-6EB598B72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78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Diskuze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1EB3-D250-457A-9416-5AF4706AF5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704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ystoupení host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Vystoupení hostů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1196975"/>
            <a:ext cx="2052637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38FCD-D69F-498A-AAE5-DBAF959994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985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Internetové stránky ÚZPLN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B474-6BE8-4E25-AAD6-16F53F30B9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893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raniční udál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letecké nehody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1B7F-5828-456F-8EC0-5679BAE4D0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5506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národní spoluprá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Mezinárodní  spolupráce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A9C4A-92BC-4930-8535-83DD28C149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933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justičními orgá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Koordinace šetření LN a vyšetřování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21DF-B051-4D00-AC85-2CCAC2249E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130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4"/>
            <a:ext cx="74168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50" b="1" smtClean="0">
                <a:solidFill>
                  <a:srgbClr val="254061"/>
                </a:solidFill>
              </a:rPr>
              <a:t>Události související s bezpečností ve vztahu k ATM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E0CEA-70D1-4FF6-80C0-25892F47C0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077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ovolné hláš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Oznamování událostí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8E7F-622A-45F1-BA4C-4E85AC7D93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55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raniční notifik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letecké nehody a vážné incidenty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FACE-EEBC-464B-8370-361D75ED56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612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porady k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B9042-B84C-4CF5-97E1-E6DA0B8086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722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výroční por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výroční porady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A586D-426C-4554-AA39-212C605DA7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868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5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6" name="Obrázek 5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ovéPole 6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Porada k bezpečnosti letů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D2C03-56D0-47F7-B7E1-452C80981C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493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9"/>
          <p:cNvGrpSpPr>
            <a:grpSpLocks/>
          </p:cNvGrpSpPr>
          <p:nvPr userDrawn="1"/>
        </p:nvGrpSpPr>
        <p:grpSpPr bwMode="auto">
          <a:xfrm>
            <a:off x="107951" y="44450"/>
            <a:ext cx="3959225" cy="365125"/>
            <a:chOff x="107504" y="44624"/>
            <a:chExt cx="3960440" cy="365125"/>
          </a:xfrm>
        </p:grpSpPr>
        <p:sp>
          <p:nvSpPr>
            <p:cNvPr id="5" name="Zástupný symbol pro zápatí 4"/>
            <p:cNvSpPr txBox="1">
              <a:spLocks/>
            </p:cNvSpPr>
            <p:nvPr userDrawn="1"/>
          </p:nvSpPr>
          <p:spPr>
            <a:xfrm>
              <a:off x="467978" y="44624"/>
              <a:ext cx="3599966" cy="365125"/>
            </a:xfrm>
            <a:prstGeom prst="rect">
              <a:avLst/>
            </a:prstGeom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r>
                <a:rPr lang="cs-CZ" sz="900" dirty="0" smtClean="0">
                  <a:solidFill>
                    <a:prstClr val="black"/>
                  </a:solidFill>
                </a:rPr>
                <a:t>Ústav pro odborné zjišťování příčin leteckých nehod</a:t>
              </a: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6" name="Obrázek 8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02017"/>
              <a:ext cx="551932" cy="302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 baseline="0">
                <a:latin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cs-CZ">
                <a:solidFill>
                  <a:prstClr val="black"/>
                </a:solidFill>
              </a:rPr>
              <a:t>Rozbor 4. čtvrtletí 2013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18D0-5E52-4366-9673-0379665840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8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5EF6-2E9F-43E1-8A53-546C2C541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39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8692C-EB19-4197-BCDE-9B58995627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577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34B93-D447-43DC-BCA2-6E4A5A2A4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327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0EF70-C027-4E3F-81AD-3D14B6988A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696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448FD-C0FD-47A2-ACE5-3D65E588C0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443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B14F-EF57-4ABF-BE26-13A7DCFC7C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46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mezonárodní spoluprá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- mezinárodní spolupráce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7667-EE58-4D72-ABFB-46D5A4915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46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59EC-3FC9-42EA-A0F2-C4EB269727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966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59F3-9CC7-45BC-A903-F967F11AFC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728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E0233-5BCB-465F-AA04-B4995E125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210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rgbClr val="B4C7EA"/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>
                <a:defRPr/>
              </a:pPr>
              <a:endParaRPr lang="cs-CZ" sz="900" dirty="0">
                <a:solidFill>
                  <a:prstClr val="black"/>
                </a:solidFill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6" y="188914"/>
            <a:ext cx="74168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6" y="836613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b="1" smtClean="0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2AAD1-0A9A-482F-822B-11E8ACD1B9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1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leteckými výrob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4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spolupráce s leteckými výrobci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7F9D6-F2F9-412D-9B9F-860EBACAE1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67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M6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spolehlivost motorů řady M601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7F9D6-F2F9-412D-9B9F-860EBACAE1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66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L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L 13 Blaník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0894D-DA4D-4327-8863-1F5ACCDE4C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72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1">
                <a:lumMod val="20000"/>
                <a:lumOff val="80000"/>
              </a:schemeClr>
            </a:gs>
            <a:gs pos="10000">
              <a:schemeClr val="accent5">
                <a:lumMod val="60000"/>
                <a:lumOff val="40000"/>
                <a:alpha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23. 1. 2014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Rozbor 4. čtvrtletí 2013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60F37-13A7-4232-9977-6C2CE3D0E119}" type="slidenum">
              <a:rPr lang="cs-CZ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818086" y="2581276"/>
            <a:ext cx="5778103" cy="2845594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Seminář pro</a:t>
            </a:r>
            <a:endParaRPr lang="cs-CZ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všeobecné </a:t>
            </a:r>
            <a:r>
              <a:rPr lang="cs-CZ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letectví</a:t>
            </a:r>
          </a:p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</a:t>
            </a:r>
            <a:endParaRPr lang="cs-CZ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00416" y="951978"/>
            <a:ext cx="8773721" cy="5661764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4. 2013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Motorový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závěsný kluzák M 21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Valeč na Karlovarsku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Příčinou letecké nehody bylo rozpojení závěsu spojujícího křídlo a podvozek MZK, způsobené ztrátou příčného nosného čepu za letu. </a:t>
            </a: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Zástupný symbol pro obsah 3" descr="OK QUJ 01 KV Hory.jpg"/>
          <p:cNvPicPr>
            <a:picLocks noChangeAspect="1"/>
          </p:cNvPicPr>
          <p:nvPr/>
        </p:nvPicPr>
        <p:blipFill>
          <a:blip r:embed="rId3"/>
          <a:srcRect l="3731" t="4478" r="3731" b="26120"/>
          <a:stretch>
            <a:fillRect/>
          </a:stretch>
        </p:blipFill>
        <p:spPr>
          <a:xfrm>
            <a:off x="1710296" y="3547934"/>
            <a:ext cx="4928518" cy="246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4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97709" y="1592478"/>
            <a:ext cx="8776032" cy="4213654"/>
          </a:xfrm>
        </p:spPr>
        <p:txBody>
          <a:bodyPr numCol="1" rtlCol="0">
            <a:normAutofit/>
          </a:bodyPr>
          <a:lstStyle/>
          <a:p>
            <a:pPr marL="0" indent="0" algn="just">
              <a:buNone/>
            </a:pPr>
            <a:r>
              <a:rPr lang="cs-CZ" sz="1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Pilot: </a:t>
            </a:r>
            <a:endParaRPr lang="cs-CZ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měl platný průkaz způsobilosti a platné osvědčení o zdravotní způsobilosti,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 způsobilý k provedení letu,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nebyl v průběhu letu pod vlivem pro let zakázaných látek,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neprovedl před letem řádnou kontrolu zajištění spoje závěsu spojujícího křídlo a podvozek,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provedl let v rozporu s pravidly pro let za viditelnosti. </a:t>
            </a:r>
          </a:p>
          <a:p>
            <a:pPr algn="just"/>
            <a:endParaRPr lang="cs-CZ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Motorový závěsný kluzák: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neměl platný technický průkaz,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byly na něm provedeny technické změny bez dozoru a souhlasu příslušného inspektora technika LAA ČR,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měl nově nainstalovaný motor, v rozporu s předpisem LA 2,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 po ztrátě spojení podvozku a křídla neřiditelný,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 zničen působením sil při nárazu. </a:t>
            </a:r>
          </a:p>
          <a:p>
            <a:pPr algn="just"/>
            <a:r>
              <a:rPr lang="cs-CZ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křídlo a podvozek nebyly předepsaným způsobem jištěny paralelním lanovým závěsem. </a:t>
            </a: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endParaRPr lang="cs-CZ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55373" y="1021491"/>
            <a:ext cx="8649729" cy="5395183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nehoda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5. 2013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Socata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TB 10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LKVR (Vrchlabí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pilot letounu </a:t>
            </a:r>
            <a:r>
              <a:rPr lang="cs-CZ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Socata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TB 10 s cestující na palubě se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pokusil </a:t>
            </a:r>
            <a:b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vzlet z LKVR k přeletu do Německa.  </a:t>
            </a:r>
            <a:endParaRPr lang="cs-CZ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 pokusy o start na podmáčeném travnatém povrchu  ve směru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RWY11a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29 byly neúspěšné.</a:t>
            </a:r>
          </a:p>
          <a:p>
            <a:pPr algn="just"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 musel být odtažen z RWY, protože nebyl schopen pojíždět.   </a:t>
            </a: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ohledu na stav letiště se pilot  znovu rozhodl pro pokus  o další vzlet. </a:t>
            </a: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Rozjezd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zahájil z místa před prahem RWY 11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jeho průběhu letoun vyjel vpravo mimo posekaný pás  RWY. </a:t>
            </a: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nezastavil a pokračoval v pokusu o vzlet ve vysoké trávě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21276" y="1309816"/>
            <a:ext cx="8517924" cy="4983892"/>
          </a:xfrm>
        </p:spPr>
        <p:txBody>
          <a:bodyPr rtlCol="0">
            <a:norm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nízkém letu narazil do budovy za letištní plochou.</a:t>
            </a:r>
          </a:p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i cestující byli těžce zraněni. </a:t>
            </a:r>
          </a:p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Obrázek 9" descr="C:\Users\formanek\Desktop\LN Socata 2013\46501H03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10" y="2333170"/>
            <a:ext cx="6362459" cy="387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1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21276" y="1054443"/>
            <a:ext cx="8394356" cy="5255741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nehoda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  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10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8. 2013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 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ULL </a:t>
            </a:r>
            <a:r>
              <a:rPr lang="cs-CZ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Corsair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F4U 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Modelářská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plocha 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Holešov</a:t>
            </a:r>
          </a:p>
          <a:p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dohovoru s organizátory letecké modelářské show přistál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 na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upravené travnaté ploše (140 x 20 m) a zajel do prostoru pro statické ukázky.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odletem se domluvil s organizátorem akce, že po vzletu ve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směru 090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provede okruh a nízký průlet nad plochou ve směru vzletu.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přerušení modelářského provozu ULL odstartoval.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vzletu točil pravou zatáčku o 270°, ve výšce cca 20  m AGL.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Provedl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přílet k ploše kolmo na směr vzletu.</a:t>
            </a: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78941" y="1326291"/>
            <a:ext cx="8328453" cy="4909751"/>
          </a:xfrm>
        </p:spPr>
        <p:txBody>
          <a:bodyPr numCol="2" rtlCol="0"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Těsně před plochou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razantně uvedl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 do stoupavé ostré levé zatáčky  s postupným náklonem až 90°.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vrcholu zatáčky o 180°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dosáhl výšku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 50 m  AGL. Pokračoval </a:t>
            </a:r>
            <a:b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náklonu cca 90° v sestupném </a:t>
            </a:r>
            <a:b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letu až do nárazu do země.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dopadu začal ULL ihned hořet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 zcela zničen.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utrpěl zranění, kterým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místě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podlehl</a:t>
            </a:r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34509" y="1408406"/>
            <a:ext cx="3594172" cy="431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2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428368" y="1145059"/>
            <a:ext cx="8023654" cy="4934465"/>
          </a:xfrm>
        </p:spPr>
        <p:txBody>
          <a:bodyPr rtlCol="0">
            <a:normAutofit lnSpcReduction="10000"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31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8. 2013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C152 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Říčany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výcvikovém letu na letounu </a:t>
            </a:r>
            <a:r>
              <a:rPr lang="cs-CZ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C152 došlo k postupné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ztrátě výkonu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motoru. </a:t>
            </a:r>
          </a:p>
          <a:p>
            <a:pPr algn="just"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Instruktor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převzal od žáka řízení a vybral plochu na přistání do terénu. </a:t>
            </a:r>
          </a:p>
          <a:p>
            <a:pPr algn="just"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přistál severně nedaleko plochy pro SLZ LKRICA do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terénu pokrytého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porostem vojtěšky. </a:t>
            </a:r>
          </a:p>
          <a:p>
            <a:pPr algn="just"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přistání nebyl nikdo z dvoučlenné posádky zraněn, letoun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nebyl poškozen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kontrole technického stavu bylo zjištěno úplné vyčerpání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pohonných hmot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 přemístění letounu na plochu LKRICA byl letoun doplněn a přelétnut na letiště LKLT.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21276" y="1252151"/>
            <a:ext cx="8344929" cy="4917990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nehoda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9. 2013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Motorový padákový kluzák 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 Kníničky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MPG </a:t>
            </a:r>
            <a:r>
              <a:rPr lang="cs-CZ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Nirvana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Rodeo 125 prováděl rekreační let z místa startu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vlastního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rekreačního objektu s úmyslem letět k obci Býkovice, vzdálené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km severně od  místa vzletu.</a:t>
            </a:r>
          </a:p>
          <a:p>
            <a:pPr algn="just">
              <a:spcBef>
                <a:spcPts val="0"/>
              </a:spcBef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Svědkyně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uvedla, že létal asi 10 až 15 minut nad polem. Pak viděla,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 se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jednou dokola zatočil kolem své osy a potom prudce letěl dolů mimo dohled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utrpěl při nárazu do země smrtelná zranění.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Konstrukce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 byla silným nárazem do země poškozená.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vrchlíku nebyly nalezeny žádné  důkazy  o poruše řiditelnosti.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29514" y="1293341"/>
            <a:ext cx="8089556" cy="4835610"/>
          </a:xfrm>
        </p:spPr>
        <p:txBody>
          <a:bodyPr numCol="2"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nehoda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8. 2013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Commander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b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LKSU 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(Šumperk</a:t>
            </a:r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Příčinou bylo pozdní rozhodnutí </a:t>
            </a:r>
            <a:b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přerušení vzletu.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nezískal bezpečnou rychlost pro stoupání v důsledku použití nepřiměřeně velkého úhlu náběhu.</a:t>
            </a:r>
          </a:p>
          <a:p>
            <a:pPr algn="just"/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 v důsledku přistání do terénu poškozen, posádka nebyla zraněna.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3" y="2671844"/>
            <a:ext cx="4239695" cy="317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6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494270" y="1455164"/>
            <a:ext cx="8221362" cy="4769708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Provedení letu pilotem: </a:t>
            </a:r>
          </a:p>
          <a:p>
            <a:pPr marL="0" indent="0">
              <a:buNone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rozhodnutí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způsob vzletu s klapkami 20° bylo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souladu s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letovou příručkou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neodhadl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optimální úhel náběhu, při kterém by po odpoutání letoun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dané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konfiguraci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pokračoval v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rozletu a získal bezpečnou rychlost pro stoupání, </a:t>
            </a:r>
            <a:endParaRPr lang="cs-CZ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komise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nemohla určit, zda se pilot snažil v průběhu vzletu při velkém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úhlu náběhu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zavřít podvozek vědomě nebo omylem místo ovládání polohy klapek, </a:t>
            </a:r>
            <a:endParaRPr lang="cs-CZ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nerozhodl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včas přerušit vzlet na zbytku použitelné délky RWY.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605481" y="1532754"/>
            <a:ext cx="7951573" cy="4120527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událostí za poslední 4 roky</a:t>
            </a:r>
            <a:endParaRPr lang="cs-CZ" sz="27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sz="900">
              <a:solidFill>
                <a:srgbClr val="898989"/>
              </a:solidFill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7733115"/>
              </p:ext>
            </p:extLst>
          </p:nvPr>
        </p:nvGraphicFramePr>
        <p:xfrm>
          <a:off x="1493108" y="2116331"/>
          <a:ext cx="6096000" cy="355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427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87890" y="1077237"/>
            <a:ext cx="8668011" cy="5339437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nehoda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22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10. 2013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 </a:t>
            </a:r>
            <a:r>
              <a:rPr lang="cs-CZ" sz="2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Zenair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701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Mělník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2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vzlétl z plochy SLZ Charvátce,  přeletěl do Roudnice a pak letěl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Mělníka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Chtěl přistát na plochu v blízkosti firmy, kde měla být provedena oprava čelního skla.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místem zamýšleného přistání udělal několik okruhů a potom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sestup. Uvedl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že při sestupu motor začal mít nepravidelný  chod.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klesání zachytil příďovým podvozkem o elektrické vedení 22 </a:t>
            </a:r>
            <a:r>
              <a:rPr lang="cs-CZ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přetrhl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vodiče, převrátil se na záda a dopadl  na zem. 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Nárazem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došlo poškození přední části trupu, obou polovin křídla,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svislé ocasní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plochy, příďového podvozku a pohonné jednotky.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0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00416" y="1089763"/>
            <a:ext cx="8773722" cy="5326911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Příčinou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LN bylo rozhodnutí pilota přistát na ploše, kde bylo bezpečné přistání nereálné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.</a:t>
            </a:r>
          </a:p>
          <a:p>
            <a:pPr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nárazu utrpěl lehké zranění. Ke zranění dalších osob nedošlo.</a:t>
            </a:r>
            <a:endParaRPr lang="cs-CZ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2" descr="O:\FOTO Doubek\13.10.22. LN Zenair Ch 701 OK-RUO 78_Mělník\IMG_3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05" y="2309650"/>
            <a:ext cx="6123758" cy="406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5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25678" y="1077237"/>
            <a:ext cx="8648460" cy="5339437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11. 2013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C177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mezi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obcemi Hemže a Mostek u 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Chocně</a:t>
            </a:r>
          </a:p>
          <a:p>
            <a:pPr>
              <a:spcBef>
                <a:spcPts val="0"/>
              </a:spcBef>
              <a:defRPr/>
            </a:pPr>
            <a:endParaRPr lang="cs-CZ" sz="2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letu na posledním úseku navigačního letu došlo k vysazení motoru.</a:t>
            </a:r>
          </a:p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se rozhodl přistál do terénu asi 1 km od obce Choceň. Svůj záměr ohlásil na TWR LKPD, se kterou byl krátce před tím na spojení.</a:t>
            </a:r>
          </a:p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 zranění pilota nedošlo, letoun byl lehce poškozen ve spodní části trupu.</a:t>
            </a:r>
          </a:p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technické prohlídce na místě incidentu bylo zjištěno úplné spotřebování paliva. </a:t>
            </a:r>
          </a:p>
          <a:p>
            <a:pPr algn="just">
              <a:spcBef>
                <a:spcPts val="0"/>
              </a:spcBef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Rozborem plánované tratě letu bylo zjištěno, že let byl zahájen ze Zábřehu (LKZA) s přistáním na Slovensku v Králové (LZKS), odtud let pokračoval do Letňan (LKLT) a po přistání pokračoval zpět do Zábřehu. Celková doba letu byla 3 h 22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V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průběhu letů nebylo nikde doplňováno palivo.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25260" y="1114816"/>
            <a:ext cx="8848878" cy="5173250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Obrázek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20" y="1056793"/>
            <a:ext cx="6727958" cy="50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75364" y="1164921"/>
            <a:ext cx="8798774" cy="5160723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nehoda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3. 12. 2013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 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vrtulník CH 77 RANABOT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Štěpánov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den před leteckou nehodou přijel na LKBO, kde byl připraven jím objednaný UL vrtulník CH 77 RANABOT k převzetí.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Provedl výcvikové lety s instruktorem k získání průkazu pilota ULH na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typu CH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RANABOT. Druhý den pokračoval v přeškolení a provedl praktické přezkoušení. Potom se rozhodl uskutečnit přelet  z LKBO (Bohuňovice)  na LKBE (Benešov).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vzletu pravděpodobně letěl do prostoru východně LKBO a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obec Štěpánov, kde  vrtulník  vidělo několik svědků. </a:t>
            </a: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13151" y="1027134"/>
            <a:ext cx="8455067" cy="5223354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Svědci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uvedli, že v době, kdy vrtulník letěl nad obcí se náhle ozval zvuk nárazu (rána), jakoby rotor narazil do ocasní části. V následné rotaci dopadl do pole a při požáru byl zničen. Pilot utrpěl smrtelné zranění. </a:t>
            </a:r>
            <a:b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Obrázek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26559" r="6300" b="2972"/>
          <a:stretch>
            <a:fillRect/>
          </a:stretch>
        </p:blipFill>
        <p:spPr bwMode="auto">
          <a:xfrm>
            <a:off x="669319" y="2340736"/>
            <a:ext cx="7785750" cy="394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3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13151" y="1202499"/>
            <a:ext cx="8455067" cy="5085567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Narušení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prostorů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sz="900">
              <a:solidFill>
                <a:srgbClr val="898989"/>
              </a:solidFill>
            </a:endParaRP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108061698"/>
              </p:ext>
            </p:extLst>
          </p:nvPr>
        </p:nvGraphicFramePr>
        <p:xfrm>
          <a:off x="638827" y="1791222"/>
          <a:ext cx="8079288" cy="449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5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50522" y="951977"/>
            <a:ext cx="8723616" cy="546469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16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5. 2013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152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MCTR Kbely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letounu při odletu z LKLT  bez navázání spojení a získání povolení narušil MCTR Kbely a přeletěl osu RWY 24.</a:t>
            </a:r>
          </a:p>
          <a:p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průběhu letu došlo k dalšímu nepovolenému stoupání až do 3300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AMSL a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 k narušení CTR LKPR. </a:t>
            </a:r>
          </a:p>
          <a:p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Závažnost byla podle předpisu L-13 hodnocena z hlediska ATM jako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 incident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„Major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- B“.</a:t>
            </a:r>
          </a:p>
          <a:p>
            <a:endParaRPr lang="cs-CZ" sz="2000" dirty="0"/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37995" y="1102290"/>
            <a:ext cx="8567801" cy="5198302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7" y="1376232"/>
            <a:ext cx="7729908" cy="47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13151" y="1089763"/>
            <a:ext cx="8417489" cy="5035463"/>
          </a:xfrm>
        </p:spPr>
        <p:txBody>
          <a:bodyPr rtlCol="0">
            <a:normAutofit fontScale="92500" lnSpcReduction="20000"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  <a:b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 	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10. 2013</a:t>
            </a:r>
            <a:b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 </a:t>
            </a: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b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 Praha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ATR45 byl plánován po letové cestě z LKPR přes EPWA do UMMS.  </a:t>
            </a:r>
          </a:p>
          <a:p>
            <a:pPr marL="0" indent="0" algn="just">
              <a:spcBef>
                <a:spcPts val="600"/>
              </a:spcBef>
              <a:buNone/>
              <a:defRPr/>
            </a:pPr>
            <a:endParaRPr lang="cs-CZ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který krátce před událostí převzal službu, si při vydávání </a:t>
            </a:r>
            <a:r>
              <a:rPr lang="cs-CZ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letových povolení  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řešení rozstupu s jiným letem neuvědomil aktivaci prostoru EA 90C pro </a:t>
            </a:r>
            <a:r>
              <a:rPr lang="x-none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lety kluzáků v dlouhé vlně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x-none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– FL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 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zjistil pozdě, že profil letu ATR45 je konfliktní s</a:t>
            </a:r>
            <a:r>
              <a:rPr lang="x-none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aktivovaným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prostorem</a:t>
            </a:r>
            <a:r>
              <a:rPr lang="cs-CZ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 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90C. Následné změny kurzu nezabránily snížení rozstupu až na 0,2 NM.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cs-CZ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Negativní 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skutečností bylo velké množství aktivovaných prostorů v </a:t>
            </a:r>
            <a:r>
              <a:rPr lang="cs-CZ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tomto sektoru </a:t>
            </a:r>
            <a:r>
              <a:rPr lang="cs-CZ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nepřehlednost jejich zobrazení.</a:t>
            </a: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56519" y="1458098"/>
            <a:ext cx="8303739" cy="4547286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událostí za poslední 4 roky</a:t>
            </a:r>
            <a:endParaRPr lang="cs-CZ" sz="27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sz="900">
              <a:solidFill>
                <a:srgbClr val="898989"/>
              </a:solidFill>
            </a:endParaRPr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868397082"/>
              </p:ext>
            </p:extLst>
          </p:nvPr>
        </p:nvGraphicFramePr>
        <p:xfrm>
          <a:off x="1524000" y="2321526"/>
          <a:ext cx="6096000" cy="3139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3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13151" y="1139868"/>
            <a:ext cx="8442541" cy="5047990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Závažnost byla podle předpisu L-13 hodnocena z hlediska ATM jako velký incident „Major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– B4“.  </a:t>
            </a:r>
            <a:b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2" descr="131024 CSAxEA90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27435" r="-225" b="602"/>
          <a:stretch/>
        </p:blipFill>
        <p:spPr bwMode="auto">
          <a:xfrm>
            <a:off x="107495" y="2064656"/>
            <a:ext cx="5018884" cy="32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131024 CSA864 Wav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"/>
          <a:stretch/>
        </p:blipFill>
        <p:spPr bwMode="auto">
          <a:xfrm>
            <a:off x="4318208" y="2716705"/>
            <a:ext cx="4655930" cy="369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5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37786" y="1114816"/>
            <a:ext cx="8718115" cy="5198302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cs-CZ" sz="2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Incident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10. 2013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	</a:t>
            </a:r>
            <a:r>
              <a:rPr lang="cs-CZ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C172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CTR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LKPR </a:t>
            </a:r>
            <a:endParaRPr lang="cs-CZ" sz="2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letounu C172 vstoupil bez povolení a bez spojení do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 LKPR ve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východní části. </a:t>
            </a:r>
          </a:p>
          <a:p>
            <a:pPr algn="just"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uvedenou dobu nebyl žádný letový provoz v CTR LKPR.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Nebylo nutno podniknout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k vyhnutí. </a:t>
            </a:r>
          </a:p>
          <a:p>
            <a:pPr algn="just">
              <a:defRPr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Závažnost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podle předpisu L-13 hodnocena z hlediska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 jako významný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„</a:t>
            </a:r>
            <a:r>
              <a:rPr lang="cs-CZ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– C4“.  </a:t>
            </a:r>
          </a:p>
          <a:p>
            <a:endParaRPr lang="cs-CZ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75573" y="1227551"/>
            <a:ext cx="8430015" cy="4910202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224" t="34905" r="50210" b="8577"/>
          <a:stretch/>
        </p:blipFill>
        <p:spPr bwMode="auto">
          <a:xfrm>
            <a:off x="1055293" y="1551598"/>
            <a:ext cx="6618931" cy="450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04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818086" y="2581276"/>
            <a:ext cx="5778103" cy="2845594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cs-CZ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9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586947" y="1709867"/>
            <a:ext cx="7531442" cy="3842951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událostí podle významu za poslední 4 roky</a:t>
            </a:r>
            <a:endParaRPr lang="cs-CZ" sz="21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sz="900">
              <a:solidFill>
                <a:srgbClr val="898989"/>
              </a:solidFill>
            </a:endParaRPr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4017060892"/>
              </p:ext>
            </p:extLst>
          </p:nvPr>
        </p:nvGraphicFramePr>
        <p:xfrm>
          <a:off x="1524000" y="1994071"/>
          <a:ext cx="6096000" cy="3343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41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1392196" y="2248930"/>
            <a:ext cx="6203994" cy="3177940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cs-CZ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</a:t>
            </a:r>
            <a:r>
              <a:rPr lang="cs-CZ" sz="2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 a incidentů </a:t>
            </a:r>
            <a:r>
              <a:rPr lang="cs-CZ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rok 2013</a:t>
            </a: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40957" y="1666618"/>
            <a:ext cx="8639432" cy="4750057"/>
          </a:xfrm>
        </p:spPr>
        <p:txBody>
          <a:bodyPr numCol="2" rtlCol="0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Letecká nehoda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Datum:		2. 1. 2013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Typ:		</a:t>
            </a:r>
            <a:r>
              <a:rPr lang="cs-CZ" sz="2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Piper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PA-34 Seneca 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Místo:		LKVR (Vrchlabí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>
              <a:buNone/>
            </a:pPr>
            <a:r>
              <a:rPr lang="cs-CZ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15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 algn="just">
              <a:buNone/>
            </a:pPr>
            <a:endParaRPr lang="cs-CZ" sz="15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cs-CZ" sz="15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Jako </a:t>
            </a:r>
            <a:r>
              <a:rPr lang="cs-CZ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příčinu vzniku letecké nehody lze velmi pravděpodobně označit náhodný střet odvalujícího se předního kola s překážkou, při kterém vznikl nadlimitní ráz do jistícího mechanismu a podvozek se odjistil a zavřel. </a:t>
            </a:r>
          </a:p>
          <a:p>
            <a:pPr marL="0" indent="0">
              <a:buNone/>
            </a:pPr>
            <a:endParaRPr lang="cs-CZ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2" descr="C:\Users\strihavka\Desktop\dokumenty\Závěrečné zpravy LN,VI a I\2013\komise ÚZPLN\CZ 13-001, LN Pa 34, Vrchlabí\foto\100OLYMP\P1030107.JPG"/>
          <p:cNvPicPr>
            <a:picLocks noChangeAspect="1" noChangeArrowheads="1"/>
          </p:cNvPicPr>
          <p:nvPr/>
        </p:nvPicPr>
        <p:blipFill rotWithShape="1">
          <a:blip r:embed="rId3" cstate="screen"/>
          <a:srcRect l="8952" b="8252"/>
          <a:stretch/>
        </p:blipFill>
        <p:spPr bwMode="auto">
          <a:xfrm>
            <a:off x="4712044" y="3134368"/>
            <a:ext cx="4105576" cy="2557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2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302740" y="1549229"/>
            <a:ext cx="8223422" cy="4213654"/>
          </a:xfrm>
        </p:spPr>
        <p:txBody>
          <a:bodyPr numCol="2"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Letecká nehoda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Datum:	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2. 2013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Typ:		</a:t>
            </a:r>
            <a:r>
              <a:rPr lang="cs-CZ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Piper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PA-46-00TP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Místo:	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LKPM 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(Příbram)</a:t>
            </a: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endParaRPr lang="cs-CZ" sz="15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5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5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5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5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5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67891" indent="-267891" algn="just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Pravděpodobnou </a:t>
            </a:r>
            <a:r>
              <a:rPr lang="cs-CZ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příčinou nehody byl vzlet s </a:t>
            </a:r>
            <a:r>
              <a:rPr lang="cs-CZ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přetíženým letounem z </a:t>
            </a:r>
            <a:r>
              <a:rPr lang="cs-CZ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omezené plochy </a:t>
            </a:r>
            <a:r>
              <a:rPr lang="cs-CZ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cs-CZ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nesprávný způsob vzletu. 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5085" y="3291138"/>
            <a:ext cx="3410883" cy="255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strihavka\Desktop\dokumenty\Závěrečné zpravy LN,VI a I\2013\komise ÚZPLN\CZ 13-031, LN pa 46-500 LKPM\foto\DSCN029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00262" y="4001687"/>
            <a:ext cx="2482596" cy="1860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47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47136" y="1740759"/>
            <a:ext cx="8309918" cy="4675916"/>
          </a:xfrm>
        </p:spPr>
        <p:txBody>
          <a:bodyPr rtlCol="0">
            <a:normAutofit/>
          </a:bodyPr>
          <a:lstStyle/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Letecká nehoda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Datum:	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3. 2013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Typ:		Z-37A </a:t>
            </a:r>
            <a:b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Místo:	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600 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  NE od obce Srbce</a:t>
            </a:r>
          </a:p>
          <a:p>
            <a:pPr marL="267891" indent="-267891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Pilot při</a:t>
            </a:r>
            <a:r>
              <a:rPr lang="cs-CZ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provádění LCHČ, krátce po vzletu z pracovní plochy </a:t>
            </a:r>
            <a:r>
              <a:rPr lang="cs-CZ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Dobrkov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letěl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směrem k severnímu okraji ošetřované plochy, situované uprostřed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lesního porostu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hřebenu Kusá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Hora;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narazil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vrcholků lesního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porostu;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ři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nárazu do stromů došlo k destrukci letounu, odtržení částí křídla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ocasních ploch a jeho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pádu na zem;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zemřel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následky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zranění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0"/>
              </a:spcBef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etoun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 zničen.</a:t>
            </a:r>
          </a:p>
          <a:p>
            <a:pPr algn="just">
              <a:spcBef>
                <a:spcPts val="0"/>
              </a:spcBef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278028" y="1771651"/>
            <a:ext cx="8297561" cy="3781167"/>
          </a:xfrm>
        </p:spPr>
        <p:txBody>
          <a:bodyPr numCol="2" rtlCol="0"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cs-CZ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Pravděpodobnou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příčinou letecké nehody byla kombinace vlivu </a:t>
            </a:r>
            <a:r>
              <a:rPr lang="cs-CZ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hladiny alkoholu s přeceněním schopností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pilota a vlétnutí do meteorologických podmínek IMC. </a:t>
            </a: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sz="900">
              <a:solidFill>
                <a:srgbClr val="898989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7469" y="3418122"/>
            <a:ext cx="4781274" cy="299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28668" y="1895306"/>
            <a:ext cx="3241829" cy="215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5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324</Words>
  <Application>Microsoft Office PowerPoint</Application>
  <PresentationFormat>Předvádění na obrazovce (4:3)</PresentationFormat>
  <Paragraphs>227</Paragraphs>
  <Slides>33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Ludmila Pavlíková</dc:creator>
  <cp:lastModifiedBy>Ludmila Pavlíková</cp:lastModifiedBy>
  <cp:revision>32</cp:revision>
  <dcterms:created xsi:type="dcterms:W3CDTF">2014-01-30T13:07:42Z</dcterms:created>
  <dcterms:modified xsi:type="dcterms:W3CDTF">2014-02-04T08:53:12Z</dcterms:modified>
</cp:coreProperties>
</file>