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39"/>
  </p:notesMasterIdLst>
  <p:sldIdLst>
    <p:sldId id="257" r:id="rId3"/>
    <p:sldId id="300" r:id="rId4"/>
    <p:sldId id="274" r:id="rId5"/>
    <p:sldId id="275" r:id="rId6"/>
    <p:sldId id="276" r:id="rId7"/>
    <p:sldId id="277" r:id="rId8"/>
    <p:sldId id="278" r:id="rId9"/>
    <p:sldId id="279" r:id="rId10"/>
    <p:sldId id="301" r:id="rId11"/>
    <p:sldId id="272" r:id="rId12"/>
    <p:sldId id="270" r:id="rId13"/>
    <p:sldId id="271" r:id="rId14"/>
    <p:sldId id="273" r:id="rId15"/>
    <p:sldId id="297" r:id="rId16"/>
    <p:sldId id="291" r:id="rId17"/>
    <p:sldId id="292" r:id="rId18"/>
    <p:sldId id="293" r:id="rId19"/>
    <p:sldId id="294" r:id="rId20"/>
    <p:sldId id="295" r:id="rId21"/>
    <p:sldId id="296" r:id="rId22"/>
    <p:sldId id="298" r:id="rId23"/>
    <p:sldId id="285" r:id="rId24"/>
    <p:sldId id="286" r:id="rId25"/>
    <p:sldId id="287" r:id="rId26"/>
    <p:sldId id="280" r:id="rId27"/>
    <p:sldId id="281" r:id="rId28"/>
    <p:sldId id="282" r:id="rId29"/>
    <p:sldId id="283" r:id="rId30"/>
    <p:sldId id="284" r:id="rId31"/>
    <p:sldId id="288" r:id="rId32"/>
    <p:sldId id="289" r:id="rId33"/>
    <p:sldId id="302" r:id="rId34"/>
    <p:sldId id="299" r:id="rId35"/>
    <p:sldId id="290" r:id="rId36"/>
    <p:sldId id="303" r:id="rId37"/>
    <p:sldId id="269" r:id="rId38"/>
  </p:sldIdLst>
  <p:sldSz cx="9144000" cy="6858000" type="screen4x3"/>
  <p:notesSz cx="6797675" cy="98567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427" y="8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DBC4F-C00A-419B-8ADD-1AE9D87AFD18}" type="datetimeFigureOut">
              <a:rPr lang="cs-CZ" smtClean="0"/>
              <a:t>17.1.2015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36D4C-3E42-4970-B0AE-673A7167F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50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CEE06-2C3A-47E1-9569-721D0054A0A6}" type="slidenum">
              <a:rPr lang="cs-CZ" smtClean="0">
                <a:solidFill>
                  <a:prstClr val="black"/>
                </a:solidFill>
              </a:rPr>
              <a:pPr/>
              <a:t>1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3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CEE06-2C3A-47E1-9569-721D0054A0A6}" type="slidenum">
              <a:rPr lang="cs-CZ" smtClean="0">
                <a:solidFill>
                  <a:prstClr val="black"/>
                </a:solidFill>
              </a:rPr>
              <a:pPr/>
              <a:t>36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5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16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nekvasil\Plocha\Práce\88 Prezentace GR - obecne, plus MS\pozad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4" y="993329"/>
            <a:ext cx="9156204" cy="53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3188" y="121667"/>
            <a:ext cx="8229600" cy="931069"/>
          </a:xfrm>
        </p:spPr>
        <p:txBody>
          <a:bodyPr/>
          <a:lstStyle>
            <a:lvl1pPr algn="r">
              <a:defRPr b="1" cap="small" spc="0" baseline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"/>
                    </a14:imgEffect>
                    <a14:imgEffect>
                      <a14:saturation sat="145000"/>
                    </a14:imgEffect>
                    <a14:imgEffect>
                      <a14:brightnessContrast bright="-17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28" y="4149080"/>
            <a:ext cx="1989289" cy="2157184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1" name="Obdélník 10"/>
          <p:cNvSpPr/>
          <p:nvPr userDrawn="1"/>
        </p:nvSpPr>
        <p:spPr>
          <a:xfrm>
            <a:off x="107504" y="1196752"/>
            <a:ext cx="8856984" cy="4968552"/>
          </a:xfrm>
          <a:prstGeom prst="rect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876256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fld id="{645D5B5B-17EA-48BD-B291-772EAE6D0C5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51520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1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2347464" y="6424153"/>
            <a:ext cx="4032448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en-US" smtClean="0"/>
              <a:t>Úřad pro civilní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1315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859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96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98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1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69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213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8313" y="623728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700338" y="6237288"/>
            <a:ext cx="4392612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443663" y="61404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                   </a:t>
            </a:r>
            <a:fld id="{E97E4983-CC88-4DD6-A11D-FCEAE94996F0}" type="slidenum">
              <a:rPr lang="cs-CZ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94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76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nekvasil\Plocha\Práce\88 Prezentace GR - obecne, plus MS\pozad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4" y="993329"/>
            <a:ext cx="9156204" cy="53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"/>
                    </a14:imgEffect>
                    <a14:imgEffect>
                      <a14:saturation sat="145000"/>
                    </a14:imgEffect>
                    <a14:imgEffect>
                      <a14:brightnessContrast bright="-17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28" y="4149080"/>
            <a:ext cx="1989289" cy="2157184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2"/>
            <a:ext cx="8388424" cy="4370059"/>
          </a:xfrm>
          <a:solidFill>
            <a:schemeClr val="accent1">
              <a:alpha val="7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 marL="342900" indent="-342900" algn="just"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  <a:lvl2pPr algn="just">
              <a:defRPr sz="2000">
                <a:solidFill>
                  <a:schemeClr val="bg1"/>
                </a:solidFill>
              </a:defRPr>
            </a:lvl2pPr>
            <a:lvl3pPr algn="just">
              <a:defRPr sz="1800">
                <a:solidFill>
                  <a:schemeClr val="bg1"/>
                </a:solidFill>
              </a:defRPr>
            </a:lvl3pPr>
            <a:lvl4pPr algn="just">
              <a:defRPr sz="1600">
                <a:solidFill>
                  <a:schemeClr val="bg1"/>
                </a:solidFill>
              </a:defRPr>
            </a:lvl4pPr>
            <a:lvl5pPr algn="just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/>
          <a:lstStyle>
            <a:lvl1pPr algn="l">
              <a:defRPr lang="cs-CZ" sz="4000" b="1" kern="1200" cap="small" spc="0" baseline="0" smtClean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876256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fld id="{645D5B5B-17EA-48BD-B291-772EAE6D0C5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51520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13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2347464" y="6424153"/>
            <a:ext cx="4032448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en-US" smtClean="0"/>
              <a:t>Úřad pro civilní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403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nekvasil\Plocha\A380 Praha\DSC_0375.JPG"/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325"/>
                    </a14:imgEffect>
                    <a14:imgEffect>
                      <a14:saturation sat="2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25" y="-243408"/>
            <a:ext cx="9170175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vál 2"/>
          <p:cNvSpPr/>
          <p:nvPr userDrawn="1"/>
        </p:nvSpPr>
        <p:spPr>
          <a:xfrm>
            <a:off x="8028384" y="5159846"/>
            <a:ext cx="1118345" cy="12789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5" name="Obdélník s odříznutým příčným rohem 14"/>
          <p:cNvSpPr/>
          <p:nvPr userDrawn="1"/>
        </p:nvSpPr>
        <p:spPr>
          <a:xfrm>
            <a:off x="2730" y="836712"/>
            <a:ext cx="8241678" cy="792088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55376" y="620688"/>
            <a:ext cx="7772400" cy="13620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252000" anchor="ctr"/>
          <a:lstStyle>
            <a:lvl1pPr algn="l">
              <a:lnSpc>
                <a:spcPts val="2800"/>
              </a:lnSpc>
              <a:defRPr sz="11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cs-CZ" sz="4900" cap="small" dirty="0" smtClean="0">
                <a:ln w="12700">
                  <a:solidFill>
                    <a:schemeClr val="bg1"/>
                  </a:solidFill>
                </a:ln>
                <a:solidFill>
                  <a:srgbClr val="002E63"/>
                </a:solidFill>
              </a:rPr>
              <a:t>Úřad pro civilní letectví</a:t>
            </a:r>
            <a:r>
              <a:rPr lang="cs-CZ" cap="small" dirty="0" smtClean="0"/>
              <a:t/>
            </a:r>
            <a:br>
              <a:rPr lang="cs-CZ" cap="small" dirty="0" smtClean="0"/>
            </a:br>
            <a:r>
              <a:rPr lang="cs-CZ" sz="3100" cap="small" dirty="0" smtClean="0"/>
              <a:t>česká republika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900" y="5072824"/>
            <a:ext cx="1247815" cy="1365944"/>
          </a:xfrm>
          <a:prstGeom prst="rect">
            <a:avLst/>
          </a:prstGeom>
        </p:spPr>
      </p:pic>
      <p:sp>
        <p:nvSpPr>
          <p:cNvPr id="11" name="Rectangle 14"/>
          <p:cNvSpPr/>
          <p:nvPr/>
        </p:nvSpPr>
        <p:spPr>
          <a:xfrm>
            <a:off x="2729" y="6438768"/>
            <a:ext cx="9144000" cy="424888"/>
          </a:xfrm>
          <a:prstGeom prst="rect">
            <a:avLst/>
          </a:prstGeom>
          <a:solidFill>
            <a:srgbClr val="00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1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nekvasil\Plocha\Práce\88 Prezentace GR - obecne, plus MS\pozad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4" y="993329"/>
            <a:ext cx="9156204" cy="53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"/>
                    </a14:imgEffect>
                    <a14:imgEffect>
                      <a14:saturation sat="145000"/>
                    </a14:imgEffect>
                    <a14:imgEffect>
                      <a14:brightnessContrast bright="-17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28" y="4149080"/>
            <a:ext cx="1989289" cy="2157184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2"/>
            <a:ext cx="8388424" cy="4370059"/>
          </a:xfrm>
          <a:solidFill>
            <a:schemeClr val="accent1">
              <a:alpha val="7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 marL="342900" indent="-342900" algn="just"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  <a:lvl2pPr algn="just">
              <a:defRPr sz="2000">
                <a:solidFill>
                  <a:schemeClr val="bg1"/>
                </a:solidFill>
              </a:defRPr>
            </a:lvl2pPr>
            <a:lvl3pPr algn="just">
              <a:defRPr sz="1800">
                <a:solidFill>
                  <a:schemeClr val="bg1"/>
                </a:solidFill>
              </a:defRPr>
            </a:lvl3pPr>
            <a:lvl4pPr algn="just">
              <a:defRPr sz="1600">
                <a:solidFill>
                  <a:schemeClr val="bg1"/>
                </a:solidFill>
              </a:defRPr>
            </a:lvl4pPr>
            <a:lvl5pPr algn="just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/>
          <a:lstStyle>
            <a:lvl1pPr algn="l">
              <a:defRPr lang="cs-CZ" sz="4000" b="1" kern="1200" cap="small" spc="0" baseline="0" smtClean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876256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fld id="{645D5B5B-17EA-48BD-B291-772EAE6D0C5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51520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13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2347464" y="6424153"/>
            <a:ext cx="4032448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en-US" smtClean="0"/>
              <a:t>Úřad pro civilní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438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2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79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nekvasil\Plocha\Práce\88 Prezentace GR - obecne, plus MS\pozad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4" y="993329"/>
            <a:ext cx="9156204" cy="53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888" y="152841"/>
            <a:ext cx="8229600" cy="931069"/>
          </a:xfrm>
        </p:spPr>
        <p:txBody>
          <a:bodyPr/>
          <a:lstStyle>
            <a:lvl1pPr algn="r">
              <a:defRPr b="1" cap="small" spc="0" baseline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11" name="Obdélník 10"/>
          <p:cNvSpPr/>
          <p:nvPr userDrawn="1"/>
        </p:nvSpPr>
        <p:spPr>
          <a:xfrm>
            <a:off x="107504" y="1196752"/>
            <a:ext cx="8856984" cy="4968552"/>
          </a:xfrm>
          <a:prstGeom prst="rect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876256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fld id="{645D5B5B-17EA-48BD-B291-772EAE6D0C5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51520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13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2347464" y="6424153"/>
            <a:ext cx="4032448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en-US" smtClean="0"/>
              <a:t>Úřad pro civilní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510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nekvasil\Plocha\Práce\88 Prezentace GR - obecne, plus MS\pozad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4" y="993329"/>
            <a:ext cx="9156204" cy="53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3188" y="121667"/>
            <a:ext cx="8229600" cy="931069"/>
          </a:xfrm>
        </p:spPr>
        <p:txBody>
          <a:bodyPr/>
          <a:lstStyle>
            <a:lvl1pPr algn="r">
              <a:defRPr b="1" cap="small" spc="0" baseline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"/>
                    </a14:imgEffect>
                    <a14:imgEffect>
                      <a14:saturation sat="145000"/>
                    </a14:imgEffect>
                    <a14:imgEffect>
                      <a14:brightnessContrast bright="-17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28" y="4149080"/>
            <a:ext cx="1989289" cy="2157184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1" name="Obdélník 10"/>
          <p:cNvSpPr/>
          <p:nvPr userDrawn="1"/>
        </p:nvSpPr>
        <p:spPr>
          <a:xfrm>
            <a:off x="107504" y="1196752"/>
            <a:ext cx="8856984" cy="4968552"/>
          </a:xfrm>
          <a:prstGeom prst="rect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876256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fld id="{645D5B5B-17EA-48BD-B291-772EAE6D0C5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51520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1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2347464" y="6424153"/>
            <a:ext cx="4032448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en-US" smtClean="0"/>
              <a:t>Úřad pro civilní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0825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3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57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86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47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12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213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8313" y="623728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700338" y="6237288"/>
            <a:ext cx="4392612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443663" y="61404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prstClr val="black">
                    <a:tint val="75000"/>
                  </a:prstClr>
                </a:solidFill>
              </a:rPr>
              <a:t>                   </a:t>
            </a:r>
            <a:fld id="{E97E4983-CC88-4DD6-A11D-FCEAE94996F0}" type="slidenum">
              <a:rPr lang="cs-CZ">
                <a:solidFill>
                  <a:prstClr val="white"/>
                </a:solidFill>
              </a:rPr>
              <a:pPr/>
              <a:t>‹#›</a:t>
            </a:fld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23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02" b="13317"/>
          <a:stretch/>
        </p:blipFill>
        <p:spPr bwMode="auto">
          <a:xfrm>
            <a:off x="-3953" y="1"/>
            <a:ext cx="9147954" cy="572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vál 2"/>
          <p:cNvSpPr/>
          <p:nvPr userDrawn="1"/>
        </p:nvSpPr>
        <p:spPr>
          <a:xfrm>
            <a:off x="7919669" y="4382326"/>
            <a:ext cx="1224332" cy="12789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5" name="Obdélník s odříznutým příčným rohem 14"/>
          <p:cNvSpPr/>
          <p:nvPr userDrawn="1"/>
        </p:nvSpPr>
        <p:spPr>
          <a:xfrm>
            <a:off x="2730" y="836712"/>
            <a:ext cx="8241678" cy="792088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55376" y="620688"/>
            <a:ext cx="7772400" cy="13620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252000" anchor="ctr"/>
          <a:lstStyle>
            <a:lvl1pPr algn="l">
              <a:lnSpc>
                <a:spcPts val="2800"/>
              </a:lnSpc>
              <a:defRPr sz="11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cs-CZ" sz="4900" cap="small" dirty="0" smtClean="0">
                <a:ln w="12700">
                  <a:solidFill>
                    <a:schemeClr val="bg1"/>
                  </a:solidFill>
                </a:ln>
                <a:solidFill>
                  <a:srgbClr val="002E63"/>
                </a:solidFill>
              </a:rPr>
              <a:t>Úřad pro civilní letectví</a:t>
            </a:r>
            <a:r>
              <a:rPr lang="cs-CZ" cap="small" dirty="0" smtClean="0"/>
              <a:t/>
            </a:r>
            <a:br>
              <a:rPr lang="cs-CZ" cap="small" dirty="0" smtClean="0"/>
            </a:br>
            <a:r>
              <a:rPr lang="cs-CZ" sz="3100" cap="small" dirty="0" smtClean="0"/>
              <a:t>česká republika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5" y="4295304"/>
            <a:ext cx="1247815" cy="1365944"/>
          </a:xfrm>
          <a:prstGeom prst="rect">
            <a:avLst/>
          </a:prstGeom>
        </p:spPr>
      </p:pic>
      <p:sp>
        <p:nvSpPr>
          <p:cNvPr id="11" name="Rectangle 14"/>
          <p:cNvSpPr/>
          <p:nvPr/>
        </p:nvSpPr>
        <p:spPr>
          <a:xfrm>
            <a:off x="2729" y="5661248"/>
            <a:ext cx="9144000" cy="1202408"/>
          </a:xfrm>
          <a:prstGeom prst="rect">
            <a:avLst/>
          </a:prstGeom>
          <a:solidFill>
            <a:srgbClr val="00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ovéPole 15"/>
          <p:cNvSpPr txBox="1"/>
          <p:nvPr userDrawn="1"/>
        </p:nvSpPr>
        <p:spPr>
          <a:xfrm>
            <a:off x="5798135" y="5801566"/>
            <a:ext cx="32224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8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Ing. Vítězslav Hezký</a:t>
            </a:r>
            <a:endParaRPr lang="cs-CZ" sz="28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/>
            <a:r>
              <a:rPr lang="cs-CZ" dirty="0" smtClean="0">
                <a:solidFill>
                  <a:prstClr val="white"/>
                </a:solidFill>
              </a:rPr>
              <a:t>ředitel Sekce letových standardů</a:t>
            </a:r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9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nekvasil\Plocha\Laser- Kbely 7.3.2011\Snímek 045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9000" intensity="3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70" r="350"/>
          <a:stretch/>
        </p:blipFill>
        <p:spPr bwMode="auto">
          <a:xfrm>
            <a:off x="2729" y="0"/>
            <a:ext cx="9141269" cy="656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4"/>
          <p:cNvSpPr/>
          <p:nvPr/>
        </p:nvSpPr>
        <p:spPr>
          <a:xfrm>
            <a:off x="2729" y="5661248"/>
            <a:ext cx="9144000" cy="1202408"/>
          </a:xfrm>
          <a:prstGeom prst="rect">
            <a:avLst/>
          </a:prstGeom>
          <a:solidFill>
            <a:srgbClr val="00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ovéPole 15"/>
          <p:cNvSpPr txBox="1"/>
          <p:nvPr userDrawn="1"/>
        </p:nvSpPr>
        <p:spPr>
          <a:xfrm>
            <a:off x="5745877" y="5801566"/>
            <a:ext cx="32747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8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Vladimír Soldán</a:t>
            </a:r>
          </a:p>
          <a:p>
            <a:pPr algn="r"/>
            <a:r>
              <a:rPr lang="cs-CZ" dirty="0" err="1">
                <a:solidFill>
                  <a:prstClr val="white"/>
                </a:solidFill>
              </a:rPr>
              <a:t>Flight</a:t>
            </a:r>
            <a:r>
              <a:rPr lang="cs-CZ" dirty="0">
                <a:solidFill>
                  <a:prstClr val="white"/>
                </a:solidFill>
              </a:rPr>
              <a:t> </a:t>
            </a:r>
            <a:r>
              <a:rPr lang="cs-CZ" dirty="0" err="1">
                <a:solidFill>
                  <a:prstClr val="white"/>
                </a:solidFill>
              </a:rPr>
              <a:t>Standards</a:t>
            </a:r>
            <a:r>
              <a:rPr lang="cs-CZ" dirty="0">
                <a:solidFill>
                  <a:prstClr val="white"/>
                </a:solidFill>
              </a:rPr>
              <a:t> </a:t>
            </a:r>
            <a:r>
              <a:rPr lang="cs-CZ" dirty="0" err="1">
                <a:solidFill>
                  <a:prstClr val="white"/>
                </a:solidFill>
              </a:rPr>
              <a:t>Division</a:t>
            </a:r>
            <a:r>
              <a:rPr lang="cs-CZ" dirty="0">
                <a:solidFill>
                  <a:prstClr val="white"/>
                </a:solidFill>
              </a:rPr>
              <a:t> </a:t>
            </a:r>
            <a:r>
              <a:rPr lang="cs-CZ" dirty="0" err="1">
                <a:solidFill>
                  <a:prstClr val="white"/>
                </a:solidFill>
              </a:rPr>
              <a:t>director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3" name="Ovál 2"/>
          <p:cNvSpPr/>
          <p:nvPr userDrawn="1"/>
        </p:nvSpPr>
        <p:spPr>
          <a:xfrm>
            <a:off x="7919668" y="4344370"/>
            <a:ext cx="1224331" cy="12789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5" name="Obdélník s odříznutým příčným rohem 14"/>
          <p:cNvSpPr/>
          <p:nvPr userDrawn="1"/>
        </p:nvSpPr>
        <p:spPr>
          <a:xfrm>
            <a:off x="2730" y="836712"/>
            <a:ext cx="8241678" cy="792088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55376" y="620688"/>
            <a:ext cx="7772400" cy="13620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252000" anchor="ctr"/>
          <a:lstStyle>
            <a:lvl1pPr algn="l">
              <a:lnSpc>
                <a:spcPts val="2800"/>
              </a:lnSpc>
              <a:defRPr sz="11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cs-CZ" sz="4900" cap="small" dirty="0" smtClean="0">
                <a:ln w="12700">
                  <a:solidFill>
                    <a:schemeClr val="bg1"/>
                  </a:solidFill>
                </a:ln>
                <a:solidFill>
                  <a:srgbClr val="002E63"/>
                </a:solidFill>
              </a:rPr>
              <a:t>Úřad pro civilní letectví</a:t>
            </a:r>
            <a:r>
              <a:rPr lang="cs-CZ" cap="small" dirty="0" smtClean="0"/>
              <a:t/>
            </a:r>
            <a:br>
              <a:rPr lang="cs-CZ" cap="small" dirty="0" smtClean="0"/>
            </a:br>
            <a:r>
              <a:rPr lang="cs-CZ" sz="3100" cap="small" dirty="0" smtClean="0"/>
              <a:t>česká republika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4" y="4300859"/>
            <a:ext cx="1247815" cy="13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2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nekvasil\Plocha\A380 Praha\DSC_0369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"/>
          <a:stretch/>
        </p:blipFill>
        <p:spPr bwMode="auto">
          <a:xfrm>
            <a:off x="-1" y="0"/>
            <a:ext cx="9144001" cy="609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vál 2"/>
          <p:cNvSpPr/>
          <p:nvPr userDrawn="1"/>
        </p:nvSpPr>
        <p:spPr>
          <a:xfrm>
            <a:off x="7956376" y="4382326"/>
            <a:ext cx="1180567" cy="12789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5" name="Obdélník s odříznutým příčným rohem 14"/>
          <p:cNvSpPr/>
          <p:nvPr userDrawn="1"/>
        </p:nvSpPr>
        <p:spPr>
          <a:xfrm>
            <a:off x="2730" y="836712"/>
            <a:ext cx="8241678" cy="792088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55376" y="620688"/>
            <a:ext cx="7772400" cy="13620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252000" anchor="ctr"/>
          <a:lstStyle>
            <a:lvl1pPr algn="l">
              <a:lnSpc>
                <a:spcPts val="2800"/>
              </a:lnSpc>
              <a:defRPr sz="11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cs-CZ" sz="4900" cap="small" dirty="0" smtClean="0">
                <a:ln w="12700">
                  <a:solidFill>
                    <a:schemeClr val="bg1"/>
                  </a:solidFill>
                </a:ln>
                <a:solidFill>
                  <a:srgbClr val="002E63"/>
                </a:solidFill>
              </a:rPr>
              <a:t>Úřad pro civilní letectví</a:t>
            </a:r>
            <a:r>
              <a:rPr lang="cs-CZ" cap="small" dirty="0" smtClean="0"/>
              <a:t/>
            </a:r>
            <a:br>
              <a:rPr lang="cs-CZ" cap="small" dirty="0" smtClean="0"/>
            </a:br>
            <a:r>
              <a:rPr lang="cs-CZ" sz="3100" cap="small" dirty="0" smtClean="0"/>
              <a:t>česká republika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14" y="4294478"/>
            <a:ext cx="1247815" cy="1365944"/>
          </a:xfrm>
          <a:prstGeom prst="rect">
            <a:avLst/>
          </a:prstGeom>
        </p:spPr>
      </p:pic>
      <p:sp>
        <p:nvSpPr>
          <p:cNvPr id="11" name="Rectangle 14"/>
          <p:cNvSpPr/>
          <p:nvPr/>
        </p:nvSpPr>
        <p:spPr>
          <a:xfrm>
            <a:off x="2729" y="5661248"/>
            <a:ext cx="9144000" cy="1202408"/>
          </a:xfrm>
          <a:prstGeom prst="rect">
            <a:avLst/>
          </a:prstGeom>
          <a:solidFill>
            <a:srgbClr val="00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ovéPole 15"/>
          <p:cNvSpPr txBox="1"/>
          <p:nvPr userDrawn="1"/>
        </p:nvSpPr>
        <p:spPr>
          <a:xfrm>
            <a:off x="6388616" y="5801566"/>
            <a:ext cx="26320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8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Pavel Matoušek</a:t>
            </a:r>
          </a:p>
          <a:p>
            <a:pPr algn="r"/>
            <a:r>
              <a:rPr lang="cs-CZ" dirty="0" err="1">
                <a:solidFill>
                  <a:prstClr val="white"/>
                </a:solidFill>
              </a:rPr>
              <a:t>Technical</a:t>
            </a:r>
            <a:r>
              <a:rPr lang="cs-CZ" dirty="0">
                <a:solidFill>
                  <a:prstClr val="white"/>
                </a:solidFill>
              </a:rPr>
              <a:t> </a:t>
            </a:r>
            <a:r>
              <a:rPr lang="cs-CZ" dirty="0" err="1">
                <a:solidFill>
                  <a:prstClr val="white"/>
                </a:solidFill>
              </a:rPr>
              <a:t>Division</a:t>
            </a:r>
            <a:r>
              <a:rPr lang="cs-CZ" dirty="0">
                <a:solidFill>
                  <a:prstClr val="white"/>
                </a:solidFill>
              </a:rPr>
              <a:t> </a:t>
            </a:r>
            <a:r>
              <a:rPr lang="cs-CZ" dirty="0" err="1">
                <a:solidFill>
                  <a:prstClr val="white"/>
                </a:solidFill>
              </a:rPr>
              <a:t>director</a:t>
            </a:r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3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nekvasil\Plocha\A380 Praha\DSC_009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r="2591" b="13271"/>
          <a:stretch/>
        </p:blipFill>
        <p:spPr bwMode="auto">
          <a:xfrm>
            <a:off x="2730" y="1"/>
            <a:ext cx="9141270" cy="57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vál 2"/>
          <p:cNvSpPr/>
          <p:nvPr userDrawn="1"/>
        </p:nvSpPr>
        <p:spPr>
          <a:xfrm>
            <a:off x="7928817" y="4389150"/>
            <a:ext cx="1227060" cy="12789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5" name="Obdélník s odříznutým příčným rohem 14"/>
          <p:cNvSpPr/>
          <p:nvPr userDrawn="1"/>
        </p:nvSpPr>
        <p:spPr>
          <a:xfrm>
            <a:off x="2730" y="836712"/>
            <a:ext cx="8241678" cy="792088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55376" y="620688"/>
            <a:ext cx="7772400" cy="13620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252000" anchor="ctr"/>
          <a:lstStyle>
            <a:lvl1pPr algn="l">
              <a:lnSpc>
                <a:spcPts val="2800"/>
              </a:lnSpc>
              <a:defRPr sz="11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cs-CZ" sz="4900" cap="small" dirty="0" smtClean="0">
                <a:ln w="12700">
                  <a:solidFill>
                    <a:schemeClr val="bg1"/>
                  </a:solidFill>
                </a:ln>
                <a:solidFill>
                  <a:srgbClr val="002E63"/>
                </a:solidFill>
              </a:rPr>
              <a:t>Úřad pro civilní letectví</a:t>
            </a:r>
            <a:r>
              <a:rPr lang="cs-CZ" cap="small" dirty="0" smtClean="0"/>
              <a:t/>
            </a:r>
            <a:br>
              <a:rPr lang="cs-CZ" cap="small" dirty="0" smtClean="0"/>
            </a:br>
            <a:r>
              <a:rPr lang="cs-CZ" sz="3100" cap="small" dirty="0" smtClean="0"/>
              <a:t>česká republika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63" y="4295304"/>
            <a:ext cx="1247815" cy="1365944"/>
          </a:xfrm>
          <a:prstGeom prst="rect">
            <a:avLst/>
          </a:prstGeom>
        </p:spPr>
      </p:pic>
      <p:sp>
        <p:nvSpPr>
          <p:cNvPr id="11" name="Rectangle 14"/>
          <p:cNvSpPr/>
          <p:nvPr/>
        </p:nvSpPr>
        <p:spPr>
          <a:xfrm>
            <a:off x="2729" y="5661248"/>
            <a:ext cx="9144000" cy="1202408"/>
          </a:xfrm>
          <a:prstGeom prst="rect">
            <a:avLst/>
          </a:prstGeom>
          <a:solidFill>
            <a:srgbClr val="00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ovéPole 15"/>
          <p:cNvSpPr txBox="1"/>
          <p:nvPr userDrawn="1"/>
        </p:nvSpPr>
        <p:spPr>
          <a:xfrm>
            <a:off x="5745876" y="5801566"/>
            <a:ext cx="32747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8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Vítězslav Hezký</a:t>
            </a:r>
          </a:p>
          <a:p>
            <a:pPr algn="r"/>
            <a:r>
              <a:rPr lang="cs-CZ" dirty="0" err="1">
                <a:solidFill>
                  <a:prstClr val="white"/>
                </a:solidFill>
              </a:rPr>
              <a:t>Flight</a:t>
            </a:r>
            <a:r>
              <a:rPr lang="cs-CZ" dirty="0">
                <a:solidFill>
                  <a:prstClr val="white"/>
                </a:solidFill>
              </a:rPr>
              <a:t> </a:t>
            </a:r>
            <a:r>
              <a:rPr lang="cs-CZ" dirty="0" err="1">
                <a:solidFill>
                  <a:prstClr val="white"/>
                </a:solidFill>
              </a:rPr>
              <a:t>Standards</a:t>
            </a:r>
            <a:r>
              <a:rPr lang="cs-CZ" dirty="0">
                <a:solidFill>
                  <a:prstClr val="white"/>
                </a:solidFill>
              </a:rPr>
              <a:t> </a:t>
            </a:r>
            <a:r>
              <a:rPr lang="cs-CZ" dirty="0" err="1">
                <a:solidFill>
                  <a:prstClr val="white"/>
                </a:solidFill>
              </a:rPr>
              <a:t>Division</a:t>
            </a:r>
            <a:r>
              <a:rPr lang="cs-CZ" dirty="0">
                <a:solidFill>
                  <a:prstClr val="white"/>
                </a:solidFill>
              </a:rPr>
              <a:t> </a:t>
            </a:r>
            <a:r>
              <a:rPr lang="cs-CZ" dirty="0" err="1">
                <a:solidFill>
                  <a:prstClr val="white"/>
                </a:solidFill>
              </a:rPr>
              <a:t>director</a:t>
            </a:r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7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7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6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nekvasil\Plocha\Práce\88 Prezentace GR - obecne, plus MS\pozad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4" y="993329"/>
            <a:ext cx="9156204" cy="53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888" y="152841"/>
            <a:ext cx="8229600" cy="931069"/>
          </a:xfrm>
        </p:spPr>
        <p:txBody>
          <a:bodyPr/>
          <a:lstStyle>
            <a:lvl1pPr algn="r">
              <a:defRPr b="1" cap="small" spc="0" baseline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11" name="Obdélník 10"/>
          <p:cNvSpPr/>
          <p:nvPr userDrawn="1"/>
        </p:nvSpPr>
        <p:spPr>
          <a:xfrm>
            <a:off x="107504" y="1196752"/>
            <a:ext cx="8856984" cy="4968552"/>
          </a:xfrm>
          <a:prstGeom prst="rect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876256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fld id="{645D5B5B-17EA-48BD-B291-772EAE6D0C5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51520" y="6415087"/>
            <a:ext cx="21336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13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2347464" y="6424153"/>
            <a:ext cx="4032448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en-US" smtClean="0"/>
              <a:t>Úřad pro civilní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269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5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17. ledna 2015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Úřad pro civilní letectví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5B5B-17EA-48BD-B291-772EAE6D0C5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8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is.rlp.cz/predpisy/predpisy/index.htm" TargetMode="External"/><Relationship Id="rId2" Type="http://schemas.openxmlformats.org/officeDocument/2006/relationships/hyperlink" Target="http://www.caa.cz/letadla-bez-pilota-na-palub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07504" y="908720"/>
            <a:ext cx="8388424" cy="1362075"/>
          </a:xfrm>
          <a:ln>
            <a:noFill/>
          </a:ln>
        </p:spPr>
        <p:txBody>
          <a:bodyPr lIns="540000" tIns="46800">
            <a:noAutofit/>
          </a:bodyPr>
          <a:lstStyle/>
          <a:p>
            <a:pPr>
              <a:lnSpc>
                <a:spcPct val="150000"/>
              </a:lnSpc>
            </a:pPr>
            <a:r>
              <a:rPr lang="cs-CZ" sz="3600" cap="small" dirty="0" smtClean="0">
                <a:ln w="12700">
                  <a:solidFill>
                    <a:schemeClr val="bg1"/>
                  </a:solidFill>
                </a:ln>
                <a:solidFill>
                  <a:srgbClr val="002E63"/>
                </a:solidFill>
              </a:rPr>
              <a:t>Úřad pro civilní letectví</a:t>
            </a:r>
            <a:br>
              <a:rPr lang="cs-CZ" sz="3600" cap="small" dirty="0" smtClean="0">
                <a:ln w="12700">
                  <a:solidFill>
                    <a:schemeClr val="bg1"/>
                  </a:solidFill>
                </a:ln>
                <a:solidFill>
                  <a:srgbClr val="002E63"/>
                </a:solidFill>
              </a:rPr>
            </a:br>
            <a:r>
              <a:rPr lang="cs-CZ" sz="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cs-CZ" sz="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cs-CZ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4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4896544"/>
          </a:xfrm>
        </p:spPr>
        <p:txBody>
          <a:bodyPr/>
          <a:lstStyle/>
          <a:p>
            <a:r>
              <a:rPr lang="cs-CZ" dirty="0" smtClean="0"/>
              <a:t>V současné době již provoz všeobecné </a:t>
            </a:r>
            <a:r>
              <a:rPr lang="cs-CZ" dirty="0"/>
              <a:t>letectví (GA)</a:t>
            </a:r>
            <a:r>
              <a:rPr lang="cs-CZ" dirty="0" smtClean="0"/>
              <a:t> z největší části v kompetencích EU a přímo aplikovatelných nařízení.</a:t>
            </a:r>
          </a:p>
          <a:p>
            <a:r>
              <a:rPr lang="cs-CZ" dirty="0" smtClean="0"/>
              <a:t>Pro Evropskou agenturu pro bezpečnost letectví (EASA), která je pověřena Evropskou komisí řešit kromě jiného i otázku GA, je tato oblast aktuálně </a:t>
            </a:r>
            <a:r>
              <a:rPr lang="cs-CZ" dirty="0"/>
              <a:t>vysokou </a:t>
            </a:r>
            <a:r>
              <a:rPr lang="cs-CZ" dirty="0" smtClean="0"/>
              <a:t>prioritou a věnuje </a:t>
            </a:r>
            <a:r>
              <a:rPr lang="cs-CZ" dirty="0"/>
              <a:t>k vytvoření jednodušších a lepších pravidel pro všeobecné letectví nemalé úsilí a zdroje</a:t>
            </a:r>
            <a:r>
              <a:rPr lang="cs-CZ" dirty="0" smtClean="0"/>
              <a:t>.  </a:t>
            </a:r>
          </a:p>
          <a:p>
            <a:r>
              <a:rPr lang="cs-CZ" dirty="0" smtClean="0"/>
              <a:t>Uznávajíce </a:t>
            </a:r>
            <a:r>
              <a:rPr lang="cs-CZ" dirty="0"/>
              <a:t>důležitost všeobecného letectví a jeho podíl na bezpečném evropském leteckém systému jako celku, vytvořila EASA ve spolupráci s Evropskou komisí a dalšími zúčastněnými subjekty strategii pro regulaci GA (tzv. </a:t>
            </a:r>
            <a:r>
              <a:rPr lang="cs-CZ" b="1" dirty="0">
                <a:solidFill>
                  <a:srgbClr val="FFC000"/>
                </a:solidFill>
              </a:rPr>
              <a:t>GA </a:t>
            </a:r>
            <a:r>
              <a:rPr lang="cs-CZ" b="1" dirty="0" err="1">
                <a:solidFill>
                  <a:srgbClr val="FFC000"/>
                </a:solidFill>
              </a:rPr>
              <a:t>Road</a:t>
            </a:r>
            <a:r>
              <a:rPr lang="cs-CZ" b="1" dirty="0">
                <a:solidFill>
                  <a:srgbClr val="FFC000"/>
                </a:solidFill>
              </a:rPr>
              <a:t> Map</a:t>
            </a:r>
            <a:r>
              <a:rPr lang="cs-CZ" dirty="0" smtClean="0"/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856984" cy="1143000"/>
          </a:xfrm>
        </p:spPr>
        <p:txBody>
          <a:bodyPr>
            <a:normAutofit/>
          </a:bodyPr>
          <a:lstStyle/>
          <a:p>
            <a:r>
              <a:rPr lang="cs-CZ" altLang="cs-CZ" dirty="0" smtClean="0"/>
              <a:t>Všeobecné letectví (EASA GA </a:t>
            </a:r>
            <a:r>
              <a:rPr lang="cs-CZ" altLang="cs-CZ" dirty="0" err="1" smtClean="0"/>
              <a:t>RoadMap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72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268760"/>
            <a:ext cx="8712968" cy="4824536"/>
          </a:xfrm>
        </p:spPr>
        <p:txBody>
          <a:bodyPr/>
          <a:lstStyle/>
          <a:p>
            <a:r>
              <a:rPr lang="cs-CZ" dirty="0"/>
              <a:t>EASA uznává, že stávající předpisy, které mají dopad na oblast GA, nemusí být nutně oblasti GA </a:t>
            </a:r>
            <a:r>
              <a:rPr lang="cs-CZ" dirty="0">
                <a:solidFill>
                  <a:srgbClr val="FFC000"/>
                </a:solidFill>
              </a:rPr>
              <a:t>přiměřené z hlediska souvisejících rizik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Některé </a:t>
            </a:r>
            <a:r>
              <a:rPr lang="cs-CZ" dirty="0"/>
              <a:t>z těchto předpisů byly primárně určeny na pokrytí náročnějších činností (z hlediska bezpečnosti), jako je provoz obchodní letecké dopravy. </a:t>
            </a:r>
          </a:p>
          <a:p>
            <a:r>
              <a:rPr lang="cs-CZ" dirty="0" smtClean="0"/>
              <a:t>Kromě </a:t>
            </a:r>
            <a:r>
              <a:rPr lang="cs-CZ" dirty="0"/>
              <a:t>toho regulace předpisy nemusí vždy nutně představovat nejlepší nástroj pro zlepšení bezpečnosti v oblasti GA; mohou být použity také jiné nástroje, jako např. propagační materiály týkající se nejrůznějších témat, která mají spojitost s bezpečností.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856984" cy="1143000"/>
          </a:xfrm>
        </p:spPr>
        <p:txBody>
          <a:bodyPr>
            <a:normAutofit/>
          </a:bodyPr>
          <a:lstStyle/>
          <a:p>
            <a:r>
              <a:rPr lang="cs-CZ" altLang="cs-CZ" dirty="0" smtClean="0"/>
              <a:t>Všeobecné letectví (EASA GA </a:t>
            </a:r>
            <a:r>
              <a:rPr lang="cs-CZ" altLang="cs-CZ" dirty="0" err="1" smtClean="0"/>
              <a:t>RoadMap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2906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4968552"/>
          </a:xfrm>
        </p:spPr>
        <p:txBody>
          <a:bodyPr/>
          <a:lstStyle/>
          <a:p>
            <a:r>
              <a:rPr lang="cs-CZ" dirty="0"/>
              <a:t>Agentura si klade za cíl přinést pozitivní změnu v oblasti GA, a to pokud možno </a:t>
            </a:r>
            <a:r>
              <a:rPr lang="cs-CZ" dirty="0">
                <a:solidFill>
                  <a:srgbClr val="FFC000"/>
                </a:solidFill>
              </a:rPr>
              <a:t>zjednodušením stávajících předpisů</a:t>
            </a:r>
            <a:r>
              <a:rPr lang="cs-CZ" dirty="0"/>
              <a:t>, </a:t>
            </a:r>
            <a:r>
              <a:rPr lang="cs-CZ" dirty="0">
                <a:solidFill>
                  <a:srgbClr val="FFC000"/>
                </a:solidFill>
              </a:rPr>
              <a:t>zavedením flexibilních opatření </a:t>
            </a:r>
            <a:r>
              <a:rPr lang="cs-CZ" dirty="0"/>
              <a:t>tam, kde je to nutné, a </a:t>
            </a:r>
            <a:r>
              <a:rPr lang="cs-CZ" dirty="0">
                <a:solidFill>
                  <a:srgbClr val="FFC000"/>
                </a:solidFill>
              </a:rPr>
              <a:t>bezpečnostní kampaní </a:t>
            </a:r>
            <a:r>
              <a:rPr lang="cs-CZ" dirty="0"/>
              <a:t>k řešení bezpečnostních rizik. </a:t>
            </a:r>
            <a:endParaRPr lang="cs-CZ" dirty="0" smtClean="0"/>
          </a:p>
          <a:p>
            <a:r>
              <a:rPr lang="cs-CZ" dirty="0" smtClean="0"/>
              <a:t>Tento </a:t>
            </a:r>
            <a:r>
              <a:rPr lang="cs-CZ" dirty="0"/>
              <a:t>úkol je dlouhodobý a společný – může být pouze výsledkem řady koordinovaných a harmonizovaných činností jak ze strany EASA, Evropské komise, členských států, vnitrostátních leteckých úřadů, tak sdružení a klubů</a:t>
            </a:r>
            <a:r>
              <a:rPr lang="cs-CZ" dirty="0" smtClean="0"/>
              <a:t>.</a:t>
            </a:r>
          </a:p>
          <a:p>
            <a:r>
              <a:rPr lang="cs-CZ" dirty="0" smtClean="0"/>
              <a:t>ÚCL se na činnostech EASA v této oblasti významně podílí, aktivně  se účastní souvisejících jednání. Pro EASA je významných partnerem vzhledem k rozsahu leteckých aktivit v oblasti GA v ČR jak z pohledu provozu, tak i výroby a zachování letové způsobilosti.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856984" cy="1143000"/>
          </a:xfrm>
        </p:spPr>
        <p:txBody>
          <a:bodyPr>
            <a:normAutofit/>
          </a:bodyPr>
          <a:lstStyle/>
          <a:p>
            <a:r>
              <a:rPr lang="cs-CZ" altLang="cs-CZ" dirty="0" smtClean="0"/>
              <a:t>Všeobecné letectví (EASA GA </a:t>
            </a:r>
            <a:r>
              <a:rPr lang="cs-CZ" altLang="cs-CZ" dirty="0" err="1" smtClean="0"/>
              <a:t>RoadMap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011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24744"/>
            <a:ext cx="8568952" cy="47525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2600" dirty="0" smtClean="0"/>
              <a:t>Poslední z každoročních bezpečnostních konferencí EASA, která se v říjnu 2014 věnovala právě oblasti GA, vytýčila hlavních 6 priorit pro tuto oblast:</a:t>
            </a:r>
          </a:p>
          <a:p>
            <a:pPr marL="0" indent="0">
              <a:buNone/>
            </a:pPr>
            <a:endParaRPr lang="cs-CZ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FFC000"/>
                </a:solidFill>
              </a:rPr>
              <a:t>IFR </a:t>
            </a:r>
            <a:r>
              <a:rPr lang="cs-CZ" b="1" dirty="0" smtClean="0">
                <a:solidFill>
                  <a:srgbClr val="FFC000"/>
                </a:solidFill>
              </a:rPr>
              <a:t>Lety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cs-CZ" dirty="0" smtClean="0"/>
              <a:t>Zjednodušený přístup pilotů GA ke kvalifikaci IFR – konkrétní opatření s cílem zvýšit bezpečnost.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cs-CZ" b="1" dirty="0" smtClean="0">
                <a:solidFill>
                  <a:srgbClr val="FFC000"/>
                </a:solidFill>
              </a:rPr>
              <a:t>Výcvik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cs-CZ" dirty="0" smtClean="0"/>
              <a:t>Do konce roku 2018 bude vyvinut 3. způsob pro vydání průkazu pomocí jednoduchého systému pro výcvik pilotů mimo ATO</a:t>
            </a:r>
            <a:r>
              <a:rPr lang="en-US" dirty="0" smtClean="0"/>
              <a:t>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cs-CZ" b="1" dirty="0" smtClean="0">
                <a:solidFill>
                  <a:srgbClr val="FFC000"/>
                </a:solidFill>
              </a:rPr>
              <a:t>Část-M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'Light':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cs-CZ" dirty="0" smtClean="0"/>
              <a:t>Postup směrem k jednoduchému a přiměřenému rámci pro údržbu letadel a souvisejících průkazů.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 smtClean="0">
                <a:solidFill>
                  <a:srgbClr val="FFC000"/>
                </a:solidFill>
              </a:rPr>
              <a:t>Technologie</a:t>
            </a:r>
            <a:r>
              <a:rPr lang="en-US" b="1" dirty="0" smtClean="0"/>
              <a:t>:</a:t>
            </a:r>
            <a:r>
              <a:rPr lang="cs-CZ" b="1" dirty="0" smtClean="0"/>
              <a:t> </a:t>
            </a:r>
            <a:r>
              <a:rPr lang="cs-CZ" dirty="0" smtClean="0"/>
              <a:t>Pokračovat ve vývoji CS-STAN a dalších podobných nástrojů k umožnění uvádění nových technologií přispívajících k bezpečnosti</a:t>
            </a:r>
            <a:r>
              <a:rPr lang="en-US" dirty="0" smtClean="0"/>
              <a:t>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cs-CZ" b="1" dirty="0" smtClean="0">
                <a:solidFill>
                  <a:srgbClr val="FFC000"/>
                </a:solidFill>
              </a:rPr>
              <a:t>Jednodušší certifikace</a:t>
            </a:r>
            <a:r>
              <a:rPr lang="cs-CZ" b="1" dirty="0" smtClean="0"/>
              <a:t>:</a:t>
            </a:r>
            <a:r>
              <a:rPr lang="en-US" b="1" dirty="0" smtClean="0"/>
              <a:t> </a:t>
            </a:r>
            <a:r>
              <a:rPr lang="cs-CZ" dirty="0" smtClean="0"/>
              <a:t>Snaha o jednodušší rámec pro certifikaci letadel kategorie</a:t>
            </a:r>
            <a:r>
              <a:rPr lang="en-US" dirty="0" smtClean="0"/>
              <a:t> LSA</a:t>
            </a:r>
            <a:r>
              <a:rPr lang="cs-CZ" dirty="0" smtClean="0"/>
              <a:t>; v krátkodobém horizontu zejména podporou žadatelů např. formou workshopů, šablon dokumentů atd., v dlouhodobém horizontu úpravou patřičné regulace za účelem radikálního zjednodušení</a:t>
            </a:r>
            <a:r>
              <a:rPr lang="en-US" dirty="0" smtClean="0"/>
              <a:t>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cs-CZ" b="1" dirty="0" smtClean="0">
                <a:solidFill>
                  <a:srgbClr val="FFC000"/>
                </a:solidFill>
              </a:rPr>
              <a:t>Standardy průmyslu</a:t>
            </a:r>
            <a:r>
              <a:rPr lang="en-US" b="1" dirty="0" smtClean="0">
                <a:solidFill>
                  <a:srgbClr val="FFC000"/>
                </a:solidFill>
              </a:rPr>
              <a:t>: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cs-CZ" dirty="0" smtClean="0"/>
              <a:t>Stavět </a:t>
            </a:r>
            <a:r>
              <a:rPr lang="cs-CZ" dirty="0" smtClean="0"/>
              <a:t>na úpravách CS-23  při vývoji ostatních certifikačních specifikací a nařízení s cílem zaměřit se na bezpečnostní cíle vytýčené EASA a delegovat přípravu souvisejících standardů skupinám s vyšší účastí průmyslu (ASTM, ASD apod.).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856984" cy="1143000"/>
          </a:xfrm>
        </p:spPr>
        <p:txBody>
          <a:bodyPr>
            <a:normAutofit/>
          </a:bodyPr>
          <a:lstStyle/>
          <a:p>
            <a:r>
              <a:rPr lang="cs-CZ" altLang="cs-CZ" dirty="0" smtClean="0"/>
              <a:t>Všeobecné letectví (EASA GA </a:t>
            </a:r>
            <a:r>
              <a:rPr lang="cs-CZ" altLang="cs-CZ" dirty="0" err="1" smtClean="0"/>
              <a:t>RoadMap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818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548680"/>
            <a:ext cx="8737104" cy="1362075"/>
          </a:xfrm>
        </p:spPr>
        <p:txBody>
          <a:bodyPr>
            <a:normAutofit/>
          </a:bodyPr>
          <a:lstStyle/>
          <a:p>
            <a:r>
              <a:rPr lang="cs-CZ" sz="3200" cap="small" dirty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Provoz bezpilotních systémů (UAS) v okolí letišť</a:t>
            </a:r>
          </a:p>
        </p:txBody>
      </p:sp>
    </p:spTree>
    <p:extLst>
      <p:ext uri="{BB962C8B-B14F-4D97-AF65-F5344CB8AC3E}">
        <p14:creationId xmlns:p14="http://schemas.microsoft.com/office/powerpoint/2010/main" val="37761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Stručný vývoj regulačního rámce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5040560"/>
          </a:xfrm>
        </p:spPr>
        <p:txBody>
          <a:bodyPr tIns="144000">
            <a:normAutofit fontScale="77500" lnSpcReduction="20000"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cs-CZ" sz="2600" b="1" dirty="0" smtClean="0"/>
              <a:t>Chicagská úmluva - Čl. 8 - Letadla neřízená pilotem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600" dirty="0" smtClean="0"/>
              <a:t>– „Žádné letadlo, které jest způsobilé býti řízeno bez pilota, nesmí létati bez pilota nad územím smluvního státu, leč se zvláštním zmocněním tohoto státu a v souhlase s podmínkami takového zmocnění. </a:t>
            </a:r>
            <a:r>
              <a:rPr lang="cs-CZ" sz="2600" b="1" dirty="0" smtClean="0">
                <a:solidFill>
                  <a:srgbClr val="FFC000"/>
                </a:solidFill>
              </a:rPr>
              <a:t>Každý smluvní stát se zavazuje zajistiti</a:t>
            </a:r>
            <a:r>
              <a:rPr lang="cs-CZ" sz="2600" dirty="0" smtClean="0"/>
              <a:t>, aby let takových letadel bez pilota byl </a:t>
            </a:r>
            <a:r>
              <a:rPr lang="cs-CZ" sz="2600" b="1" dirty="0" smtClean="0">
                <a:solidFill>
                  <a:srgbClr val="FFC000"/>
                </a:solidFill>
              </a:rPr>
              <a:t>v oblastech přístupných civilním letadlům</a:t>
            </a:r>
            <a:r>
              <a:rPr lang="cs-CZ" sz="2600" b="1" dirty="0" smtClean="0"/>
              <a:t> </a:t>
            </a:r>
            <a:r>
              <a:rPr lang="cs-CZ" sz="2600" dirty="0" smtClean="0"/>
              <a:t>řízen tak, </a:t>
            </a:r>
            <a:r>
              <a:rPr lang="cs-CZ" sz="2600" b="1" dirty="0" smtClean="0">
                <a:solidFill>
                  <a:srgbClr val="FFC000"/>
                </a:solidFill>
              </a:rPr>
              <a:t>aby bylo vyloučeno nebezpečí </a:t>
            </a:r>
            <a:r>
              <a:rPr lang="cs-CZ" sz="2600" dirty="0" smtClean="0"/>
              <a:t>pro civilní letadla.“</a:t>
            </a:r>
          </a:p>
          <a:p>
            <a:pPr algn="just">
              <a:spcBef>
                <a:spcPts val="0"/>
              </a:spcBef>
            </a:pPr>
            <a:endParaRPr lang="cs-CZ" sz="2600" b="1" dirty="0" smtClean="0"/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cs-CZ" sz="2600" b="1" dirty="0" smtClean="0"/>
              <a:t>Rok 1997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600" dirty="0" smtClean="0"/>
              <a:t> – zákon č. 49/1997 Sb., o civilním letectví a o změně a doplnění zákona č. 455/1991 Sb., o živnostenském podnikání (živnostenský zákon), ve znění pozdějších předpisů, ve znění pozdějších předpisů - </a:t>
            </a:r>
            <a:r>
              <a:rPr lang="cs-CZ" sz="2600" b="1" dirty="0" smtClean="0">
                <a:solidFill>
                  <a:srgbClr val="FFC000"/>
                </a:solidFill>
              </a:rPr>
              <a:t>§ 52 – Povolení k létání </a:t>
            </a:r>
            <a:endParaRPr lang="cs-CZ" sz="3400" b="1" dirty="0">
              <a:solidFill>
                <a:srgbClr val="FFC000"/>
              </a:solidFill>
            </a:endParaRPr>
          </a:p>
          <a:p>
            <a:pPr algn="just">
              <a:spcBef>
                <a:spcPts val="0"/>
              </a:spcBef>
            </a:pPr>
            <a:endParaRPr lang="cs-CZ" sz="2600" dirty="0"/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cs-CZ" sz="2600" b="1" dirty="0" smtClean="0"/>
              <a:t>Rok 2012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600" dirty="0" smtClean="0"/>
              <a:t> – </a:t>
            </a:r>
            <a:r>
              <a:rPr lang="cs-CZ" sz="2600" b="1" dirty="0" smtClean="0"/>
              <a:t>Doplněk X</a:t>
            </a:r>
            <a:r>
              <a:rPr lang="cs-CZ" sz="2600" dirty="0" smtClean="0"/>
              <a:t> – Bezpilotní systémy, Letecký předpis L 2 – Pravidla létání</a:t>
            </a:r>
            <a:endParaRPr lang="cs-CZ" sz="2600" b="1" dirty="0" smtClean="0"/>
          </a:p>
          <a:p>
            <a:pPr algn="just">
              <a:spcBef>
                <a:spcPts val="0"/>
              </a:spcBef>
            </a:pPr>
            <a:endParaRPr lang="cs-CZ" sz="2600" dirty="0"/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cs-CZ" sz="2600" b="1" dirty="0" smtClean="0"/>
              <a:t>Rok 2013</a:t>
            </a:r>
            <a:r>
              <a:rPr lang="cs-CZ" sz="2600" dirty="0" smtClean="0"/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2600" dirty="0" smtClean="0"/>
              <a:t>– závaznost </a:t>
            </a:r>
            <a:r>
              <a:rPr lang="cs-CZ" sz="2600" dirty="0" err="1" smtClean="0"/>
              <a:t>ust</a:t>
            </a:r>
            <a:r>
              <a:rPr lang="cs-CZ" sz="2600" dirty="0" smtClean="0"/>
              <a:t>. </a:t>
            </a:r>
            <a:r>
              <a:rPr lang="cs-CZ" sz="2600" b="1" dirty="0" smtClean="0"/>
              <a:t>7. (Prostory) </a:t>
            </a:r>
            <a:r>
              <a:rPr lang="cs-CZ" sz="2600" dirty="0" smtClean="0"/>
              <a:t>Doplňku X i pro </a:t>
            </a:r>
            <a:r>
              <a:rPr lang="cs-CZ" sz="2600" b="1" dirty="0" smtClean="0"/>
              <a:t>modely </a:t>
            </a:r>
            <a:r>
              <a:rPr lang="cs-CZ" sz="2600" dirty="0" smtClean="0"/>
              <a:t>letadel do 20 kg MTOW</a:t>
            </a:r>
            <a:endParaRPr lang="cs-CZ" sz="24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34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1143000"/>
          </a:xfrm>
        </p:spPr>
        <p:txBody>
          <a:bodyPr>
            <a:noAutofit/>
          </a:bodyPr>
          <a:lstStyle/>
          <a:p>
            <a:r>
              <a:rPr lang="cs-CZ" dirty="0"/>
              <a:t>Provozní podmínky a možnosti pro provoz </a:t>
            </a:r>
            <a:r>
              <a:rPr lang="cs-CZ" sz="2800" dirty="0" smtClean="0"/>
              <a:t>UAS v okolí letišť  – </a:t>
            </a:r>
            <a:r>
              <a:rPr lang="cs-CZ" sz="2800" dirty="0" err="1" smtClean="0"/>
              <a:t>ust</a:t>
            </a:r>
            <a:r>
              <a:rPr lang="cs-CZ" sz="2800" dirty="0"/>
              <a:t>. 7 Doplňku X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080014"/>
              </p:ext>
            </p:extLst>
          </p:nvPr>
        </p:nvGraphicFramePr>
        <p:xfrm>
          <a:off x="179512" y="980728"/>
          <a:ext cx="8568950" cy="55079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0628"/>
                <a:gridCol w="1527644"/>
                <a:gridCol w="2088232"/>
                <a:gridCol w="1800200"/>
                <a:gridCol w="2232246"/>
              </a:tblGrid>
              <a:tr h="27049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Hmotnost</a:t>
                      </a:r>
                      <a:r>
                        <a:rPr lang="cs-CZ" sz="1000" b="1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UA (kg)</a:t>
                      </a:r>
                      <a:endParaRPr lang="cs-CZ" sz="1000" b="1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1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ATZ</a:t>
                      </a:r>
                      <a:endParaRPr lang="cs-CZ" sz="11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1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CTR (MCTR)</a:t>
                      </a:r>
                      <a:endParaRPr lang="cs-CZ" sz="11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990758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Provozní omezení pro lety </a:t>
                      </a:r>
                      <a:r>
                        <a:rPr lang="cs-CZ" sz="105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</a:t>
                      </a:r>
                      <a:r>
                        <a:rPr lang="cs-CZ" sz="105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koordinace</a:t>
                      </a:r>
                      <a:endParaRPr lang="cs-CZ" sz="105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5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Provozní možnosti po dohodě s provozovatelem letiště a na základě koordinace s: </a:t>
                      </a:r>
                    </a:p>
                    <a:p>
                      <a:pPr marL="0" indent="0" algn="just">
                        <a:buNone/>
                      </a:pPr>
                      <a:endParaRPr lang="cs-CZ" sz="105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3525" indent="-263525" algn="just">
                        <a:buNone/>
                      </a:pPr>
                      <a:r>
                        <a:rPr lang="cs-CZ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	AFIS;</a:t>
                      </a:r>
                      <a:r>
                        <a:rPr lang="cs-CZ" sz="105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</a:p>
                    <a:p>
                      <a:pPr marL="263525" indent="-263525" algn="just">
                        <a:buNone/>
                      </a:pPr>
                      <a:r>
                        <a:rPr lang="cs-CZ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</a:t>
                      </a:r>
                      <a:r>
                        <a:rPr lang="cs-CZ" sz="105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	stanovištěm poskytování informací známému provozu; </a:t>
                      </a:r>
                      <a:r>
                        <a:rPr lang="cs-CZ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</a:p>
                    <a:p>
                      <a:pPr marL="263525" indent="-263525" algn="just"/>
                      <a:r>
                        <a:rPr lang="cs-CZ" sz="105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	</a:t>
                      </a:r>
                      <a:r>
                        <a:rPr lang="cs-CZ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provozovatelem letiště</a:t>
                      </a:r>
                    </a:p>
                    <a:p>
                      <a:pPr algn="just"/>
                      <a:endParaRPr lang="cs-CZ" sz="105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cs-CZ" sz="105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 uvedeném pořadí, dle dostupnosti) </a:t>
                      </a:r>
                      <a:endParaRPr lang="cs-CZ" sz="1050" b="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Provozní omezení pro lety </a:t>
                      </a:r>
                      <a:r>
                        <a:rPr lang="cs-CZ" sz="105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</a:t>
                      </a:r>
                      <a:r>
                        <a:rPr lang="cs-CZ" sz="105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koordinace</a:t>
                      </a:r>
                      <a:endParaRPr lang="cs-CZ" sz="105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Provozní možnosti na základě koordinace s </a:t>
                      </a:r>
                      <a:r>
                        <a:rPr lang="cs-CZ" sz="105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ŘLP</a:t>
                      </a:r>
                      <a:r>
                        <a:rPr lang="cs-CZ" sz="105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ÚCL nebo provozovatelem letiště</a:t>
                      </a:r>
                    </a:p>
                    <a:p>
                      <a:pPr algn="ctr"/>
                      <a:endParaRPr lang="cs-CZ" sz="1050" b="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cs-CZ" sz="105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(dle požadavků níže)</a:t>
                      </a:r>
                      <a:endParaRPr lang="cs-CZ" sz="1050" b="1" baseline="30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307655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&lt; 0,91</a:t>
                      </a:r>
                      <a:endParaRPr lang="cs-CZ" sz="11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100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nad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zemí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</a:t>
                      </a: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chrannými pásmy s výškovým omezením staveb</a:t>
                      </a:r>
                      <a:endParaRPr lang="cs-CZ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rámci celé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ATZ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66700" indent="0" algn="just">
                        <a:buFont typeface="Arial" panose="020B0604020202020204" pitchFamily="34" charset="0"/>
                        <a:buNone/>
                      </a:pPr>
                      <a:endParaRPr lang="cs-CZ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700" indent="0" algn="just">
                        <a:buFont typeface="Arial" panose="020B0604020202020204" pitchFamily="34" charset="0"/>
                        <a:buNone/>
                      </a:pP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(nad třídu G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koordinace s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AFIS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příp.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stanoviště poskytování informací známému provozu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cs-CZ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100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nad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zemí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chrannými pásmy s výškovým omezením staveb v případě provozu ve vzdálenosti </a:t>
                      </a: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5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 m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od vztažného bodu letiště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100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nad zemí</a:t>
                      </a:r>
                      <a:r>
                        <a:rPr lang="cs-CZ" sz="105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ŘLP</a:t>
                      </a:r>
                      <a:endParaRPr lang="cs-CZ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chranných pásmech s výškovým omezením staveb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ÚCL </a:t>
                      </a:r>
                    </a:p>
                    <a:p>
                      <a:pPr marL="266700" indent="0" algn="l">
                        <a:buFont typeface="Arial" panose="020B0604020202020204" pitchFamily="34" charset="0"/>
                        <a:buNone/>
                      </a:pP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 případě leteckých prací a leteckých veřejných vystoupení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ŘLP a provozovatel letiště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54138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&gt; 0,91</a:t>
                      </a:r>
                      <a:endParaRPr lang="cs-CZ" sz="11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Nelze</a:t>
                      </a:r>
                      <a:endParaRPr lang="cs-CZ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cs-CZ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100</a:t>
                      </a:r>
                      <a:r>
                        <a:rPr lang="cs-CZ" sz="10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cs-CZ" sz="10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nad zemí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5 500</a:t>
                      </a:r>
                      <a:r>
                        <a:rPr lang="cs-CZ" sz="10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cs-CZ" sz="10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od vztažného bodu letiště</a:t>
                      </a:r>
                      <a:endParaRPr lang="cs-CZ" sz="105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100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cs-CZ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nad zemí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ŘLP</a:t>
                      </a:r>
                      <a:endParaRPr lang="cs-CZ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5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od vztažného bodu letiště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ÚCL </a:t>
                      </a:r>
                      <a:endParaRPr lang="cs-CZ" sz="105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66700" indent="0" algn="l">
                        <a:buFont typeface="Arial" panose="020B0604020202020204" pitchFamily="34" charset="0"/>
                        <a:buNone/>
                      </a:pP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 případě leteckých prací a leteckých veřejných vystoupení </a:t>
                      </a:r>
                      <a:r>
                        <a:rPr lang="cs-CZ" sz="10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ŘLP a provozovatel letiště</a:t>
                      </a:r>
                      <a:r>
                        <a:rPr lang="cs-CZ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cs-CZ" sz="105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cs-CZ" sz="105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Pozn.: požadavek na letové povolení, obousměrné spojení a SSR na uvážení </a:t>
                      </a:r>
                      <a:r>
                        <a:rPr lang="cs-CZ" sz="105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ŘLP</a:t>
                      </a:r>
                      <a:endParaRPr lang="cs-CZ" sz="1050" i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51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3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76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08"/>
            <a:ext cx="9143999" cy="685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90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70"/>
            <a:ext cx="9144000" cy="687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39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small" dirty="0" smtClean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Implementace SERA</a:t>
            </a:r>
            <a:endParaRPr lang="cs-CZ" sz="4000" cap="small" dirty="0">
              <a:ln w="28575" cmpd="sng">
                <a:solidFill>
                  <a:srgbClr val="002E63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98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 informací k využití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824536"/>
          </a:xfrm>
        </p:spPr>
        <p:txBody>
          <a:bodyPr tIns="144000">
            <a:normAutofit/>
          </a:bodyPr>
          <a:lstStyle/>
          <a:p>
            <a:pPr algn="l"/>
            <a:r>
              <a:rPr lang="cs-CZ" sz="2800" dirty="0" smtClean="0"/>
              <a:t>ÚCL – procesní schémata, formuláře, pokyny, FAQ, další informace na:</a:t>
            </a:r>
            <a:br>
              <a:rPr lang="cs-CZ" sz="2800" dirty="0" smtClean="0"/>
            </a:b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FFC000"/>
                </a:solidFill>
                <a:hlinkClick r:id="rId2"/>
              </a:rPr>
              <a:t>http://www.caa.cz/letadla-bez-pilota-na-palube</a:t>
            </a:r>
            <a:endParaRPr lang="cs-CZ" sz="2800" dirty="0" smtClean="0">
              <a:solidFill>
                <a:srgbClr val="FFC000"/>
              </a:solidFill>
            </a:endParaRPr>
          </a:p>
          <a:p>
            <a:endParaRPr lang="cs-CZ" sz="2800" dirty="0"/>
          </a:p>
          <a:p>
            <a:pPr algn="l"/>
            <a:r>
              <a:rPr lang="cs-CZ" sz="2800" dirty="0" smtClean="0"/>
              <a:t>Doplněk X je dostupný zdarma k nahlédnutí na stránkách Letecké informační služby: </a:t>
            </a:r>
            <a:r>
              <a:rPr lang="cs-CZ" sz="2800" dirty="0" smtClean="0">
                <a:hlinkClick r:id="rId3"/>
              </a:rPr>
              <a:t>http://lis.rlp.cz/predpisy/predpisy/index.htm</a:t>
            </a:r>
            <a:r>
              <a:rPr lang="cs-CZ" sz="2800" dirty="0" smtClean="0"/>
              <a:t> </a:t>
            </a:r>
          </a:p>
          <a:p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18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small" dirty="0" smtClean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Informace z provozu letišť</a:t>
            </a:r>
            <a:endParaRPr lang="cs-CZ" sz="4000" cap="small" dirty="0">
              <a:ln w="28575" cmpd="sng">
                <a:solidFill>
                  <a:srgbClr val="002E63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02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4992241"/>
          </a:xfrm>
        </p:spPr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effectLst/>
              </a:rPr>
              <a:t>Výsledky kontrol letišť </a:t>
            </a:r>
            <a:r>
              <a:rPr lang="cs-CZ" dirty="0" smtClean="0">
                <a:effectLst/>
              </a:rPr>
              <a:t>2014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40" y="1484784"/>
            <a:ext cx="5544616" cy="4344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848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4992241"/>
          </a:xfrm>
        </p:spPr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effectLst/>
              </a:rPr>
              <a:t>Výsledky kontrol letišť </a:t>
            </a:r>
            <a:r>
              <a:rPr lang="cs-CZ" dirty="0" smtClean="0">
                <a:effectLst/>
              </a:rPr>
              <a:t>2014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pic>
        <p:nvPicPr>
          <p:cNvPr id="9" name="Obrázek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4464496" cy="3312368"/>
          </a:xfrm>
          <a:prstGeom prst="rect">
            <a:avLst/>
          </a:prstGeom>
          <a:noFill/>
        </p:spPr>
      </p:pic>
      <p:pic>
        <p:nvPicPr>
          <p:cNvPr id="10" name="Obrázek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176464" cy="3024336"/>
          </a:xfrm>
          <a:prstGeom prst="rect">
            <a:avLst/>
          </a:prstGeom>
          <a:noFill/>
        </p:spPr>
      </p:pic>
      <p:pic>
        <p:nvPicPr>
          <p:cNvPr id="8" name="Obrázek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09600"/>
            <a:ext cx="4464496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473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4992241"/>
          </a:xfrm>
        </p:spPr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effectLst/>
              </a:rPr>
              <a:t>Výsledky kontrol letišť </a:t>
            </a:r>
            <a:r>
              <a:rPr lang="cs-CZ" dirty="0" smtClean="0">
                <a:effectLst/>
              </a:rPr>
              <a:t>2014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pic>
        <p:nvPicPr>
          <p:cNvPr id="11" name="Obrázek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16824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72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15516" y="1052736"/>
            <a:ext cx="8712968" cy="5184576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25760" y="188640"/>
            <a:ext cx="9018240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effectLst/>
              </a:rPr>
              <a:t>Překážky (a jejich </a:t>
            </a:r>
            <a:r>
              <a:rPr lang="cs-CZ" dirty="0" smtClean="0">
                <a:effectLst/>
              </a:rPr>
              <a:t>řešení)</a:t>
            </a:r>
            <a:br>
              <a:rPr lang="cs-CZ" dirty="0" smtClean="0">
                <a:effectLst/>
              </a:rPr>
            </a:br>
            <a:r>
              <a:rPr lang="cs-CZ" sz="3100" dirty="0" smtClean="0">
                <a:effectLst/>
              </a:rPr>
              <a:t>v</a:t>
            </a:r>
            <a:r>
              <a:rPr lang="cs-CZ" sz="3100" dirty="0">
                <a:effectLst/>
              </a:rPr>
              <a:t> bočních překážkových rovinách</a:t>
            </a:r>
            <a:r>
              <a:rPr lang="cs-CZ" dirty="0">
                <a:effectLst/>
              </a:rPr>
              <a:t/>
            </a:r>
            <a:br>
              <a:rPr lang="cs-CZ" dirty="0">
                <a:effectLst/>
              </a:rPr>
            </a:br>
            <a:r>
              <a:rPr lang="cs-CZ" dirty="0" smtClean="0">
                <a:effectLst/>
              </a:rPr>
              <a:t>            Před	               Po </a:t>
            </a:r>
            <a:r>
              <a:rPr lang="cs-CZ" sz="2700" b="0" dirty="0">
                <a:ln w="28575" cmpd="sng">
                  <a:noFill/>
                  <a:prstDash val="solid"/>
                  <a:miter lim="800000"/>
                </a:ln>
                <a:effectLst/>
              </a:rPr>
              <a:t>(žádoucí zúžit RWY + NOTAM)</a:t>
            </a:r>
            <a:endParaRPr lang="cs-CZ" sz="2700" b="0" dirty="0">
              <a:ln w="28575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952831"/>
              </p:ext>
            </p:extLst>
          </p:nvPr>
        </p:nvGraphicFramePr>
        <p:xfrm>
          <a:off x="5148064" y="1484784"/>
          <a:ext cx="2047875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r:id="rId3" imgW="15928920" imgH="36804960" progId="SolidEdge.DraftDocument">
                  <p:embed/>
                </p:oleObj>
              </mc:Choice>
              <mc:Fallback>
                <p:oleObj r:id="rId3" imgW="15928920" imgH="36804960" progId="SolidEdge.Draft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484784"/>
                        <a:ext cx="2047875" cy="472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916992"/>
              </p:ext>
            </p:extLst>
          </p:nvPr>
        </p:nvGraphicFramePr>
        <p:xfrm>
          <a:off x="899592" y="1484784"/>
          <a:ext cx="2019300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r:id="rId5" imgW="15801480" imgH="36881280" progId="SolidEdge.DraftDocument">
                  <p:embed/>
                </p:oleObj>
              </mc:Choice>
              <mc:Fallback>
                <p:oleObj r:id="rId5" imgW="15801480" imgH="36881280" progId="SolidEdge.Draft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484784"/>
                        <a:ext cx="2019300" cy="4714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877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15516" y="1052736"/>
            <a:ext cx="8712968" cy="5184576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25760" y="188640"/>
            <a:ext cx="9018240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effectLst/>
              </a:rPr>
              <a:t>Překážky (a jejich </a:t>
            </a:r>
            <a:r>
              <a:rPr lang="cs-CZ" dirty="0" smtClean="0">
                <a:effectLst/>
              </a:rPr>
              <a:t>řešení)</a:t>
            </a:r>
            <a:br>
              <a:rPr lang="cs-CZ" dirty="0" smtClean="0">
                <a:effectLst/>
              </a:rPr>
            </a:br>
            <a:r>
              <a:rPr lang="cs-CZ" sz="3100" dirty="0" smtClean="0">
                <a:effectLst/>
              </a:rPr>
              <a:t>v</a:t>
            </a:r>
            <a:r>
              <a:rPr lang="cs-CZ" sz="3100" dirty="0">
                <a:effectLst/>
              </a:rPr>
              <a:t> příletových/odletových překážkových rovinách</a:t>
            </a:r>
            <a:r>
              <a:rPr lang="cs-CZ" sz="3100" dirty="0" smtClean="0">
                <a:effectLst/>
              </a:rPr>
              <a:t>             </a:t>
            </a:r>
            <a:r>
              <a:rPr lang="cs-CZ" dirty="0" smtClean="0">
                <a:effectLst/>
              </a:rPr>
              <a:t/>
            </a:r>
            <a:br>
              <a:rPr lang="cs-CZ" dirty="0" smtClean="0">
                <a:effectLst/>
              </a:rPr>
            </a:br>
            <a:r>
              <a:rPr lang="cs-CZ" dirty="0">
                <a:effectLst/>
              </a:rPr>
              <a:t> </a:t>
            </a:r>
            <a:r>
              <a:rPr lang="cs-CZ" dirty="0" smtClean="0">
                <a:effectLst/>
              </a:rPr>
              <a:t>        Před	                   Po </a:t>
            </a:r>
            <a:r>
              <a:rPr lang="cs-CZ" sz="2200" b="0" dirty="0">
                <a:ln w="28575" cmpd="sng">
                  <a:noFill/>
                  <a:prstDash val="solid"/>
                  <a:miter lim="800000"/>
                </a:ln>
                <a:effectLst/>
              </a:rPr>
              <a:t>(žádoucí posunout THR RWY + NOTAM</a:t>
            </a:r>
            <a:r>
              <a:rPr lang="cs-CZ" sz="2700" b="0" dirty="0">
                <a:ln w="28575" cmpd="sng">
                  <a:noFill/>
                  <a:prstDash val="solid"/>
                  <a:miter lim="800000"/>
                </a:ln>
                <a:effectLst/>
              </a:rPr>
              <a:t>)</a:t>
            </a:r>
            <a:endParaRPr lang="cs-CZ" sz="2700" b="0" dirty="0">
              <a:ln w="28575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26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859778"/>
              </p:ext>
            </p:extLst>
          </p:nvPr>
        </p:nvGraphicFramePr>
        <p:xfrm>
          <a:off x="772662" y="1556792"/>
          <a:ext cx="1927129" cy="4672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r:id="rId3" imgW="16246440" imgH="39292560" progId="SolidEdge.DraftDocument">
                  <p:embed/>
                </p:oleObj>
              </mc:Choice>
              <mc:Fallback>
                <p:oleObj r:id="rId3" imgW="16246440" imgH="39292560" progId="SolidEdge.Draft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662" y="1556792"/>
                        <a:ext cx="1927129" cy="46726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222851"/>
              </p:ext>
            </p:extLst>
          </p:nvPr>
        </p:nvGraphicFramePr>
        <p:xfrm>
          <a:off x="4990028" y="1556792"/>
          <a:ext cx="1886227" cy="4684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r:id="rId5" imgW="15801480" imgH="39292560" progId="SolidEdge.DraftDocument">
                  <p:embed/>
                </p:oleObj>
              </mc:Choice>
              <mc:Fallback>
                <p:oleObj r:id="rId5" imgW="15801480" imgH="39292560" progId="SolidEdge.Draft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0028" y="1556792"/>
                        <a:ext cx="1886227" cy="46844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94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27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/>
          <a:stretch/>
        </p:blipFill>
        <p:spPr bwMode="auto">
          <a:xfrm>
            <a:off x="69784" y="249216"/>
            <a:ext cx="4554413" cy="3664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12" y="3465607"/>
            <a:ext cx="4552580" cy="3009298"/>
          </a:xfrm>
          <a:prstGeom prst="rect">
            <a:avLst/>
          </a:prstGeom>
        </p:spPr>
      </p:pic>
      <p:pic>
        <p:nvPicPr>
          <p:cNvPr id="9" name="Obrázek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10441" r="21289"/>
          <a:stretch/>
        </p:blipFill>
        <p:spPr bwMode="auto">
          <a:xfrm rot="16200000">
            <a:off x="5006076" y="1204012"/>
            <a:ext cx="4404915" cy="3747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99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effectLst/>
              </a:rPr>
              <a:t>Kontrola překážek v okolí letiště (odpovědnost provozovatele) a jejich regulace</a:t>
            </a:r>
            <a:br>
              <a:rPr lang="cs-CZ" dirty="0">
                <a:effectLst/>
              </a:rPr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28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3" t="15913" r="25596" b="1213"/>
          <a:stretch/>
        </p:blipFill>
        <p:spPr bwMode="auto">
          <a:xfrm>
            <a:off x="179512" y="1376772"/>
            <a:ext cx="3240360" cy="468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707904" y="1484784"/>
            <a:ext cx="4968552" cy="1440160"/>
          </a:xfrm>
          <a:prstGeom prst="rect">
            <a:avLst/>
          </a:prstGeom>
          <a:solidFill>
            <a:schemeClr val="accent1">
              <a:alpha val="70000"/>
            </a:schemeClr>
          </a:solidFill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just">
              <a:spcBef>
                <a:spcPct val="20000"/>
              </a:spcBef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  <a:lvl2pPr marL="742950" indent="-285750" algn="just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</a:defRPr>
            </a:lvl2pPr>
            <a:lvl3pPr marL="1143000" indent="-228600" algn="just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00200" indent="-228600" algn="just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1"/>
                </a:solidFill>
              </a:defRPr>
            </a:lvl4pPr>
            <a:lvl5pPr marL="2057400" indent="-228600" algn="just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cs-CZ" dirty="0"/>
              <a:t>Na web ÚCL publikován formulář pro  povolení činnosti výškové mechanizace !!! (správní řízení)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07904" y="3356992"/>
            <a:ext cx="4968552" cy="2448272"/>
          </a:xfrm>
          <a:prstGeom prst="rect">
            <a:avLst/>
          </a:prstGeom>
          <a:solidFill>
            <a:schemeClr val="accent1">
              <a:alpha val="70000"/>
            </a:schemeClr>
          </a:solidFill>
          <a:ln/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342900" indent="-342900" algn="just">
              <a:spcBef>
                <a:spcPct val="20000"/>
              </a:spcBef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  <a:lvl2pPr marL="742950" indent="-285750" algn="just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</a:defRPr>
            </a:lvl2pPr>
            <a:lvl3pPr marL="1143000" indent="-228600" algn="just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00200" indent="-228600" algn="just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bg1"/>
                </a:solidFill>
              </a:defRPr>
            </a:lvl4pPr>
            <a:lvl5pPr marL="2057400" indent="-228600" algn="just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bg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cs-CZ" dirty="0"/>
              <a:t>Ostatní činnost v OP nesouvisející s leteckými činnostmi - </a:t>
            </a:r>
            <a:r>
              <a:rPr lang="cs-CZ" dirty="0" err="1"/>
              <a:t>tuningové</a:t>
            </a:r>
            <a:r>
              <a:rPr lang="cs-CZ" dirty="0"/>
              <a:t> srazy, hip hop kempy atd. – s povolením ÚCL (+ stanovisko provozovatele letiště) – min. 30 dní předem !!! (správní řízení)</a:t>
            </a:r>
          </a:p>
        </p:txBody>
      </p:sp>
    </p:spTree>
    <p:extLst>
      <p:ext uri="{BB962C8B-B14F-4D97-AF65-F5344CB8AC3E}">
        <p14:creationId xmlns:p14="http://schemas.microsoft.com/office/powerpoint/2010/main" val="10811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196752"/>
            <a:ext cx="8712968" cy="4896544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Před nočním </a:t>
            </a:r>
            <a:r>
              <a:rPr lang="cs-CZ" sz="2000" dirty="0" smtClean="0"/>
              <a:t>létáním </a:t>
            </a:r>
            <a:r>
              <a:rPr lang="cs-CZ" sz="2000" dirty="0"/>
              <a:t>– kontrola pohybové plochy – záznam o kontrole nutný !!!</a:t>
            </a:r>
          </a:p>
          <a:p>
            <a:r>
              <a:rPr lang="cs-CZ" sz="2000" dirty="0"/>
              <a:t>Pokud je přistávací „T“ požadováno pro noční provoz, musí být buď osvětleno, </a:t>
            </a:r>
            <a:r>
              <a:rPr lang="cs-CZ" sz="2000" dirty="0" smtClean="0"/>
              <a:t>nebo </a:t>
            </a:r>
            <a:r>
              <a:rPr lang="cs-CZ" sz="2000" dirty="0"/>
              <a:t>lemováno bílými návěstidly</a:t>
            </a:r>
            <a:r>
              <a:rPr lang="cs-CZ" sz="2000" dirty="0" smtClean="0"/>
              <a:t>.</a:t>
            </a:r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Možnost </a:t>
            </a:r>
            <a:r>
              <a:rPr lang="cs-CZ" sz="2000" dirty="0"/>
              <a:t>vytyčit „T“, tam kde nejsou PAPI – např. pomocí diodového nasvícení obrysu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188640"/>
            <a:ext cx="925252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effectLst/>
              </a:rPr>
              <a:t>Překážky ve </a:t>
            </a:r>
            <a:r>
              <a:rPr lang="cs-CZ" dirty="0" err="1" smtClean="0">
                <a:effectLst/>
              </a:rPr>
              <a:t>stripu</a:t>
            </a:r>
            <a:r>
              <a:rPr lang="cs-CZ" dirty="0" smtClean="0">
                <a:effectLst/>
              </a:rPr>
              <a:t> RWY:</a:t>
            </a:r>
            <a:br>
              <a:rPr lang="cs-CZ" dirty="0" smtClean="0">
                <a:effectLst/>
              </a:rPr>
            </a:br>
            <a:r>
              <a:rPr lang="cs-CZ" sz="3600" dirty="0" smtClean="0">
                <a:effectLst/>
              </a:rPr>
              <a:t>odpovědnost provozovatele !!!</a:t>
            </a:r>
            <a:br>
              <a:rPr lang="cs-CZ" sz="3600" dirty="0" smtClean="0">
                <a:effectLst/>
              </a:rPr>
            </a:br>
            <a:endParaRPr lang="cs-CZ" sz="3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29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pic>
        <p:nvPicPr>
          <p:cNvPr id="8" name="Obrázek 7"/>
          <p:cNvPicPr/>
          <p:nvPr/>
        </p:nvPicPr>
        <p:blipFill rotWithShape="1">
          <a:blip r:embed="rId2"/>
          <a:srcRect l="13889" t="23560" r="16501" b="37999"/>
          <a:stretch/>
        </p:blipFill>
        <p:spPr bwMode="auto">
          <a:xfrm>
            <a:off x="1376997" y="2204864"/>
            <a:ext cx="6390005" cy="282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54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2493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Implementace SERA </a:t>
            </a:r>
            <a:r>
              <a:rPr lang="cs-CZ" sz="3100" dirty="0" smtClean="0"/>
              <a:t>(právní dokumenty - přehled)</a:t>
            </a:r>
            <a:endParaRPr lang="cs-CZ" sz="31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896544"/>
          </a:xfrm>
        </p:spPr>
        <p:txBody>
          <a:bodyPr tIns="144000">
            <a:normAutofit/>
          </a:bodyPr>
          <a:lstStyle/>
          <a:p>
            <a:pPr algn="just"/>
            <a:r>
              <a:rPr lang="cs-CZ" sz="2000" b="1" dirty="0" smtClean="0"/>
              <a:t>PROVÁDĚCÍ NAŘÍZENÍ KOMISE (EU) č. 923/2012</a:t>
            </a:r>
            <a:r>
              <a:rPr lang="cs-CZ" sz="2000" dirty="0" smtClean="0"/>
              <a:t> ze dne 26. září 2012, kterým se stanoví </a:t>
            </a:r>
            <a:r>
              <a:rPr lang="cs-CZ" sz="2000" u="sng" dirty="0" smtClean="0"/>
              <a:t>společná pravidla létání</a:t>
            </a:r>
            <a:r>
              <a:rPr lang="cs-CZ" sz="2000" dirty="0" smtClean="0"/>
              <a:t> (SERA) a provozní předpisy týkající se služeb a postupů v oblasti letecké navigace</a:t>
            </a:r>
          </a:p>
          <a:p>
            <a:pPr algn="just"/>
            <a:r>
              <a:rPr lang="cs-CZ" sz="2000" dirty="0" smtClean="0"/>
              <a:t>V ČR se uplatňuje od </a:t>
            </a:r>
            <a:r>
              <a:rPr lang="cs-CZ" sz="2000" b="1" dirty="0" smtClean="0">
                <a:solidFill>
                  <a:srgbClr val="FFC000"/>
                </a:solidFill>
              </a:rPr>
              <a:t>4. 12. 2014</a:t>
            </a:r>
          </a:p>
          <a:p>
            <a:pPr algn="just"/>
            <a:endParaRPr lang="cs-CZ" sz="2000" dirty="0">
              <a:solidFill>
                <a:srgbClr val="FF0000"/>
              </a:solidFill>
            </a:endParaRPr>
          </a:p>
          <a:p>
            <a:pPr algn="just"/>
            <a:r>
              <a:rPr lang="cs-CZ" sz="2000" dirty="0" smtClean="0"/>
              <a:t>Uvedené nařízení pokrývá požadavky ICAO Annexu 2 (ve znění Amdt. 1-42) a dále zapracovává ustanovení ICAO Annexu 3 a 11, která mají povahu pravidel létání </a:t>
            </a:r>
          </a:p>
          <a:p>
            <a:pPr algn="just"/>
            <a:r>
              <a:rPr lang="cs-CZ" sz="2000" dirty="0" smtClean="0"/>
              <a:t>Rozdíly mezi nařízením (EU) č. 923/2012 a SARPs obsažených v uvedených </a:t>
            </a:r>
            <a:r>
              <a:rPr lang="cs-CZ" sz="2000" dirty="0" err="1" smtClean="0"/>
              <a:t>Annexech</a:t>
            </a:r>
            <a:r>
              <a:rPr lang="cs-CZ" sz="2000" dirty="0" smtClean="0"/>
              <a:t> ICAO jsou uvedeny v Doplňku k Příloze tohoto nařízení</a:t>
            </a:r>
          </a:p>
          <a:p>
            <a:pPr algn="just"/>
            <a:endParaRPr lang="cs-CZ" sz="2000" dirty="0" smtClean="0"/>
          </a:p>
          <a:p>
            <a:pPr algn="just"/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023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68552"/>
          </a:xfrm>
        </p:spPr>
        <p:txBody>
          <a:bodyPr/>
          <a:lstStyle/>
          <a:p>
            <a:r>
              <a:rPr lang="cs-CZ" dirty="0"/>
              <a:t>Nové formuláře (interaktivní) dostupné na webu ÚCL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/>
              </a:rPr>
              <a:t>Letecký stavební úřad (LSÚ)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30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0" t="16105" r="25890" b="768"/>
          <a:stretch/>
        </p:blipFill>
        <p:spPr bwMode="auto">
          <a:xfrm>
            <a:off x="775830" y="1723418"/>
            <a:ext cx="2435230" cy="3531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7" t="15798" r="31902" b="21779"/>
          <a:stretch/>
        </p:blipFill>
        <p:spPr bwMode="auto">
          <a:xfrm>
            <a:off x="3211060" y="2011450"/>
            <a:ext cx="2610268" cy="3809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0" t="15799" r="31779" b="21625"/>
          <a:stretch/>
        </p:blipFill>
        <p:spPr bwMode="auto">
          <a:xfrm>
            <a:off x="5796136" y="2371490"/>
            <a:ext cx="2449519" cy="358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450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4968552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/>
              <a:t>Nutné předložit dokumentaci OP k jejich zřízení LSÚ za účelem řádné územní ochrany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effectLst/>
              </a:rPr>
              <a:t>Ochranná pásma letišť  - letiště bez OP !!!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31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16410" r="9939" b="7056"/>
          <a:stretch/>
        </p:blipFill>
        <p:spPr bwMode="auto">
          <a:xfrm>
            <a:off x="1259632" y="1244768"/>
            <a:ext cx="6048673" cy="3768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032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Novela zákona č. 49/1997 – účinnost ke dni 1.2.2015</a:t>
            </a:r>
          </a:p>
          <a:p>
            <a:r>
              <a:rPr lang="cs-CZ" dirty="0" smtClean="0"/>
              <a:t>§85 - </a:t>
            </a:r>
            <a:r>
              <a:rPr lang="cs-CZ" dirty="0"/>
              <a:t>Úkoly příslušného </a:t>
            </a:r>
            <a:r>
              <a:rPr lang="cs-CZ" dirty="0" smtClean="0"/>
              <a:t>orgánu … </a:t>
            </a:r>
            <a:r>
              <a:rPr lang="cs-CZ" dirty="0"/>
              <a:t>plní </a:t>
            </a:r>
            <a:r>
              <a:rPr lang="cs-CZ" dirty="0" smtClean="0"/>
              <a:t>Úřad</a:t>
            </a:r>
          </a:p>
          <a:p>
            <a:r>
              <a:rPr lang="cs-CZ" dirty="0" smtClean="0"/>
              <a:t>Přechodná </a:t>
            </a:r>
            <a:r>
              <a:rPr lang="cs-CZ" dirty="0" err="1" smtClean="0"/>
              <a:t>ust</a:t>
            </a:r>
            <a:r>
              <a:rPr lang="cs-CZ" dirty="0" smtClean="0"/>
              <a:t>. - Provozovatel </a:t>
            </a:r>
            <a:r>
              <a:rPr lang="cs-CZ" dirty="0"/>
              <a:t>letiště je povinen požádat do 12 měsíců ode dne nabytí účinnosti tohoto zákona o schválení bezpečnostního programu letiště podle § 85m odst. 1 zákona č. 49/1997 Sb., ve znění účinném ode dne nabytí účinnosti tohoto zákona. Do doby nabytí právní moci rozhodnutí </a:t>
            </a:r>
            <a:r>
              <a:rPr lang="cs-CZ" dirty="0" smtClean="0"/>
              <a:t>… se </a:t>
            </a:r>
            <a:r>
              <a:rPr lang="cs-CZ" dirty="0"/>
              <a:t>bezpečnostní program </a:t>
            </a:r>
            <a:r>
              <a:rPr lang="cs-CZ" dirty="0" smtClean="0"/>
              <a:t>… takového </a:t>
            </a:r>
            <a:r>
              <a:rPr lang="cs-CZ" dirty="0"/>
              <a:t>provozovatele letiště </a:t>
            </a:r>
            <a:r>
              <a:rPr lang="cs-CZ" dirty="0" smtClean="0"/>
              <a:t>… považuje </a:t>
            </a:r>
            <a:r>
              <a:rPr lang="cs-CZ" dirty="0"/>
              <a:t>za </a:t>
            </a:r>
            <a:r>
              <a:rPr lang="cs-CZ" dirty="0" smtClean="0"/>
              <a:t>… schválený </a:t>
            </a:r>
            <a:r>
              <a:rPr lang="cs-CZ" dirty="0"/>
              <a:t>podle § 85m odst. 1 zákona č. 49/1997 Sb., ve znění účinném ode dne nabytí účinnosti tohoto zákona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Policie ČR je dotčeným orgánem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Bezpečnostní programy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32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5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small" dirty="0" smtClean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Air </a:t>
            </a:r>
            <a:r>
              <a:rPr lang="cs-CZ" sz="4000" cap="small" dirty="0" err="1" smtClean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Space</a:t>
            </a:r>
            <a:r>
              <a:rPr lang="cs-CZ" sz="4000" cap="small" dirty="0" smtClean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Management</a:t>
            </a:r>
            <a:endParaRPr lang="cs-CZ" sz="4000" cap="small" dirty="0">
              <a:ln w="28575" cmpd="sng">
                <a:solidFill>
                  <a:srgbClr val="002E63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98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266472"/>
            <a:ext cx="8712968" cy="475481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Probíhá práce na zpracování koncepce vzdušného prostoru </a:t>
            </a:r>
            <a:r>
              <a:rPr lang="cs-CZ" dirty="0" smtClean="0"/>
              <a:t>ČR</a:t>
            </a:r>
          </a:p>
          <a:p>
            <a:pPr lvl="1"/>
            <a:r>
              <a:rPr lang="cs-CZ" dirty="0" smtClean="0"/>
              <a:t>převzetí a další rozpracování již řešených úkolů na úrovni </a:t>
            </a:r>
            <a:r>
              <a:rPr lang="cs-CZ" dirty="0"/>
              <a:t>ASM2 </a:t>
            </a:r>
            <a:endParaRPr lang="cs-CZ" dirty="0" smtClean="0"/>
          </a:p>
          <a:p>
            <a:pPr lvl="1"/>
            <a:r>
              <a:rPr lang="cs-CZ" dirty="0" smtClean="0"/>
              <a:t>Restrukturalizace a změny prostorů, třída G, změna prostorů v návaznosti na IFR LKHK</a:t>
            </a:r>
          </a:p>
          <a:p>
            <a:r>
              <a:rPr lang="cs-CZ" dirty="0" smtClean="0"/>
              <a:t>Jednání s polskou stranou na harmonizaci prostorů pro Dlouhou vlnu</a:t>
            </a:r>
          </a:p>
          <a:p>
            <a:r>
              <a:rPr lang="cs-CZ" dirty="0" smtClean="0"/>
              <a:t>Jednání ohledně žádosti MŽP na </a:t>
            </a:r>
            <a:r>
              <a:rPr lang="cs-CZ" dirty="0"/>
              <a:t>vyhrazení ochranných </a:t>
            </a:r>
            <a:r>
              <a:rPr lang="cs-CZ" dirty="0" smtClean="0"/>
              <a:t>prostorů nad národními </a:t>
            </a:r>
            <a:r>
              <a:rPr lang="cs-CZ" dirty="0" smtClean="0"/>
              <a:t>parky</a:t>
            </a:r>
          </a:p>
          <a:p>
            <a:r>
              <a:rPr lang="cs-CZ" dirty="0" smtClean="0"/>
              <a:t>1.2.2015 novela LZ – zkrácená cesta publikace OOP (akutní bezpečnost ohrožující případy – např. </a:t>
            </a:r>
            <a:r>
              <a:rPr lang="cs-CZ" dirty="0" err="1" smtClean="0"/>
              <a:t>Vrbětice</a:t>
            </a:r>
            <a:r>
              <a:rPr lang="cs-CZ" dirty="0" smtClean="0"/>
              <a:t>)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Kontakt ÚCL: SLS - ONS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Air </a:t>
            </a:r>
            <a:r>
              <a:rPr lang="cs-CZ" dirty="0" err="1" smtClean="0"/>
              <a:t>Space</a:t>
            </a:r>
            <a:r>
              <a:rPr lang="cs-CZ" dirty="0" smtClean="0"/>
              <a:t> Management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34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40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556792"/>
            <a:ext cx="8388424" cy="4752528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www.caa.cz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35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981312"/>
              </p:ext>
            </p:extLst>
          </p:nvPr>
        </p:nvGraphicFramePr>
        <p:xfrm>
          <a:off x="395536" y="1052736"/>
          <a:ext cx="8206101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Snímek" r:id="rId3" imgW="4570530" imgH="3427618" progId="PowerPoint.Slide.12">
                  <p:embed/>
                </p:oleObj>
              </mc:Choice>
              <mc:Fallback>
                <p:oleObj name="Snímek" r:id="rId3" imgW="4570530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052736"/>
                        <a:ext cx="8206101" cy="51125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3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6662"/>
            <a:ext cx="8229600" cy="931069"/>
          </a:xfrm>
        </p:spPr>
        <p:txBody>
          <a:bodyPr/>
          <a:lstStyle/>
          <a:p>
            <a:r>
              <a:rPr lang="cs-CZ" dirty="0" smtClean="0"/>
              <a:t>Děkuji vám za pozornost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rIns="180000" bIns="180000" anchor="b"/>
          <a:lstStyle/>
          <a:p>
            <a:pPr marL="3543300" lvl="8" indent="1298575" algn="r">
              <a:buNone/>
              <a:tabLst>
                <a:tab pos="4748213" algn="l"/>
              </a:tabLst>
            </a:pPr>
            <a:r>
              <a:rPr lang="cs-CZ" sz="2800" b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Ing. Vítězslav Hezký</a:t>
            </a:r>
          </a:p>
          <a:p>
            <a:pPr marL="3543300" lvl="8" indent="-49213" algn="r">
              <a:buNone/>
              <a:tabLst>
                <a:tab pos="3951288" algn="l"/>
              </a:tabLst>
            </a:pPr>
            <a:r>
              <a:rPr lang="cs-CZ" b="1" dirty="0" smtClean="0">
                <a:solidFill>
                  <a:schemeClr val="bg1"/>
                </a:solidFill>
              </a:rPr>
              <a:t>ředitel Sekce letových standardů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791075" cy="3467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36</a:t>
            </a:fld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6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12" y="116632"/>
            <a:ext cx="9136032" cy="1143000"/>
          </a:xfrm>
        </p:spPr>
        <p:txBody>
          <a:bodyPr/>
          <a:lstStyle/>
          <a:p>
            <a:r>
              <a:rPr lang="cs-CZ" sz="3600" dirty="0"/>
              <a:t>Implementace </a:t>
            </a:r>
            <a:r>
              <a:rPr lang="cs-CZ" sz="3600" dirty="0" smtClean="0"/>
              <a:t>SERA </a:t>
            </a:r>
            <a:r>
              <a:rPr lang="cs-CZ" sz="2800" dirty="0" smtClean="0"/>
              <a:t>(harmonizace </a:t>
            </a:r>
            <a:r>
              <a:rPr lang="cs-CZ" sz="2800" dirty="0"/>
              <a:t>s </a:t>
            </a:r>
            <a:r>
              <a:rPr lang="cs-CZ" sz="2800" dirty="0" smtClean="0"/>
              <a:t>národním rámcem)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864" y="1185320"/>
            <a:ext cx="9036496" cy="4680520"/>
          </a:xfrm>
        </p:spPr>
        <p:txBody>
          <a:bodyPr>
            <a:normAutofit/>
          </a:bodyPr>
          <a:lstStyle/>
          <a:p>
            <a:pPr algn="just"/>
            <a:r>
              <a:rPr lang="cs-CZ" sz="2200" dirty="0" smtClean="0"/>
              <a:t>S ohledem na pravidla SERA byla v roce 2014 provedena revize předpisů </a:t>
            </a:r>
            <a:r>
              <a:rPr lang="cs-CZ" sz="2200" b="1" dirty="0" smtClean="0">
                <a:solidFill>
                  <a:srgbClr val="FFC000"/>
                </a:solidFill>
              </a:rPr>
              <a:t>L 2</a:t>
            </a:r>
            <a:r>
              <a:rPr lang="cs-CZ" sz="2200" dirty="0" smtClean="0"/>
              <a:t> (Pravidla létání), </a:t>
            </a:r>
            <a:r>
              <a:rPr lang="cs-CZ" sz="2200" b="1" dirty="0" smtClean="0">
                <a:solidFill>
                  <a:srgbClr val="FFC000"/>
                </a:solidFill>
              </a:rPr>
              <a:t>L 3</a:t>
            </a:r>
            <a:r>
              <a:rPr lang="cs-CZ" sz="2200" b="1" dirty="0" smtClean="0"/>
              <a:t> </a:t>
            </a:r>
            <a:r>
              <a:rPr lang="cs-CZ" sz="2200" dirty="0" smtClean="0"/>
              <a:t>(Meteorologie) a </a:t>
            </a:r>
            <a:r>
              <a:rPr lang="cs-CZ" sz="2200" b="1" dirty="0" smtClean="0">
                <a:solidFill>
                  <a:srgbClr val="FFC000"/>
                </a:solidFill>
              </a:rPr>
              <a:t>L 11 </a:t>
            </a:r>
            <a:r>
              <a:rPr lang="cs-CZ" sz="2200" dirty="0" smtClean="0"/>
              <a:t>(Letové provozní služby)</a:t>
            </a:r>
          </a:p>
          <a:p>
            <a:pPr algn="just"/>
            <a:r>
              <a:rPr lang="cs-CZ" sz="2200" dirty="0" smtClean="0"/>
              <a:t>S účinností od 4. 12. 2014 byly uveřejněny následující dokumenty:</a:t>
            </a:r>
          </a:p>
          <a:p>
            <a:pPr lvl="1" algn="just"/>
            <a:r>
              <a:rPr lang="cs-CZ" sz="1800" dirty="0" smtClean="0"/>
              <a:t>Nové vydání Předpisu L 2</a:t>
            </a:r>
          </a:p>
          <a:p>
            <a:pPr lvl="1" algn="just"/>
            <a:r>
              <a:rPr lang="cs-CZ" sz="1800" dirty="0" smtClean="0"/>
              <a:t>Změna č. 1/ČR k Předpisu L 3</a:t>
            </a:r>
          </a:p>
          <a:p>
            <a:pPr lvl="1" algn="just"/>
            <a:r>
              <a:rPr lang="cs-CZ" sz="1800" dirty="0" smtClean="0"/>
              <a:t>Změna č. 7/ČR k Předpisu L 11</a:t>
            </a:r>
          </a:p>
          <a:p>
            <a:pPr algn="just"/>
            <a:endParaRPr lang="cs-CZ" sz="2200" dirty="0" smtClean="0"/>
          </a:p>
          <a:p>
            <a:pPr algn="just"/>
            <a:r>
              <a:rPr lang="cs-CZ" sz="2200" dirty="0" smtClean="0"/>
              <a:t>U předpisů L 3 a L 11 se jedná o dílčí změny, které představují harmonizaci národního předpisového rámce s nařízením (EU) č. 923/2012</a:t>
            </a:r>
          </a:p>
          <a:p>
            <a:pPr algn="just"/>
            <a:endParaRPr lang="cs-CZ" sz="2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18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314391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Implementace </a:t>
            </a:r>
            <a:r>
              <a:rPr lang="cs-CZ" sz="3600" dirty="0" smtClean="0"/>
              <a:t>SERA </a:t>
            </a:r>
            <a:r>
              <a:rPr lang="cs-CZ" sz="2800" dirty="0" smtClean="0"/>
              <a:t>(Předpis </a:t>
            </a:r>
            <a:r>
              <a:rPr lang="cs-CZ" sz="2800" dirty="0"/>
              <a:t>L 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7112"/>
            <a:ext cx="5508104" cy="5112568"/>
          </a:xfrm>
        </p:spPr>
        <p:txBody>
          <a:bodyPr>
            <a:normAutofit/>
          </a:bodyPr>
          <a:lstStyle/>
          <a:p>
            <a:pPr algn="just"/>
            <a:r>
              <a:rPr lang="cs-CZ" sz="2000" dirty="0" smtClean="0"/>
              <a:t>Předpis L 2 byl transformován  do úplného přehledu pravidel létání aplikovaných v ČR a požadavky byly rozlišeny podle teritoriální použitelnosti následovně:</a:t>
            </a:r>
          </a:p>
          <a:p>
            <a:pPr marL="357188" lvl="1" indent="-265113" algn="just"/>
            <a:r>
              <a:rPr lang="cs-CZ" sz="1700" dirty="0" smtClean="0"/>
              <a:t>označením </a:t>
            </a:r>
            <a:r>
              <a:rPr lang="cs-CZ" sz="1700" dirty="0"/>
              <a:t>„</a:t>
            </a:r>
            <a:r>
              <a:rPr lang="cs-CZ" sz="1700" b="1" dirty="0">
                <a:solidFill>
                  <a:srgbClr val="FFC000"/>
                </a:solidFill>
              </a:rPr>
              <a:t>EU</a:t>
            </a:r>
            <a:r>
              <a:rPr lang="cs-CZ" sz="1700" b="1" dirty="0"/>
              <a:t>:</a:t>
            </a:r>
            <a:r>
              <a:rPr lang="cs-CZ" sz="1700" dirty="0"/>
              <a:t>“ jsou uvozeny a šedým podbarvením zvýrazněny požadavky stanovené </a:t>
            </a:r>
            <a:r>
              <a:rPr lang="cs-CZ" sz="1700" dirty="0" smtClean="0"/>
              <a:t>příslušnými právními </a:t>
            </a:r>
            <a:r>
              <a:rPr lang="cs-CZ" sz="1700" dirty="0"/>
              <a:t>předpisy EU odlišně od regulačního rámce SARPs ICAO;</a:t>
            </a:r>
          </a:p>
          <a:p>
            <a:pPr marL="357188" lvl="1" indent="-265113" algn="just"/>
            <a:r>
              <a:rPr lang="cs-CZ" sz="1700" dirty="0" smtClean="0"/>
              <a:t>označením </a:t>
            </a:r>
            <a:r>
              <a:rPr lang="cs-CZ" sz="1700" dirty="0"/>
              <a:t>„</a:t>
            </a:r>
            <a:r>
              <a:rPr lang="cs-CZ" sz="1700" b="1" dirty="0">
                <a:solidFill>
                  <a:srgbClr val="FFC000"/>
                </a:solidFill>
              </a:rPr>
              <a:t>ICAO</a:t>
            </a:r>
            <a:r>
              <a:rPr lang="cs-CZ" sz="1700" b="1" dirty="0"/>
              <a:t>:</a:t>
            </a:r>
            <a:r>
              <a:rPr lang="cs-CZ" sz="1700" dirty="0"/>
              <a:t>“ jsou uvozeny a šedým podbarvením zvýrazněny ty části předpisu, které vychází </a:t>
            </a:r>
            <a:r>
              <a:rPr lang="cs-CZ" sz="1700" dirty="0" smtClean="0"/>
              <a:t>ze SARPs </a:t>
            </a:r>
            <a:r>
              <a:rPr lang="cs-CZ" sz="1700" dirty="0"/>
              <a:t>ICAO, které je z hlediska bezpečnosti a mezinárodní harmonizace žádoucí respektovat </a:t>
            </a:r>
            <a:r>
              <a:rPr lang="cs-CZ" sz="1700" dirty="0" smtClean="0"/>
              <a:t>při letech </a:t>
            </a:r>
            <a:r>
              <a:rPr lang="cs-CZ" sz="1700" dirty="0"/>
              <a:t>ve vzdušném prostoru, kde se pravidla pro jednotné evropské nebe neuplatňují a byly v </a:t>
            </a:r>
            <a:r>
              <a:rPr lang="cs-CZ" sz="1700" dirty="0" smtClean="0"/>
              <a:t>ČR přijaty </a:t>
            </a:r>
            <a:r>
              <a:rPr lang="cs-CZ" sz="1700" dirty="0"/>
              <a:t>po vstupu příslušných pravidel EU v platnost;</a:t>
            </a:r>
          </a:p>
          <a:p>
            <a:pPr marL="357188" lvl="1" indent="-265113" algn="just"/>
            <a:r>
              <a:rPr lang="cs-CZ" sz="1700" dirty="0" smtClean="0"/>
              <a:t>označením </a:t>
            </a:r>
            <a:r>
              <a:rPr lang="cs-CZ" sz="1700" dirty="0"/>
              <a:t>„</a:t>
            </a:r>
            <a:r>
              <a:rPr lang="cs-CZ" sz="1700" b="1" dirty="0">
                <a:solidFill>
                  <a:srgbClr val="FFC000"/>
                </a:solidFill>
              </a:rPr>
              <a:t>ČR</a:t>
            </a:r>
            <a:r>
              <a:rPr lang="cs-CZ" sz="1700" b="1" dirty="0"/>
              <a:t>:</a:t>
            </a:r>
            <a:r>
              <a:rPr lang="cs-CZ" sz="1700" dirty="0"/>
              <a:t>“ jsou uvozeny a šedým podbarvením zvýrazněny dodatečné národní </a:t>
            </a:r>
            <a:r>
              <a:rPr lang="cs-CZ" sz="1700" dirty="0" smtClean="0"/>
              <a:t>požadavky doplňující </a:t>
            </a:r>
            <a:r>
              <a:rPr lang="cs-CZ" sz="1700" dirty="0"/>
              <a:t>SARPs ICAO, nebo požadavky stanovené odlišně od regulačního rámce SARPs ICAO.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54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99392"/>
            <a:ext cx="8820472" cy="1143000"/>
          </a:xfrm>
        </p:spPr>
        <p:txBody>
          <a:bodyPr>
            <a:normAutofit/>
          </a:bodyPr>
          <a:lstStyle/>
          <a:p>
            <a:r>
              <a:rPr lang="cs-CZ" dirty="0"/>
              <a:t>Implementace SERA</a:t>
            </a:r>
            <a:r>
              <a:rPr lang="cs-CZ" sz="4000" dirty="0">
                <a:solidFill>
                  <a:prstClr val="black"/>
                </a:solidFill>
              </a:rPr>
              <a:t/>
            </a:r>
            <a:br>
              <a:rPr lang="cs-CZ" sz="4000" dirty="0">
                <a:solidFill>
                  <a:prstClr val="black"/>
                </a:solidFill>
              </a:rPr>
            </a:br>
            <a:r>
              <a:rPr lang="cs-CZ" sz="2700" dirty="0"/>
              <a:t>(Předpis L 2 a vztah s nařízením (EU) č. 923/2012 (SERA))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8568952" cy="4680520"/>
          </a:xfrm>
        </p:spPr>
        <p:txBody>
          <a:bodyPr>
            <a:normAutofit/>
          </a:bodyPr>
          <a:lstStyle/>
          <a:p>
            <a:pPr algn="just"/>
            <a:r>
              <a:rPr lang="cs-CZ" dirty="0" smtClean="0"/>
              <a:t>V Předpisu L 2 </a:t>
            </a:r>
          </a:p>
          <a:p>
            <a:pPr lvl="1" algn="just"/>
            <a:r>
              <a:rPr lang="cs-CZ" dirty="0" smtClean="0"/>
              <a:t>byly </a:t>
            </a:r>
            <a:r>
              <a:rPr lang="cs-CZ" dirty="0" smtClean="0">
                <a:solidFill>
                  <a:srgbClr val="FFC000"/>
                </a:solidFill>
              </a:rPr>
              <a:t>záměrně zachovány duplicity </a:t>
            </a:r>
            <a:r>
              <a:rPr lang="cs-CZ" dirty="0" smtClean="0"/>
              <a:t>se SERA (komplexnost dokumentu, zachování struktury dle ICAO Annexu 2 =</a:t>
            </a:r>
            <a:r>
              <a:rPr lang="en-US" dirty="0" smtClean="0"/>
              <a:t>&gt;</a:t>
            </a:r>
            <a:r>
              <a:rPr lang="cs-CZ" dirty="0" smtClean="0"/>
              <a:t> možnost dalšího změnování s ohledem na závazky ICAO)</a:t>
            </a:r>
          </a:p>
          <a:p>
            <a:pPr lvl="1" algn="just"/>
            <a:r>
              <a:rPr lang="cs-CZ" dirty="0" smtClean="0"/>
              <a:t>v souladu se SERA byla zachována a popř. harmonizována stávající ustanovení „ČR“ stanovená nad rámec ICAO SARPs (do doby než budou pokryta přímo použitelným nařízením EU; do té doby je umožněn jejich další rozvoj) </a:t>
            </a:r>
          </a:p>
          <a:p>
            <a:pPr lvl="1" algn="just"/>
            <a:endParaRPr lang="cs-CZ" sz="1100" dirty="0"/>
          </a:p>
          <a:p>
            <a:pPr marL="400050" algn="just"/>
            <a:r>
              <a:rPr lang="cs-CZ" dirty="0" smtClean="0"/>
              <a:t>Stále ovšem platí základní princip, že přímo použitelný předpis EU má vždy aplikační přednost =</a:t>
            </a:r>
            <a:r>
              <a:rPr lang="en-US" dirty="0" smtClean="0"/>
              <a:t>&gt;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C000"/>
                </a:solidFill>
              </a:rPr>
              <a:t>V případě přímého rozporu Předpisu L 2 a příslušného přímo použitelného předpisu Evropské unie má komunitární úprava aplikační přednost</a:t>
            </a:r>
          </a:p>
          <a:p>
            <a:pPr lvl="1" algn="just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68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>
            <a:normAutofit/>
          </a:bodyPr>
          <a:lstStyle/>
          <a:p>
            <a:r>
              <a:rPr lang="cs-CZ" dirty="0"/>
              <a:t>Implementace </a:t>
            </a:r>
            <a:r>
              <a:rPr lang="cs-CZ" dirty="0" smtClean="0"/>
              <a:t>SERA </a:t>
            </a:r>
            <a:r>
              <a:rPr lang="cs-CZ" sz="2700" dirty="0" smtClean="0"/>
              <a:t>(Letecká </a:t>
            </a:r>
            <a:r>
              <a:rPr lang="cs-CZ" sz="2700" dirty="0"/>
              <a:t>informační příručka ČR)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568952" cy="4680520"/>
          </a:xfrm>
        </p:spPr>
        <p:txBody>
          <a:bodyPr tIns="180000">
            <a:normAutofit/>
          </a:bodyPr>
          <a:lstStyle/>
          <a:p>
            <a:pPr algn="just"/>
            <a:r>
              <a:rPr lang="cs-CZ" dirty="0"/>
              <a:t>ÚCL v této chvíli dokončuje revizi </a:t>
            </a:r>
            <a:r>
              <a:rPr lang="cs-CZ" dirty="0" smtClean="0"/>
              <a:t>ustanovení </a:t>
            </a:r>
            <a:r>
              <a:rPr lang="cs-CZ" dirty="0"/>
              <a:t>AIP, </a:t>
            </a:r>
            <a:r>
              <a:rPr lang="cs-CZ" dirty="0">
                <a:solidFill>
                  <a:srgbClr val="FFC000"/>
                </a:solidFill>
              </a:rPr>
              <a:t>která jsou dotčena pravidly SERA a jsou v souladu s Dodatkem P k Předpisu L 15 </a:t>
            </a:r>
            <a:r>
              <a:rPr lang="cs-CZ" u="sng" dirty="0">
                <a:solidFill>
                  <a:srgbClr val="FFC000"/>
                </a:solidFill>
              </a:rPr>
              <a:t>v kompetenci </a:t>
            </a:r>
            <a:r>
              <a:rPr lang="cs-CZ" u="sng" dirty="0" smtClean="0">
                <a:solidFill>
                  <a:srgbClr val="FFC000"/>
                </a:solidFill>
              </a:rPr>
              <a:t>ÚCL.</a:t>
            </a:r>
          </a:p>
          <a:p>
            <a:pPr algn="just"/>
            <a:endParaRPr lang="cs-CZ" dirty="0" smtClean="0"/>
          </a:p>
          <a:p>
            <a:pPr algn="just"/>
            <a:r>
              <a:rPr lang="cs-CZ" dirty="0" smtClean="0">
                <a:solidFill>
                  <a:srgbClr val="FFC000"/>
                </a:solidFill>
              </a:rPr>
              <a:t>Informace </a:t>
            </a:r>
            <a:r>
              <a:rPr lang="cs-CZ" dirty="0">
                <a:solidFill>
                  <a:srgbClr val="FFC000"/>
                </a:solidFill>
              </a:rPr>
              <a:t>z AIP ČR </a:t>
            </a:r>
            <a:r>
              <a:rPr lang="cs-CZ" dirty="0" smtClean="0">
                <a:solidFill>
                  <a:srgbClr val="FFC000"/>
                </a:solidFill>
              </a:rPr>
              <a:t>nelze stavět nad </a:t>
            </a:r>
            <a:r>
              <a:rPr lang="cs-CZ" dirty="0">
                <a:solidFill>
                  <a:srgbClr val="FFC000"/>
                </a:solidFill>
              </a:rPr>
              <a:t>požadavky leteckých předpisů nebo dokonce použitelných nařízení EU</a:t>
            </a:r>
            <a:r>
              <a:rPr lang="cs-CZ" dirty="0"/>
              <a:t>. Vždy je nutné dodržovat předpisové </a:t>
            </a:r>
            <a:r>
              <a:rPr lang="cs-CZ" dirty="0" smtClean="0"/>
              <a:t>požadavky.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30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Implementace </a:t>
            </a:r>
            <a:r>
              <a:rPr lang="cs-CZ" dirty="0" smtClean="0"/>
              <a:t>SERA </a:t>
            </a:r>
            <a:r>
              <a:rPr lang="cs-CZ" sz="2700" dirty="0" smtClean="0"/>
              <a:t>(další </a:t>
            </a:r>
            <a:r>
              <a:rPr lang="cs-CZ" sz="2700" dirty="0"/>
              <a:t>rozvoj SERA)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640960" cy="4824536"/>
          </a:xfrm>
        </p:spPr>
        <p:txBody>
          <a:bodyPr>
            <a:normAutofit/>
          </a:bodyPr>
          <a:lstStyle/>
          <a:p>
            <a:pPr algn="just"/>
            <a:r>
              <a:rPr lang="cs-CZ" b="1" dirty="0" smtClean="0">
                <a:solidFill>
                  <a:srgbClr val="FFC000"/>
                </a:solidFill>
              </a:rPr>
              <a:t>Stanovisko EASA 04/2014 </a:t>
            </a:r>
            <a:r>
              <a:rPr lang="cs-CZ" dirty="0" smtClean="0"/>
              <a:t>– konečný návrh tzv. SERA Část-C</a:t>
            </a:r>
          </a:p>
          <a:p>
            <a:pPr lvl="1" algn="just"/>
            <a:r>
              <a:rPr lang="cs-CZ" dirty="0" smtClean="0"/>
              <a:t>zapracovává použitelná ustanovení ICAO Annexu 10/II, Doc 4444, Doc 7030 a Doc 8168</a:t>
            </a:r>
          </a:p>
          <a:p>
            <a:pPr lvl="1" algn="just"/>
            <a:r>
              <a:rPr lang="cs-CZ" dirty="0" smtClean="0"/>
              <a:t>zapracovává poslední změny ICAO Annexu 2</a:t>
            </a:r>
          </a:p>
          <a:p>
            <a:pPr lvl="1" algn="just"/>
            <a:r>
              <a:rPr lang="cs-CZ" dirty="0" smtClean="0"/>
              <a:t>harmonizuje SERA s některými ustanoveními nařízení (EU) č. 965/2012 (provoz letadel) a nařízením (EU) č. 139/2014 (letiště)</a:t>
            </a:r>
          </a:p>
          <a:p>
            <a:pPr lvl="1" algn="just"/>
            <a:endParaRPr lang="cs-CZ" dirty="0"/>
          </a:p>
          <a:p>
            <a:pPr algn="just"/>
            <a:r>
              <a:rPr lang="cs-CZ" dirty="0" smtClean="0"/>
              <a:t>Uveřejnění konečného nařízení se předpokládá ve </a:t>
            </a:r>
            <a:r>
              <a:rPr lang="cs-CZ" b="1" dirty="0" smtClean="0">
                <a:solidFill>
                  <a:srgbClr val="FFC000"/>
                </a:solidFill>
              </a:rPr>
              <a:t>4. čtvrtletí 2015</a:t>
            </a:r>
            <a:endParaRPr lang="cs-CZ" b="1" dirty="0">
              <a:solidFill>
                <a:srgbClr val="FFC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17. ledna 2015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Úřad pro civilní letectví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00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620688"/>
            <a:ext cx="8640960" cy="1362075"/>
          </a:xfrm>
        </p:spPr>
        <p:txBody>
          <a:bodyPr>
            <a:normAutofit/>
          </a:bodyPr>
          <a:lstStyle/>
          <a:p>
            <a:r>
              <a:rPr lang="cs-CZ" sz="4000" cap="small" dirty="0" smtClean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Všeobecné letectví – EASA GA </a:t>
            </a:r>
            <a:r>
              <a:rPr lang="cs-CZ" sz="4000" cap="small" dirty="0" err="1" smtClean="0">
                <a:ln w="28575" cmpd="sng">
                  <a:solidFill>
                    <a:srgbClr val="002E63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RoadMap</a:t>
            </a:r>
            <a:endParaRPr lang="cs-CZ" sz="4000" cap="small" dirty="0">
              <a:ln w="28575" cmpd="sng">
                <a:solidFill>
                  <a:srgbClr val="002E63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98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2557</TotalTime>
  <Words>1919</Words>
  <Application>Microsoft Office PowerPoint</Application>
  <PresentationFormat>Předvádění na obrazovce (4:3)</PresentationFormat>
  <Paragraphs>268</Paragraphs>
  <Slides>36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1_Motiv systému Office</vt:lpstr>
      <vt:lpstr>2_Motiv systému Office</vt:lpstr>
      <vt:lpstr>SolidEdge.DraftDocument</vt:lpstr>
      <vt:lpstr>Snímek</vt:lpstr>
      <vt:lpstr>Úřad pro civilní letectví  </vt:lpstr>
      <vt:lpstr>Implementace SERA</vt:lpstr>
      <vt:lpstr>Implementace SERA (právní dokumenty - přehled)</vt:lpstr>
      <vt:lpstr>Implementace SERA (harmonizace s národním rámcem)</vt:lpstr>
      <vt:lpstr>Implementace SERA (Předpis L 2)</vt:lpstr>
      <vt:lpstr>Implementace SERA (Předpis L 2 a vztah s nařízením (EU) č. 923/2012 (SERA))</vt:lpstr>
      <vt:lpstr>Implementace SERA (Letecká informační příručka ČR)</vt:lpstr>
      <vt:lpstr>Implementace SERA (další rozvoj SERA)</vt:lpstr>
      <vt:lpstr>Všeobecné letectví – EASA GA RoadMap</vt:lpstr>
      <vt:lpstr>Všeobecné letectví (EASA GA RoadMap)</vt:lpstr>
      <vt:lpstr>Všeobecné letectví (EASA GA RoadMap)</vt:lpstr>
      <vt:lpstr>Všeobecné letectví (EASA GA RoadMap)</vt:lpstr>
      <vt:lpstr>Všeobecné letectví (EASA GA RoadMap)</vt:lpstr>
      <vt:lpstr>Provoz bezpilotních systémů (UAS) v okolí letišť</vt:lpstr>
      <vt:lpstr>Stručný vývoj regulačního rámce ČR</vt:lpstr>
      <vt:lpstr>Provozní podmínky a možnosti pro provoz UAS v okolí letišť  – ust. 7 Doplňku X</vt:lpstr>
      <vt:lpstr>Prezentace aplikace PowerPoint</vt:lpstr>
      <vt:lpstr>Prezentace aplikace PowerPoint</vt:lpstr>
      <vt:lpstr>Prezentace aplikace PowerPoint</vt:lpstr>
      <vt:lpstr>Zdroje informací k využití</vt:lpstr>
      <vt:lpstr>Informace z provozu letišť</vt:lpstr>
      <vt:lpstr>Výsledky kontrol letišť 2014</vt:lpstr>
      <vt:lpstr>Výsledky kontrol letišť 2014</vt:lpstr>
      <vt:lpstr>Výsledky kontrol letišť 2014</vt:lpstr>
      <vt:lpstr>Překážky (a jejich řešení) v bočních překážkových rovinách             Před                Po (žádoucí zúžit RWY + NOTAM)</vt:lpstr>
      <vt:lpstr>Překážky (a jejich řešení) v příletových/odletových překážkových rovinách                       Před                    Po (žádoucí posunout THR RWY + NOTAM)</vt:lpstr>
      <vt:lpstr>Prezentace aplikace PowerPoint</vt:lpstr>
      <vt:lpstr>Kontrola překážek v okolí letiště (odpovědnost provozovatele) a jejich regulace </vt:lpstr>
      <vt:lpstr>Překážky ve stripu RWY: odpovědnost provozovatele !!! </vt:lpstr>
      <vt:lpstr>Letecký stavební úřad (LSÚ)</vt:lpstr>
      <vt:lpstr>Ochranná pásma letišť  - letiště bez OP !!! </vt:lpstr>
      <vt:lpstr>Bezpečnostní programy</vt:lpstr>
      <vt:lpstr>Air Space Management</vt:lpstr>
      <vt:lpstr>Air Space Management</vt:lpstr>
      <vt:lpstr>www.caa.cz </vt:lpstr>
      <vt:lpstr>Děkuji vám za pozornost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aviation Authority of the Czech Republic</dc:title>
  <dc:creator>Vladimír Nekvasil</dc:creator>
  <cp:lastModifiedBy>Hezký Vítězslav</cp:lastModifiedBy>
  <cp:revision>121</cp:revision>
  <cp:lastPrinted>2014-10-16T07:22:42Z</cp:lastPrinted>
  <dcterms:created xsi:type="dcterms:W3CDTF">2014-02-04T06:46:35Z</dcterms:created>
  <dcterms:modified xsi:type="dcterms:W3CDTF">2015-01-17T10:27:28Z</dcterms:modified>
</cp:coreProperties>
</file>