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57" r:id="rId3"/>
    <p:sldId id="259" r:id="rId4"/>
    <p:sldId id="260" r:id="rId5"/>
    <p:sldId id="279" r:id="rId6"/>
    <p:sldId id="280" r:id="rId7"/>
    <p:sldId id="281" r:id="rId8"/>
    <p:sldId id="282" r:id="rId9"/>
    <p:sldId id="283" r:id="rId10"/>
    <p:sldId id="284" r:id="rId11"/>
    <p:sldId id="286" r:id="rId12"/>
    <p:sldId id="287" r:id="rId13"/>
    <p:sldId id="258" r:id="rId14"/>
    <p:sldId id="285" r:id="rId15"/>
    <p:sldId id="261" r:id="rId16"/>
    <p:sldId id="263" r:id="rId17"/>
    <p:sldId id="264" r:id="rId18"/>
    <p:sldId id="290" r:id="rId19"/>
    <p:sldId id="273" r:id="rId20"/>
    <p:sldId id="276" r:id="rId21"/>
    <p:sldId id="288" r:id="rId22"/>
    <p:sldId id="289" r:id="rId23"/>
    <p:sldId id="278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1F1AA-05C0-4405-8389-9A6200CE7ABF}" type="datetimeFigureOut">
              <a:rPr lang="cs-CZ" smtClean="0"/>
              <a:t>4.2.2016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C19D7-648D-4D4F-A44F-A023B710B1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310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C19D7-648D-4D4F-A44F-A023B710B1B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36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84AA1-88CA-41E6-8106-BA63825DFF91}" type="datetime1">
              <a:rPr lang="cs-CZ" smtClean="0"/>
              <a:t>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33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81D86-8CB5-4019-97CC-43CEC13FD50C}" type="datetime1">
              <a:rPr lang="cs-CZ" smtClean="0"/>
              <a:t>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3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FCD3D-052D-429D-A3C2-C024D2922047}" type="datetime1">
              <a:rPr lang="cs-CZ" smtClean="0"/>
              <a:t>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48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5997-44CC-44D1-8C4E-16F53C96BE12}" type="datetime1">
              <a:rPr lang="cs-CZ" smtClean="0"/>
              <a:t>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96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BFEE-3F6E-4392-8C26-9853EEA1F77E}" type="datetime1">
              <a:rPr lang="cs-CZ" smtClean="0"/>
              <a:t>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020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30FAD-4D00-4F9F-9E08-E8762363476F}" type="datetime1">
              <a:rPr lang="cs-CZ" smtClean="0"/>
              <a:t>4.2.2016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461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BF1F-3348-4DC9-8AF4-FDE82E660C1C}" type="datetime1">
              <a:rPr lang="cs-CZ" smtClean="0"/>
              <a:t>4.2.2016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1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26FCC-BBCD-4F8A-A3E2-D8306CBF4F5D}" type="datetime1">
              <a:rPr lang="cs-CZ" smtClean="0"/>
              <a:t>4.2.2016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648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5DB9-3862-457E-8E42-40B44104A6F9}" type="datetime1">
              <a:rPr lang="cs-CZ" smtClean="0"/>
              <a:t>4.2.2016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46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50A53-B84E-4DDC-A4C9-DD261591E58B}" type="datetime1">
              <a:rPr lang="cs-CZ" smtClean="0"/>
              <a:t>4.2.2016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2369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5B42-7607-4307-A771-36B99B6836BD}" type="datetime1">
              <a:rPr lang="cs-CZ" smtClean="0"/>
              <a:t>4.2.2016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8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27B9C-3BB5-473C-993B-5781E8E4EBA8}" type="datetime1">
              <a:rPr lang="cs-CZ" smtClean="0"/>
              <a:t>4.2.2016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6F9E3-901C-4F17-B006-04D521D31E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2225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74766"/>
            <a:ext cx="7772400" cy="258644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Kmitočtový a časový plán přechodu na šíři kanálu 8,33 kHz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840480"/>
            <a:ext cx="9144000" cy="2063931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rgbClr val="FFFFFF"/>
                </a:solidFill>
              </a:rPr>
              <a:t>Ing. Jiří Valenta</a:t>
            </a:r>
          </a:p>
          <a:p>
            <a:r>
              <a:rPr lang="cs-CZ" sz="3200" dirty="0">
                <a:solidFill>
                  <a:srgbClr val="FFFFFF"/>
                </a:solidFill>
              </a:rPr>
              <a:t>Ministerstvo dopravy </a:t>
            </a:r>
          </a:p>
          <a:p>
            <a:r>
              <a:rPr lang="cs-CZ" sz="3200" dirty="0">
                <a:solidFill>
                  <a:srgbClr val="FFFFFF"/>
                </a:solidFill>
              </a:rPr>
              <a:t>odbor civilního letectví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8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4"/>
                </a:solidFill>
              </a:rPr>
              <a:t>Fyzické přeladění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Letiště </a:t>
            </a:r>
            <a:r>
              <a:rPr lang="cs-CZ" dirty="0" err="1" smtClean="0"/>
              <a:t>VL</a:t>
            </a:r>
            <a:r>
              <a:rPr lang="cs-CZ" dirty="0" smtClean="0"/>
              <a:t> jsou letiště </a:t>
            </a:r>
            <a:r>
              <a:rPr lang="cs-CZ" dirty="0" err="1" smtClean="0"/>
              <a:t>IFR</a:t>
            </a:r>
            <a:r>
              <a:rPr lang="cs-CZ" dirty="0" smtClean="0"/>
              <a:t>, tedy se předpokládá, že letiště je v noci uzavřeno, přeladění</a:t>
            </a:r>
            <a:br>
              <a:rPr lang="cs-CZ" dirty="0" smtClean="0"/>
            </a:br>
            <a:r>
              <a:rPr lang="cs-CZ" dirty="0" smtClean="0"/>
              <a:t>- den před přeladěním provoz s šíří kanálu 25 kHz</a:t>
            </a:r>
            <a:br>
              <a:rPr lang="cs-CZ" dirty="0" smtClean="0"/>
            </a:br>
            <a:r>
              <a:rPr lang="cs-CZ" dirty="0" smtClean="0"/>
              <a:t>- v den </a:t>
            </a:r>
            <a:r>
              <a:rPr lang="cs-CZ" dirty="0" err="1" smtClean="0"/>
              <a:t>TP</a:t>
            </a:r>
            <a:r>
              <a:rPr lang="cs-CZ" dirty="0" smtClean="0"/>
              <a:t> ráno před zahájením provozu bude stanice přeladěna na kmitočtový kanál v 8,33 kHz</a:t>
            </a:r>
          </a:p>
          <a:p>
            <a:pPr marL="539750" indent="-539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Pro letiště </a:t>
            </a:r>
            <a:r>
              <a:rPr lang="cs-CZ" dirty="0" err="1" smtClean="0"/>
              <a:t>VL</a:t>
            </a:r>
            <a:r>
              <a:rPr lang="cs-CZ" dirty="0" smtClean="0"/>
              <a:t> to prakticky znamená v den </a:t>
            </a:r>
            <a:r>
              <a:rPr lang="cs-CZ" dirty="0" err="1" smtClean="0"/>
              <a:t>TP</a:t>
            </a:r>
            <a:r>
              <a:rPr lang="cs-CZ" dirty="0" smtClean="0"/>
              <a:t> zahájení provozu s šíří kanálu 8,33 kHz</a:t>
            </a:r>
            <a:br>
              <a:rPr lang="cs-CZ" dirty="0" smtClean="0"/>
            </a:br>
            <a:r>
              <a:rPr lang="cs-CZ" dirty="0" smtClean="0"/>
              <a:t>30. 3. 2017</a:t>
            </a:r>
            <a:br>
              <a:rPr lang="cs-CZ" dirty="0" smtClean="0"/>
            </a:br>
            <a:r>
              <a:rPr lang="cs-CZ" dirty="0" smtClean="0"/>
              <a:t>9. 11. 2017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736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4"/>
                </a:solidFill>
              </a:rPr>
              <a:t>Zasílání osvědčení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Osvědčení bude doporučeně zasláno na adresu letiště, plochy SLZ uvedené v AIP, </a:t>
            </a:r>
            <a:r>
              <a:rPr lang="cs-CZ" dirty="0" err="1" smtClean="0"/>
              <a:t>VFR</a:t>
            </a:r>
            <a:r>
              <a:rPr lang="cs-CZ" dirty="0" smtClean="0"/>
              <a:t> příručce, nebo v Databázi letišť (plochy SLZ)</a:t>
            </a:r>
            <a:endParaRPr lang="en-US" dirty="0" smtClean="0"/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Je-li letiště držitelem datových schránek, bude Osvědčení zasláno prostřednictvím DS  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Předpokládá se aktuální stav adres ve výše uvedených dokumentech, prosím o kontrolu údajů a provedení změny, je-li třeba 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Zaslání na jinou adresu je možné, nutno požádat na e-mailovou adresu </a:t>
            </a:r>
            <a:r>
              <a:rPr lang="en-US" dirty="0" smtClean="0"/>
              <a:t> </a:t>
            </a:r>
            <a:r>
              <a:rPr lang="cs-CZ" dirty="0" err="1" smtClean="0"/>
              <a:t>jiri.valenta</a:t>
            </a:r>
            <a:r>
              <a:rPr lang="en-US" dirty="0" smtClean="0"/>
              <a:t>@mdcr.cz</a:t>
            </a:r>
            <a:r>
              <a:rPr lang="cs-CZ" dirty="0" smtClean="0"/>
              <a:t>   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8480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Údaje podle předpisu L15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/>
              <a:t>Podle zjištění MD a LIS mnohé údaje v AIP a </a:t>
            </a:r>
            <a:r>
              <a:rPr lang="cs-CZ" dirty="0" err="1"/>
              <a:t>VFR</a:t>
            </a:r>
            <a:r>
              <a:rPr lang="cs-CZ" dirty="0"/>
              <a:t> příručce jsou neaktuální a neodpovídají požadavkům Leteckého předpisu </a:t>
            </a:r>
            <a:r>
              <a:rPr lang="cs-CZ" dirty="0" smtClean="0"/>
              <a:t>L15</a:t>
            </a:r>
            <a:endParaRPr lang="en-US" dirty="0" smtClean="0"/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Probíhá revize AIP z hlediska aktuálnosti informací a údajů v AIP obsažených, soulad s předpisem L15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Totéž žádám pro </a:t>
            </a:r>
            <a:r>
              <a:rPr lang="cs-CZ" dirty="0" err="1" smtClean="0"/>
              <a:t>VFR</a:t>
            </a:r>
            <a:r>
              <a:rPr lang="cs-CZ" dirty="0" smtClean="0"/>
              <a:t> příručku, opravy zaslat přímo na LIS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Nejčastější nedostatky - v kontaktních osobách a telefonních číslech</a:t>
            </a:r>
            <a:endParaRPr lang="en-US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883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Technické otázky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 přeladění budou provozované kmitočty s šíří kanálu 25 kHz i 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Šíře kanálu 8,33 kHz – kmitočty letišť (zóna </a:t>
            </a:r>
            <a:r>
              <a:rPr lang="cs-CZ" dirty="0" err="1" smtClean="0"/>
              <a:t>ATZ</a:t>
            </a:r>
            <a:r>
              <a:rPr lang="cs-CZ" dirty="0" smtClean="0"/>
              <a:t>)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Šíře kanálu 25 kHz – kmitočty pracující v offsetu – pokrytí prostorů, zejména v nízkých výškách (služba FIC, SNS)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Letecká stanice na letišti – jen s šíří kanálu 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Letadlová stanice musí být schopna komunikovat s šíří kanálu 25 kHz a 8,33 kHz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8628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4"/>
                </a:solidFill>
              </a:rPr>
              <a:t>Technické vybavení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Letecká stanice musí zásadně pracovat s šíří kanálu 8,33 kHz, nelze po termínu přeladění použít kmitočet s šíří kanálu 25 kHz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Pokud jsou na letištích letecké stanice jen s šíří kanálu 25 kHz - do termínu přechodu je bezpodmínečně nutná jejich výměna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Letadlová stanice musí být schopna pracovat s šíří kanálu 8,33 kHz a i s šíří kanálu 25 kHz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Let na letiště s 8,33 s letadlovou stanicí s šíří kanálu jen 25 kHz není možný, problém s komunikací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5096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Offset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Pro pokrytí prostorů, které není možno pokrýt z jednoho místa </a:t>
            </a:r>
            <a:r>
              <a:rPr lang="en-US" dirty="0" smtClean="0"/>
              <a:t>=&gt; </a:t>
            </a:r>
            <a:r>
              <a:rPr lang="cs-CZ" dirty="0" smtClean="0"/>
              <a:t>využití více vysílačů s posunutou nosnou v rámci šíře kanálu 25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Takto může být využito až 5 vysílačů – komunikace zásadně s šíří kanálu 25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/>
              <a:t>Letecký předpis L10/III, část II - Dodatek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ČR kmitočty FIC, </a:t>
            </a:r>
            <a:r>
              <a:rPr lang="cs-CZ" dirty="0" err="1" smtClean="0"/>
              <a:t>VOLMET</a:t>
            </a:r>
            <a:r>
              <a:rPr lang="cs-CZ" dirty="0" smtClean="0"/>
              <a:t>, SNS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b="1" dirty="0" smtClean="0">
                <a:solidFill>
                  <a:srgbClr val="FF0000"/>
                </a:solidFill>
              </a:rPr>
              <a:t>Letadlová stanice musí být vždy schopna komunikovat s kanálem 25 kHz i 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Ofsetové kmitočty, viz </a:t>
            </a:r>
            <a:r>
              <a:rPr lang="cs-CZ" dirty="0" err="1" smtClean="0"/>
              <a:t>AIC</a:t>
            </a:r>
            <a:r>
              <a:rPr lang="cs-CZ" dirty="0" smtClean="0"/>
              <a:t> A 8/15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1414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Způsob ladění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Kmitočet s šíří kanálu 25 kHz rozdělen v 8,33 kHz na tři kmitočty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Ladění, viz Letecký předpis L10/V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790930"/>
              </p:ext>
            </p:extLst>
          </p:nvPr>
        </p:nvGraphicFramePr>
        <p:xfrm>
          <a:off x="1524000" y="3409407"/>
          <a:ext cx="6096000" cy="2767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95365">
                <a:tc>
                  <a:txBody>
                    <a:bodyPr/>
                    <a:lstStyle/>
                    <a:p>
                      <a:r>
                        <a:rPr lang="cs-CZ" dirty="0" smtClean="0"/>
                        <a:t>Kmitočet 25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Kmitočet 8,33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kanál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r>
                        <a:rPr lang="cs-CZ" dirty="0" smtClean="0"/>
                        <a:t>123,000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123,005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123,00833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123,010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123,01666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123,015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r>
                        <a:rPr lang="cs-CZ" dirty="0" smtClean="0"/>
                        <a:t>123,475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123,475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123,480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123,48333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123,485</a:t>
                      </a:r>
                      <a:endParaRPr lang="cs-CZ" dirty="0"/>
                    </a:p>
                  </a:txBody>
                  <a:tcPr/>
                </a:tc>
              </a:tr>
              <a:tr h="39536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123,49166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123,490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6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Naladění kanálu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MD vydává osvědčení, ladí se kanál uvedený pod A2 v Osvědčení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FF0000"/>
                </a:solidFill>
              </a:rPr>
              <a:t>Toto ladím na zařízení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endParaRPr lang="cs-CZ" dirty="0" smtClean="0">
              <a:solidFill>
                <a:srgbClr val="FF0000"/>
              </a:solidFill>
            </a:endParaRP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17</a:t>
            </a:fld>
            <a:endParaRPr lang="cs-CZ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283520"/>
              </p:ext>
            </p:extLst>
          </p:nvPr>
        </p:nvGraphicFramePr>
        <p:xfrm>
          <a:off x="628650" y="2849080"/>
          <a:ext cx="6991350" cy="2748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9259"/>
                <a:gridCol w="3357154"/>
                <a:gridCol w="3034937"/>
              </a:tblGrid>
              <a:tr h="549682"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Zkoordinovaný rádiový kmitočet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968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Kmitočet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123,4833 MHz</a:t>
                      </a:r>
                      <a:endParaRPr lang="cs-CZ" dirty="0"/>
                    </a:p>
                  </a:txBody>
                  <a:tcPr/>
                </a:tc>
              </a:tr>
              <a:tr h="54968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Kmitočtový kanál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123,485</a:t>
                      </a:r>
                      <a:endParaRPr lang="cs-CZ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4968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Druh vysílání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6k00A3E</a:t>
                      </a:r>
                      <a:endParaRPr lang="cs-CZ" dirty="0"/>
                    </a:p>
                  </a:txBody>
                  <a:tcPr/>
                </a:tc>
              </a:tr>
              <a:tr h="549682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Šíře kanálu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8,33 kHz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vál 9"/>
          <p:cNvSpPr/>
          <p:nvPr/>
        </p:nvSpPr>
        <p:spPr>
          <a:xfrm>
            <a:off x="4460621" y="3899606"/>
            <a:ext cx="1201783" cy="535577"/>
          </a:xfrm>
          <a:prstGeom prst="ellipse">
            <a:avLst/>
          </a:prstGeom>
          <a:solidFill>
            <a:schemeClr val="tx1">
              <a:alpha val="5000"/>
            </a:schemeClr>
          </a:solidFill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1638109" y="4180485"/>
            <a:ext cx="2781682" cy="1587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61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4"/>
                </a:solidFill>
              </a:rPr>
              <a:t>Formulář IO na ČTÚ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Nová struktura stránek ČTÚ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Formuláře na adrese www.ctu.cz/formulare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Vyplnění formuláře je podporováno Software 602 možné jeho stažení a instalace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Bod 3 </a:t>
            </a:r>
            <a:br>
              <a:rPr lang="cs-CZ" dirty="0" smtClean="0"/>
            </a:br>
            <a:r>
              <a:rPr lang="cs-CZ" dirty="0" smtClean="0"/>
              <a:t>zkoordinované kmitočty </a:t>
            </a:r>
            <a:r>
              <a:rPr lang="en-US" dirty="0" smtClean="0"/>
              <a:t>[MHz]</a:t>
            </a:r>
            <a:r>
              <a:rPr lang="cs-CZ" dirty="0" smtClean="0"/>
              <a:t> - vyplnit údaj uvedený v bodě A1 Osvědčení, </a:t>
            </a:r>
            <a:br>
              <a:rPr lang="cs-CZ" dirty="0" smtClean="0"/>
            </a:br>
            <a:r>
              <a:rPr lang="cs-CZ" dirty="0" smtClean="0"/>
              <a:t>kanál - vyplnit údaj uvedený v bodě A2 Osvědčení</a:t>
            </a:r>
            <a:br>
              <a:rPr lang="cs-CZ" dirty="0" smtClean="0"/>
            </a:br>
            <a:r>
              <a:rPr lang="cs-CZ" dirty="0" smtClean="0"/>
              <a:t>volací znak – vyplnit údaj uvedený v bodě </a:t>
            </a:r>
            <a:r>
              <a:rPr lang="en-US" dirty="0" smtClean="0"/>
              <a:t>A</a:t>
            </a:r>
            <a:r>
              <a:rPr lang="cs-CZ" dirty="0" smtClean="0"/>
              <a:t>5 osvědčení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Bod 6 </a:t>
            </a:r>
            <a:br>
              <a:rPr lang="cs-CZ" dirty="0" smtClean="0"/>
            </a:br>
            <a:r>
              <a:rPr lang="cs-CZ" dirty="0" smtClean="0"/>
              <a:t>vyplnit údaje uvedené v bodě B2 - E </a:t>
            </a:r>
            <a:br>
              <a:rPr lang="cs-CZ" dirty="0" smtClean="0"/>
            </a:br>
            <a:r>
              <a:rPr lang="cs-CZ" dirty="0" smtClean="0"/>
              <a:t>vyplnit údaje uvedené v bodě B3 – N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Pozice antény na letišti – vztažný bod letiště, není-li jinak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922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Komunikace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rámci komunikace sdělovat kmitočet na 5 desetinných míst složité – možný zdroj chyb z důvodu opakování stejných číslic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Komunikační zařízení v rámci ladění reflektuje kmitočet/25 kHz a kanál/8,33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Odpadá nutnost přepínání šířky mezi 25 kHz a 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Příkaz 125,000 </a:t>
            </a:r>
            <a:r>
              <a:rPr lang="en-US" dirty="0" smtClean="0"/>
              <a:t>=&gt; </a:t>
            </a:r>
            <a:r>
              <a:rPr lang="cs-CZ" dirty="0" smtClean="0"/>
              <a:t>kmitočet 125,000 kHz – 25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Příkaz 125,005 </a:t>
            </a:r>
            <a:r>
              <a:rPr lang="en-US" dirty="0" smtClean="0"/>
              <a:t>=&gt;</a:t>
            </a:r>
            <a:r>
              <a:rPr lang="cs-CZ" dirty="0" smtClean="0"/>
              <a:t> kmitočet  125,000 kHz – 8,33 kHz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553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Rekapitulace, právní rámec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Nařízení EU 1079/2012, 16. 11. 2012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Od 16. 11. 2013 nová zařízení, nový kmitočtový příděl 25/8,33 kHz, týká se leteckých a letadlových stanic a letadel poprvé registrovaných v EU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 31. 12. 2017 musí  všechny letadlové stanice komunikovat 25/8,33 kHz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 31. 12. 2018 až na výjimky komunikace jen v 8,33 kHz (armáda, offsetové kmitočty)</a:t>
            </a:r>
            <a:endParaRPr lang="en-US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Předpokládá se obměna stávajících zařízení na letištích a v letadlech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58847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4"/>
                </a:solidFill>
              </a:rPr>
              <a:t>Poznámky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Složitá administrativní operace, nutná maximální spolupráce všech zúčastněných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Úspěch bude záviset hlavně na </a:t>
            </a:r>
            <a:r>
              <a:rPr lang="cs-CZ" dirty="0" err="1" smtClean="0"/>
              <a:t>PZAŘ</a:t>
            </a:r>
            <a:endParaRPr lang="cs-CZ" dirty="0" smtClean="0"/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Přes vysoké finanční nároky, přínos – minimalizace rušení u kmitočtů NA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Celý proces přechodu pod dohledem EU a EUROCONTROL</a:t>
            </a:r>
            <a:br>
              <a:rPr lang="cs-CZ" dirty="0" smtClean="0"/>
            </a:br>
            <a:r>
              <a:rPr lang="cs-CZ" dirty="0" smtClean="0"/>
              <a:t> - letecký oběžník </a:t>
            </a:r>
            <a:r>
              <a:rPr lang="cs-CZ" dirty="0" err="1" smtClean="0"/>
              <a:t>AIC</a:t>
            </a:r>
            <a:r>
              <a:rPr lang="cs-CZ" dirty="0" smtClean="0"/>
              <a:t> A 8/15</a:t>
            </a:r>
            <a:br>
              <a:rPr lang="cs-CZ" dirty="0" smtClean="0"/>
            </a:br>
            <a:r>
              <a:rPr lang="cs-CZ" dirty="0" smtClean="0"/>
              <a:t> - monitoring</a:t>
            </a:r>
            <a:br>
              <a:rPr lang="cs-CZ" dirty="0" smtClean="0"/>
            </a:br>
            <a:r>
              <a:rPr lang="cs-CZ" dirty="0" smtClean="0"/>
              <a:t> - sledování postupu přeladění AIP, </a:t>
            </a:r>
            <a:r>
              <a:rPr lang="cs-CZ" dirty="0" err="1" smtClean="0"/>
              <a:t>VFR</a:t>
            </a:r>
            <a:r>
              <a:rPr lang="cs-CZ" dirty="0" smtClean="0"/>
              <a:t> příručka</a:t>
            </a:r>
          </a:p>
          <a:p>
            <a:pPr marL="534988" indent="-534988"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ČR sleduje ČTÚ – monitoring a ÚCL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pPr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3028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4"/>
                </a:solidFill>
              </a:rPr>
              <a:t>Prosba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Podle stránek </a:t>
            </a:r>
            <a:r>
              <a:rPr lang="cs-CZ" dirty="0" err="1" smtClean="0"/>
              <a:t>FAI</a:t>
            </a:r>
            <a:r>
              <a:rPr lang="cs-CZ" dirty="0" smtClean="0"/>
              <a:t> – rok 2017 proběhne mistrovství světa, mistrovství Evropy na letištích</a:t>
            </a:r>
            <a:br>
              <a:rPr lang="cs-CZ" dirty="0" smtClean="0"/>
            </a:br>
            <a:r>
              <a:rPr lang="cs-CZ" dirty="0" smtClean="0"/>
              <a:t>Zbraslavice 17.5. – 4. 6. 2017 </a:t>
            </a:r>
            <a:br>
              <a:rPr lang="cs-CZ" dirty="0" smtClean="0"/>
            </a:br>
            <a:r>
              <a:rPr lang="cs-CZ" dirty="0" smtClean="0"/>
              <a:t>Moravská Třebová 20. 7. – 6. 8. 2017</a:t>
            </a:r>
            <a:br>
              <a:rPr lang="cs-CZ" dirty="0" smtClean="0"/>
            </a:br>
            <a:r>
              <a:rPr lang="cs-CZ" dirty="0" smtClean="0"/>
              <a:t>Chotěboř 3.8. – 13. 8. 2017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Pro tyto akce je potřeba dalších kmitočtů?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Je nejvyšší čas tyto potřeby řešit, kolik kmitočtů a s jakou šíří kanálu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Kmitočtový příděl podléhá mezinárodním postupům, které nejde obejít, časově náročné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Prosím o kontakt výše zmíněných letišť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41522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4"/>
                </a:solidFill>
              </a:rPr>
              <a:t>Přidělení kmitočtu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Vždy nutná mezinárodní koordinace, časová možnost koordinace </a:t>
            </a:r>
            <a:br>
              <a:rPr lang="cs-CZ" dirty="0" smtClean="0"/>
            </a:br>
            <a:r>
              <a:rPr lang="cs-CZ" dirty="0" smtClean="0"/>
              <a:t>leden až polovina dubna</a:t>
            </a:r>
            <a:br>
              <a:rPr lang="cs-CZ" dirty="0" smtClean="0"/>
            </a:br>
            <a:r>
              <a:rPr lang="cs-CZ" dirty="0" smtClean="0"/>
              <a:t>polovina června až konec září</a:t>
            </a:r>
            <a:br>
              <a:rPr lang="cs-CZ" dirty="0" smtClean="0"/>
            </a:br>
            <a:r>
              <a:rPr lang="cs-CZ" dirty="0" smtClean="0"/>
              <a:t>v ostatní dobu </a:t>
            </a:r>
            <a:r>
              <a:rPr lang="cs-CZ" dirty="0" err="1" smtClean="0"/>
              <a:t>freezing</a:t>
            </a:r>
            <a:r>
              <a:rPr lang="cs-CZ" dirty="0" smtClean="0"/>
              <a:t> period, proces BP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 Pro dané akce je nutno hledat kmitočty, komplikovaná doba, přechod na 8,33, potřeba separátních ujednání, využití kmitočtových jednání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Rozhodně nemohu přidělit nějaké kmitočty hned, žádné nemám k dispozici  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187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7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28650" y="1136469"/>
            <a:ext cx="7886700" cy="5040494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3600" dirty="0" smtClean="0"/>
              <a:t>Ing. Jiří Valenta</a:t>
            </a:r>
          </a:p>
          <a:p>
            <a:pPr marL="0" indent="0" algn="ctr">
              <a:buNone/>
            </a:pPr>
            <a:r>
              <a:rPr lang="cs-CZ" sz="3600" dirty="0" smtClean="0"/>
              <a:t>Ministerstvo dopravy</a:t>
            </a:r>
          </a:p>
          <a:p>
            <a:pPr marL="0" indent="0" algn="ctr">
              <a:buNone/>
            </a:pPr>
            <a:r>
              <a:rPr lang="cs-CZ" sz="3600" dirty="0" smtClean="0"/>
              <a:t>Odbor civilního letectví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Tel. 225 131 216</a:t>
            </a:r>
          </a:p>
          <a:p>
            <a:pPr marL="0" indent="0" algn="ctr">
              <a:buNone/>
            </a:pPr>
            <a:r>
              <a:rPr lang="cs-CZ" smtClean="0"/>
              <a:t>e-mail</a:t>
            </a:r>
            <a:r>
              <a:rPr lang="cs-CZ" dirty="0" smtClean="0"/>
              <a:t>. </a:t>
            </a:r>
            <a:r>
              <a:rPr lang="en-US" dirty="0" smtClean="0"/>
              <a:t>jiri.valenta@mdcr.cz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107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Rekapitulace předchozích k</a:t>
            </a:r>
            <a:r>
              <a:rPr lang="cs-CZ" dirty="0" smtClean="0">
                <a:solidFill>
                  <a:srgbClr val="FFC000"/>
                </a:solidFill>
              </a:rPr>
              <a:t>roků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Postupná výměna vysílacích a přijímacích zařízení na letištích (letecká stanice) a na palubách letadel (letadlová stanice)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 Vydán oběžník </a:t>
            </a:r>
            <a:r>
              <a:rPr lang="cs-CZ" dirty="0" err="1" smtClean="0"/>
              <a:t>AIC</a:t>
            </a:r>
            <a:r>
              <a:rPr lang="cs-CZ" dirty="0" smtClean="0"/>
              <a:t> C 2/13, 2 </a:t>
            </a:r>
            <a:r>
              <a:rPr lang="cs-CZ" dirty="0" err="1" smtClean="0"/>
              <a:t>FEB</a:t>
            </a:r>
            <a:r>
              <a:rPr lang="cs-CZ" dirty="0" smtClean="0"/>
              <a:t> 13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Od roku 2013 informování na seminářích ŘLP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V roce 201</a:t>
            </a:r>
            <a:r>
              <a:rPr lang="en-US" dirty="0" smtClean="0"/>
              <a:t>5</a:t>
            </a:r>
            <a:r>
              <a:rPr lang="cs-CZ" dirty="0" smtClean="0"/>
              <a:t> prezentován k diskusi časový a prostorový plán přechodu, drobné korekce plánu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Termíny přechodu</a:t>
            </a:r>
            <a:br>
              <a:rPr lang="cs-CZ" dirty="0" smtClean="0"/>
            </a:br>
            <a:r>
              <a:rPr lang="cs-CZ" dirty="0" smtClean="0"/>
              <a:t>9. 11. 2016</a:t>
            </a:r>
            <a:br>
              <a:rPr lang="cs-CZ" dirty="0" smtClean="0"/>
            </a:br>
            <a:r>
              <a:rPr lang="cs-CZ" dirty="0" smtClean="0"/>
              <a:t>30. 3. 2017</a:t>
            </a:r>
            <a:br>
              <a:rPr lang="cs-CZ" dirty="0" smtClean="0"/>
            </a:br>
            <a:r>
              <a:rPr lang="cs-CZ" dirty="0" smtClean="0"/>
              <a:t>10. 11. 2017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9812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Současná situace - co nás čeká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Zveřejněn kmitočtový a časový plán přechodu letecký oběžník </a:t>
            </a:r>
            <a:r>
              <a:rPr lang="cs-CZ" dirty="0" err="1" smtClean="0"/>
              <a:t>AIC</a:t>
            </a:r>
            <a:r>
              <a:rPr lang="cs-CZ" dirty="0" smtClean="0"/>
              <a:t> A 8/15, 26 NOV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Kmitočty je nutno mezinárodně koordinovat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Možné změny v kmitočtech, podle situace </a:t>
            </a:r>
            <a:br>
              <a:rPr lang="cs-CZ" dirty="0" smtClean="0"/>
            </a:br>
            <a:r>
              <a:rPr lang="cs-CZ" dirty="0" smtClean="0"/>
              <a:t>koordinace, nutná změna – rušení (</a:t>
            </a:r>
            <a:r>
              <a:rPr lang="cs-CZ" dirty="0" err="1" smtClean="0"/>
              <a:t>LKKB</a:t>
            </a:r>
            <a:r>
              <a:rPr lang="cs-CZ" dirty="0" smtClean="0"/>
              <a:t>)</a:t>
            </a:r>
            <a:br>
              <a:rPr lang="cs-CZ" dirty="0" smtClean="0"/>
            </a:br>
            <a:r>
              <a:rPr lang="cs-CZ" dirty="0" smtClean="0"/>
              <a:t>užití kmitočtů na jednotlivých letištích </a:t>
            </a:r>
            <a:r>
              <a:rPr lang="cs-CZ" dirty="0" err="1" smtClean="0"/>
              <a:t>VL</a:t>
            </a:r>
            <a:r>
              <a:rPr lang="cs-CZ" dirty="0" smtClean="0"/>
              <a:t>, přírůstek </a:t>
            </a:r>
            <a:r>
              <a:rPr lang="cs-CZ" dirty="0" err="1" smtClean="0"/>
              <a:t>LKUL</a:t>
            </a:r>
            <a:r>
              <a:rPr lang="cs-CZ" dirty="0" smtClean="0"/>
              <a:t>, </a:t>
            </a:r>
            <a:r>
              <a:rPr lang="cs-CZ" dirty="0" err="1" smtClean="0"/>
              <a:t>LKZD</a:t>
            </a:r>
            <a:r>
              <a:rPr lang="cs-CZ" dirty="0" smtClean="0"/>
              <a:t>, Kejžlice, Benice</a:t>
            </a:r>
            <a:br>
              <a:rPr lang="cs-CZ" dirty="0" smtClean="0"/>
            </a:br>
            <a:r>
              <a:rPr lang="cs-CZ" dirty="0" smtClean="0"/>
              <a:t> úbytek Ramš -</a:t>
            </a:r>
            <a:r>
              <a:rPr lang="en-US" dirty="0" smtClean="0"/>
              <a:t>&gt; 125,825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Oprava Sazená, doplnit Teplice/SLZ 122,400 MHz</a:t>
            </a:r>
            <a:br>
              <a:rPr lang="cs-CZ" dirty="0" smtClean="0"/>
            </a:br>
            <a:r>
              <a:rPr lang="cs-CZ" dirty="0" smtClean="0"/>
              <a:t>-</a:t>
            </a:r>
            <a:r>
              <a:rPr lang="en-US" dirty="0" smtClean="0"/>
              <a:t>&gt;</a:t>
            </a:r>
            <a:r>
              <a:rPr lang="cs-CZ" dirty="0" smtClean="0"/>
              <a:t> 122,410 </a:t>
            </a:r>
            <a:endParaRPr lang="en-US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Skutečně užívané kmitočty AIP, </a:t>
            </a:r>
            <a:r>
              <a:rPr lang="cs-CZ" dirty="0" err="1" smtClean="0"/>
              <a:t>VFR</a:t>
            </a:r>
            <a:r>
              <a:rPr lang="cs-CZ" smtClean="0"/>
              <a:t> příručka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6672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Administrativní záležitosti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Mezinárodní koordinace, zápis nejdříve 12 měsíců před datem uvedení do provozu, platnost zápisu 12 měsíců - </a:t>
            </a:r>
            <a:r>
              <a:rPr lang="en-US" dirty="0" smtClean="0"/>
              <a:t>&gt; </a:t>
            </a:r>
            <a:r>
              <a:rPr lang="cs-CZ" dirty="0" smtClean="0"/>
              <a:t>uvedení do provozu, zápis do mezinárodní databáze, provozovaný kmitočet</a:t>
            </a:r>
          </a:p>
          <a:p>
            <a:pPr marL="539750" indent="-539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I když je stávající kmitočet užívaný, mohou nastat administrativní problémy</a:t>
            </a:r>
          </a:p>
          <a:p>
            <a:pPr marL="539750" indent="-539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 Nutné vydání Individuálního oprávnění k využívání rádiových kmitočtů letecké pohyblivé služby (IO) ČTÚ</a:t>
            </a:r>
          </a:p>
          <a:p>
            <a:pPr marL="539750" indent="-539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Nutná změna v AIP, </a:t>
            </a:r>
            <a:r>
              <a:rPr lang="cs-CZ" dirty="0" err="1" smtClean="0"/>
              <a:t>VFR</a:t>
            </a:r>
            <a:r>
              <a:rPr lang="cs-CZ" dirty="0" smtClean="0"/>
              <a:t> – publikace, LIS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5902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Administrativní záležitosti - termíny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MD provede mezinárodní koordinaci – zahájení 12 měsíců před termínem přechodu (</a:t>
            </a:r>
            <a:r>
              <a:rPr lang="cs-CZ" dirty="0" err="1" smtClean="0"/>
              <a:t>TP</a:t>
            </a:r>
            <a:r>
              <a:rPr lang="cs-CZ" dirty="0" smtClean="0"/>
              <a:t>)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 úspěšné mezinárodní koordinaci MD zašle provozovateli zařízení (</a:t>
            </a:r>
            <a:r>
              <a:rPr lang="cs-CZ" dirty="0" err="1" smtClean="0"/>
              <a:t>PZAŘ</a:t>
            </a:r>
            <a:r>
              <a:rPr lang="cs-CZ" dirty="0" smtClean="0"/>
              <a:t>) osvědčení o koordinaci – zrušení osvědčení na 25 kHz, předpoklad 6 měsíců před </a:t>
            </a:r>
            <a:r>
              <a:rPr lang="cs-CZ" dirty="0" err="1" smtClean="0"/>
              <a:t>TP</a:t>
            </a:r>
            <a:r>
              <a:rPr lang="cs-CZ" dirty="0" smtClean="0"/>
              <a:t>, termíny k níže uvedeným krokům budou v průvodním dopise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PZAŘ</a:t>
            </a:r>
            <a:r>
              <a:rPr lang="cs-CZ" dirty="0" smtClean="0"/>
              <a:t> požádá o zveřejnění nového kmitočtu, 3 měsíce před </a:t>
            </a:r>
            <a:r>
              <a:rPr lang="cs-CZ" dirty="0" err="1" smtClean="0"/>
              <a:t>TP</a:t>
            </a:r>
            <a:r>
              <a:rPr lang="cs-CZ" dirty="0" smtClean="0"/>
              <a:t>, termíny viz </a:t>
            </a:r>
            <a:r>
              <a:rPr lang="cs-CZ" dirty="0" err="1" smtClean="0"/>
              <a:t>AIC</a:t>
            </a:r>
            <a:r>
              <a:rPr lang="cs-CZ" dirty="0" smtClean="0"/>
              <a:t> C 8/15 19 </a:t>
            </a:r>
            <a:r>
              <a:rPr lang="cs-CZ" dirty="0" err="1" smtClean="0"/>
              <a:t>MAR</a:t>
            </a:r>
            <a:endParaRPr lang="cs-CZ" dirty="0" smtClean="0"/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Ke zvládnutí přípravy podkladů podat žádost dříve</a:t>
            </a:r>
          </a:p>
          <a:p>
            <a:pPr marL="534988" indent="-534988">
              <a:buClr>
                <a:schemeClr val="accent4"/>
              </a:buCl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280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FFC000"/>
                </a:solidFill>
              </a:rPr>
              <a:t>Administrativní záležitosti - termíny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PZAŘ</a:t>
            </a:r>
            <a:r>
              <a:rPr lang="cs-CZ" dirty="0" smtClean="0"/>
              <a:t> požádá ČTÚ o vydání IO na nový kmitočet, 2 měsíce před </a:t>
            </a:r>
            <a:r>
              <a:rPr lang="cs-CZ" dirty="0" err="1" smtClean="0"/>
              <a:t>TP</a:t>
            </a:r>
            <a:endParaRPr lang="cs-CZ" dirty="0" smtClean="0"/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ČTÚ vydá nové IO, vzhledem k úřední změně kmitočtu, není změna zpoplatněna (§ 8, odst. 2, písmeno b), zákona 634/2004 Sb.), týká se pouze změny kmitočtu – další změny zpoplatněny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IO oprávnění bude vydáno do 30 dnů po podání žádosti na ČTÚ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err="1" smtClean="0"/>
              <a:t>PZAŘ</a:t>
            </a:r>
            <a:r>
              <a:rPr lang="cs-CZ" dirty="0" smtClean="0"/>
              <a:t> bude na přechodnou dobu držitelem 2 oprávnění (jeden poplatek), po datu přechodu na 8,33 kHz nutno IO znějící na 25 kHz vrátit, jinak budou obě IO zpoplatněna a to i v případě nepřevedení na 8,33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040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FFC000"/>
                </a:solidFill>
              </a:rPr>
              <a:t>Termíny přechodu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Podle </a:t>
            </a:r>
            <a:r>
              <a:rPr lang="cs-CZ" dirty="0" err="1" smtClean="0"/>
              <a:t>AIC</a:t>
            </a:r>
            <a:r>
              <a:rPr lang="cs-CZ" dirty="0" smtClean="0"/>
              <a:t> A 8/15</a:t>
            </a:r>
            <a:br>
              <a:rPr lang="cs-CZ" dirty="0" smtClean="0"/>
            </a:br>
            <a:r>
              <a:rPr lang="cs-CZ" dirty="0" smtClean="0"/>
              <a:t>10. 11. 2016</a:t>
            </a:r>
            <a:br>
              <a:rPr lang="cs-CZ" dirty="0" smtClean="0"/>
            </a:br>
            <a:r>
              <a:rPr lang="cs-CZ" dirty="0" smtClean="0"/>
              <a:t>30. 3. 2017</a:t>
            </a:r>
            <a:br>
              <a:rPr lang="cs-CZ" dirty="0" smtClean="0"/>
            </a:br>
            <a:r>
              <a:rPr lang="cs-CZ" dirty="0" smtClean="0"/>
              <a:t>9. 11. 2017</a:t>
            </a:r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Termíny podání – bude v průvodním dopise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539750" indent="-539750">
              <a:buClr>
                <a:schemeClr val="accent4"/>
              </a:buClr>
              <a:buFont typeface="Wingdings" panose="05000000000000000000" pitchFamily="2" charset="2"/>
              <a:buChar char="q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8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123398"/>
              </p:ext>
            </p:extLst>
          </p:nvPr>
        </p:nvGraphicFramePr>
        <p:xfrm>
          <a:off x="1524000" y="4090736"/>
          <a:ext cx="6096000" cy="1990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490889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err="1" smtClean="0"/>
                        <a:t>TP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LIS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/>
                        <a:t>ČTÚ</a:t>
                      </a:r>
                      <a:endParaRPr lang="cs-CZ" sz="2800" dirty="0"/>
                    </a:p>
                  </a:txBody>
                  <a:tcPr/>
                </a:tc>
              </a:tr>
              <a:tr h="49088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10. 11. 2016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26.</a:t>
                      </a:r>
                      <a:r>
                        <a:rPr lang="cs-CZ" baseline="0" dirty="0" smtClean="0"/>
                        <a:t> 9. 2016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1. 10. 2016</a:t>
                      </a:r>
                      <a:endParaRPr lang="cs-CZ" dirty="0"/>
                    </a:p>
                  </a:txBody>
                  <a:tcPr anchor="ctr"/>
                </a:tc>
              </a:tr>
              <a:tr h="49088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30. 3. 2017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9. 2. 2017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20. 2. 2017</a:t>
                      </a:r>
                      <a:endParaRPr lang="cs-CZ" dirty="0"/>
                    </a:p>
                  </a:txBody>
                  <a:tcPr anchor="ctr"/>
                </a:tc>
              </a:tr>
              <a:tr h="49088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9. 11. 2017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20. 9. 2017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1. 10. 2017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554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accent4"/>
                </a:solidFill>
              </a:rPr>
              <a:t>Přeladění</a:t>
            </a:r>
            <a:endParaRPr lang="cs-CZ" b="1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9750" indent="-53975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cs-CZ" dirty="0" smtClean="0"/>
              <a:t>Změna kmitočtu je stanovena na příslušný den v 00 hodin </a:t>
            </a:r>
            <a:r>
              <a:rPr lang="cs-CZ" dirty="0" err="1" smtClean="0"/>
              <a:t>UTC</a:t>
            </a:r>
            <a:r>
              <a:rPr lang="cs-CZ" dirty="0" smtClean="0"/>
              <a:t>, tedy pro ČR to bude + 1 hodina v případě zimního času, nebo +2 hodiny v případě letního času</a:t>
            </a:r>
            <a:br>
              <a:rPr lang="cs-CZ" dirty="0" smtClean="0"/>
            </a:br>
            <a:r>
              <a:rPr lang="cs-CZ" dirty="0" smtClean="0"/>
              <a:t>10. 11. 2016   změna v 01 hodin platného času, jedná se o zimní čas</a:t>
            </a:r>
            <a:br>
              <a:rPr lang="cs-CZ" dirty="0" smtClean="0"/>
            </a:br>
            <a:r>
              <a:rPr lang="cs-CZ" dirty="0" smtClean="0"/>
              <a:t>30. 3. 2017 změna v 02 hodin platného času, předpokládá se platnost letního času</a:t>
            </a:r>
            <a:br>
              <a:rPr lang="cs-CZ" dirty="0" smtClean="0"/>
            </a:br>
            <a:r>
              <a:rPr lang="cs-CZ" dirty="0" smtClean="0"/>
              <a:t>9. 11. 2017 změna v 01 hodin platného času, jedná se o zimní čas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6. 2. 2016     Seminář pro všeobecné letectví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6F9E3-901C-4F17-B006-04D521D31EC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2708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Zima</Template>
  <TotalTime>820</TotalTime>
  <Words>1395</Words>
  <Application>Microsoft Office PowerPoint</Application>
  <PresentationFormat>Předvádění na obrazovce (4:3)</PresentationFormat>
  <Paragraphs>205</Paragraphs>
  <Slides>23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Kmitočtový a časový plán přechodu na šíři kanálu 8,33 kHz</vt:lpstr>
      <vt:lpstr>Rekapitulace, právní rámec</vt:lpstr>
      <vt:lpstr>Rekapitulace předchozích kroků</vt:lpstr>
      <vt:lpstr>Současná situace - co nás čeká</vt:lpstr>
      <vt:lpstr>Administrativní záležitosti</vt:lpstr>
      <vt:lpstr>Administrativní záležitosti - termíny</vt:lpstr>
      <vt:lpstr>Administrativní záležitosti - termíny</vt:lpstr>
      <vt:lpstr>Termíny přechodu</vt:lpstr>
      <vt:lpstr>Přeladění</vt:lpstr>
      <vt:lpstr>Fyzické přeladění</vt:lpstr>
      <vt:lpstr>Zasílání osvědčení</vt:lpstr>
      <vt:lpstr>Údaje podle předpisu L15</vt:lpstr>
      <vt:lpstr>Technické otázky</vt:lpstr>
      <vt:lpstr>Technické vybavení</vt:lpstr>
      <vt:lpstr>Offset</vt:lpstr>
      <vt:lpstr>Způsob ladění</vt:lpstr>
      <vt:lpstr>Naladění kanálu</vt:lpstr>
      <vt:lpstr>Formulář IO na ČTÚ</vt:lpstr>
      <vt:lpstr>Komunikace</vt:lpstr>
      <vt:lpstr>Poznámky</vt:lpstr>
      <vt:lpstr>Prosba</vt:lpstr>
      <vt:lpstr>Přidělení kmitočtu</vt:lpstr>
      <vt:lpstr> </vt:lpstr>
    </vt:vector>
  </TitlesOfParts>
  <Company>MD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kmitočtového a časového plánu přechodu na šíři kanálu 8,33 kHz</dc:title>
  <dc:creator>Valenta Jiří Ing.</dc:creator>
  <cp:lastModifiedBy>Valenta Jiří Ing.</cp:lastModifiedBy>
  <cp:revision>70</cp:revision>
  <dcterms:created xsi:type="dcterms:W3CDTF">2015-01-14T13:17:18Z</dcterms:created>
  <dcterms:modified xsi:type="dcterms:W3CDTF">2016-02-04T13:09:17Z</dcterms:modified>
</cp:coreProperties>
</file>