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2" r:id="rId2"/>
    <p:sldId id="318" r:id="rId3"/>
    <p:sldId id="319" r:id="rId4"/>
    <p:sldId id="324" r:id="rId5"/>
    <p:sldId id="325" r:id="rId6"/>
    <p:sldId id="326" r:id="rId7"/>
    <p:sldId id="327" r:id="rId8"/>
    <p:sldId id="321" r:id="rId9"/>
    <p:sldId id="323" r:id="rId10"/>
    <p:sldId id="322" r:id="rId11"/>
    <p:sldId id="259" r:id="rId12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96"/>
    <a:srgbClr val="000000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 autoAdjust="0"/>
    <p:restoredTop sz="96866" autoAdjust="0"/>
  </p:normalViewPr>
  <p:slideViewPr>
    <p:cSldViewPr snapToGrid="0">
      <p:cViewPr varScale="1">
        <p:scale>
          <a:sx n="85" d="100"/>
          <a:sy n="85" d="100"/>
        </p:scale>
        <p:origin x="169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9C2F6-AE70-4401-8C7B-567A5B6348C3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C98F3-D39E-443B-B042-98DC16959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197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20A46-F1E5-489B-92A2-841934303770}" type="datetimeFigureOut">
              <a:rPr lang="cs-CZ"/>
              <a:pPr>
                <a:defRPr/>
              </a:pPr>
              <a:t>10.01.2020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FECD8-9E99-494C-BE36-6116E6D6F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04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" y="268923"/>
            <a:ext cx="6858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940" y="1768317"/>
            <a:ext cx="6858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9DCA9E-1358-4F01-BCB1-0ECABC53521B}" type="datetimeFigureOut">
              <a:rPr lang="cs-CZ"/>
              <a:pPr>
                <a:defRPr/>
              </a:pPr>
              <a:t>10.01.2020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9A3DC7-7D9F-4359-99EA-6694FEB497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37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32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0145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9356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58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3417887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4114800" y="1597025"/>
            <a:ext cx="2833688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04813" y="4505325"/>
            <a:ext cx="3417887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4114801" y="5135563"/>
            <a:ext cx="2833688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808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5939426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6353127" y="1597025"/>
            <a:ext cx="2544688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256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90513" y="257175"/>
            <a:ext cx="86074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299622" y="447675"/>
            <a:ext cx="8598192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4444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2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7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90513" y="793750"/>
            <a:ext cx="8607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90513" y="2039938"/>
            <a:ext cx="8607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1028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8515350" y="311150"/>
            <a:ext cx="3825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 smtClean="0">
              <a:solidFill>
                <a:srgbClr val="5A5A5A"/>
              </a:solidFill>
            </a:endParaRPr>
          </a:p>
        </p:txBody>
      </p:sp>
      <p:sp>
        <p:nvSpPr>
          <p:cNvPr id="1030" name="TextovéPole 12"/>
          <p:cNvSpPr txBox="1">
            <a:spLocks noChangeArrowheads="1"/>
          </p:cNvSpPr>
          <p:nvPr/>
        </p:nvSpPr>
        <p:spPr bwMode="auto">
          <a:xfrm>
            <a:off x="8515350" y="311150"/>
            <a:ext cx="581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79271D1-4194-4090-A343-88AF75FACECE}" type="slidenum">
              <a:rPr lang="cs-CZ" sz="1000" smtClean="0">
                <a:solidFill>
                  <a:srgbClr val="5A5A5A"/>
                </a:solidFill>
              </a:rPr>
              <a:pPr>
                <a:defRPr/>
              </a:pPr>
              <a:t>‹#›</a:t>
            </a:fld>
            <a:endParaRPr lang="cs-CZ" sz="1000" smtClean="0">
              <a:solidFill>
                <a:srgbClr val="5A5A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73" r:id="rId4"/>
    <p:sldLayoutId id="2147483674" r:id="rId5"/>
    <p:sldLayoutId id="2147483678" r:id="rId6"/>
    <p:sldLayoutId id="2147483675" r:id="rId7"/>
    <p:sldLayoutId id="214748367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462" y="687238"/>
            <a:ext cx="6020267" cy="1376362"/>
          </a:xfrm>
        </p:spPr>
        <p:txBody>
          <a:bodyPr rtlCol="0">
            <a:normAutofit/>
          </a:bodyPr>
          <a:lstStyle/>
          <a:p>
            <a:r>
              <a:rPr lang="cs-CZ" sz="3100" dirty="0" smtClean="0"/>
              <a:t>Provoz bezpilotních systémů</a:t>
            </a:r>
            <a:endParaRPr lang="cs-CZ" dirty="0"/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398462" y="1375419"/>
            <a:ext cx="6858000" cy="1655762"/>
          </a:xfrm>
        </p:spPr>
        <p:txBody>
          <a:bodyPr/>
          <a:lstStyle/>
          <a:p>
            <a:pPr eaLnBrk="1" hangingPunct="1"/>
            <a:r>
              <a:rPr lang="cs-CZ" altLang="cs-CZ" i="1" dirty="0" smtClean="0"/>
              <a:t>Seminář pro všeobecné letectví</a:t>
            </a:r>
          </a:p>
          <a:p>
            <a:pPr eaLnBrk="1" hangingPunct="1"/>
            <a:r>
              <a:rPr lang="cs-CZ" altLang="cs-CZ" i="1" dirty="0" smtClean="0"/>
              <a:t>11. 1. 2020</a:t>
            </a:r>
          </a:p>
          <a:p>
            <a:pPr eaLnBrk="1" hangingPunct="1"/>
            <a:r>
              <a:rPr lang="cs-CZ" altLang="cs-CZ" i="1" dirty="0" smtClean="0"/>
              <a:t>Šárka Hulínská</a:t>
            </a:r>
          </a:p>
        </p:txBody>
      </p:sp>
    </p:spTree>
    <p:extLst>
      <p:ext uri="{BB962C8B-B14F-4D97-AF65-F5344CB8AC3E}">
        <p14:creationId xmlns:p14="http://schemas.microsoft.com/office/powerpoint/2010/main" val="7229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www.letejtezodpovedne.cz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5638" b="6636"/>
          <a:stretch/>
        </p:blipFill>
        <p:spPr>
          <a:xfrm>
            <a:off x="1030942" y="1521246"/>
            <a:ext cx="6683553" cy="41763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21FCD99-48C2-43BA-BDBB-B815BF4628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90" y="1781619"/>
            <a:ext cx="1391428" cy="1391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077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304346" y="631145"/>
            <a:ext cx="6858000" cy="137795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dirty="0" smtClean="0">
                <a:latin typeface="Arial" charset="0"/>
                <a:cs typeface="Arial" charset="0"/>
              </a:rPr>
              <a:t>Děkuji za pozornost</a:t>
            </a:r>
            <a:br>
              <a:rPr lang="cs-CZ" altLang="cs-CZ" sz="2800" dirty="0" smtClean="0">
                <a:latin typeface="Arial" charset="0"/>
                <a:cs typeface="Arial" charset="0"/>
              </a:rPr>
            </a:br>
            <a:r>
              <a:rPr lang="cs-CZ" altLang="cs-CZ" sz="2400" dirty="0">
                <a:latin typeface="Arial" charset="0"/>
                <a:cs typeface="Arial" charset="0"/>
              </a:rPr>
              <a:t/>
            </a:r>
            <a:br>
              <a:rPr lang="cs-CZ" altLang="cs-CZ" sz="2400" dirty="0">
                <a:latin typeface="Arial" charset="0"/>
                <a:cs typeface="Arial" charset="0"/>
              </a:rPr>
            </a:br>
            <a:r>
              <a:rPr lang="cs-CZ" altLang="cs-CZ" sz="2400" dirty="0" smtClean="0">
                <a:latin typeface="Arial" charset="0"/>
                <a:cs typeface="Arial" charset="0"/>
              </a:rPr>
              <a:t>Létejme zodpovědně</a:t>
            </a:r>
            <a:endParaRPr lang="cs-CZ" alt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rot="20000764">
            <a:off x="2352675" y="4402096"/>
            <a:ext cx="390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Drony</a:t>
            </a:r>
            <a:r>
              <a:rPr lang="cs-CZ" dirty="0" smtClean="0"/>
              <a:t> součástí našeho nebe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Právní úprava - Doplněk </a:t>
            </a:r>
            <a:r>
              <a:rPr lang="cs-CZ" dirty="0"/>
              <a:t>X – L 2 </a:t>
            </a:r>
          </a:p>
          <a:p>
            <a:r>
              <a:rPr lang="cs-CZ" dirty="0"/>
              <a:t>Od 01/07/2020 postupně implementována pravidla celoevropská </a:t>
            </a:r>
          </a:p>
          <a:p>
            <a:r>
              <a:rPr lang="cs-CZ" dirty="0"/>
              <a:t>Nové rozdělení provozu</a:t>
            </a:r>
          </a:p>
          <a:p>
            <a:r>
              <a:rPr lang="cs-CZ" dirty="0"/>
              <a:t>Další vývoj - management systém pro provoz </a:t>
            </a:r>
            <a:r>
              <a:rPr lang="cs-CZ" dirty="0" err="1"/>
              <a:t>dronů</a:t>
            </a:r>
            <a:r>
              <a:rPr lang="cs-CZ" dirty="0"/>
              <a:t> = U-</a:t>
            </a:r>
            <a:r>
              <a:rPr lang="cs-CZ" dirty="0" err="1"/>
              <a:t>Space</a:t>
            </a:r>
            <a:endParaRPr lang="cs-CZ" dirty="0"/>
          </a:p>
          <a:p>
            <a:r>
              <a:rPr lang="cs-CZ" dirty="0" smtClean="0"/>
              <a:t>Dynamický rozvoj 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Vznik nového odvětví dopravy</a:t>
            </a:r>
          </a:p>
        </p:txBody>
      </p:sp>
    </p:spTree>
    <p:extLst>
      <p:ext uri="{BB962C8B-B14F-4D97-AF65-F5344CB8AC3E}">
        <p14:creationId xmlns:p14="http://schemas.microsoft.com/office/powerpoint/2010/main" val="189745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Dnešní pravidla provozu </a:t>
            </a:r>
            <a:r>
              <a:rPr lang="cs-CZ" dirty="0" err="1" smtClean="0"/>
              <a:t>dronů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290513" y="2039938"/>
            <a:ext cx="8607425" cy="36576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Doplněk X, L2</a:t>
            </a:r>
          </a:p>
          <a:p>
            <a:r>
              <a:rPr lang="cs-CZ" dirty="0" smtClean="0"/>
              <a:t>Právní úprava platná od r. 2012</a:t>
            </a:r>
          </a:p>
          <a:p>
            <a:r>
              <a:rPr lang="cs-CZ" dirty="0" smtClean="0"/>
              <a:t>Požadavky na bezpečnost, dohled pilota,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 smtClean="0"/>
              <a:t>odpovědnost, prostory, ochranná pásma,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meteorologická minima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3847">
            <a:off x="5790621" y="1658101"/>
            <a:ext cx="2681399" cy="3987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23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Dnešní pravidla provozu </a:t>
            </a:r>
            <a:r>
              <a:rPr lang="cs-CZ" dirty="0" err="1"/>
              <a:t>dronů</a:t>
            </a:r>
            <a:endParaRPr lang="cs-CZ" dirty="0"/>
          </a:p>
        </p:txBody>
      </p:sp>
      <p:pic>
        <p:nvPicPr>
          <p:cNvPr id="5" name="Picture 2" descr="VÃ½sledek obrÃ¡zku pro vl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4" r="1681" b="19772"/>
          <a:stretch/>
        </p:blipFill>
        <p:spPr bwMode="auto">
          <a:xfrm>
            <a:off x="720178" y="3432015"/>
            <a:ext cx="7688716" cy="226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Pilot </a:t>
            </a:r>
            <a:r>
              <a:rPr lang="cs-CZ" dirty="0" err="1" smtClean="0"/>
              <a:t>dronu</a:t>
            </a:r>
            <a:r>
              <a:rPr lang="cs-CZ" dirty="0" smtClean="0"/>
              <a:t> provozuje letadlo </a:t>
            </a:r>
            <a:r>
              <a:rPr lang="cs-CZ" dirty="0" smtClean="0">
                <a:solidFill>
                  <a:srgbClr val="FF0000"/>
                </a:solidFill>
              </a:rPr>
              <a:t>vždy v přímém dohledu</a:t>
            </a:r>
            <a:r>
              <a:rPr lang="cs-CZ" dirty="0" smtClean="0"/>
              <a:t>!</a:t>
            </a:r>
          </a:p>
          <a:p>
            <a:r>
              <a:rPr lang="cs-CZ" dirty="0" smtClean="0"/>
              <a:t>Pilot létá s </a:t>
            </a:r>
            <a:r>
              <a:rPr lang="cs-CZ" dirty="0" err="1" smtClean="0"/>
              <a:t>dronem</a:t>
            </a:r>
            <a:r>
              <a:rPr lang="cs-CZ" dirty="0" smtClean="0"/>
              <a:t> do max. výšky 300 m nad zemí (</a:t>
            </a:r>
            <a:r>
              <a:rPr lang="cs-CZ" dirty="0" smtClean="0">
                <a:solidFill>
                  <a:srgbClr val="FF0000"/>
                </a:solidFill>
              </a:rPr>
              <a:t>G</a:t>
            </a:r>
            <a:r>
              <a:rPr lang="cs-CZ" dirty="0" smtClean="0"/>
              <a:t>)!</a:t>
            </a:r>
          </a:p>
          <a:p>
            <a:r>
              <a:rPr lang="cs-CZ" dirty="0" smtClean="0"/>
              <a:t>Pilot </a:t>
            </a:r>
            <a:r>
              <a:rPr lang="cs-CZ" dirty="0" err="1" smtClean="0"/>
              <a:t>dronu</a:t>
            </a:r>
            <a:r>
              <a:rPr lang="cs-CZ" dirty="0" smtClean="0"/>
              <a:t> neustále </a:t>
            </a:r>
            <a:r>
              <a:rPr lang="cs-CZ" dirty="0" smtClean="0">
                <a:solidFill>
                  <a:srgbClr val="FF0000"/>
                </a:solidFill>
              </a:rPr>
              <a:t>vyhodnocuje překážky </a:t>
            </a:r>
            <a:r>
              <a:rPr lang="cs-CZ" dirty="0" smtClean="0"/>
              <a:t>kolem něj!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78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Dnešní pravidla provozu </a:t>
            </a:r>
            <a:r>
              <a:rPr lang="cs-CZ" dirty="0" err="1"/>
              <a:t>dronů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Pilot </a:t>
            </a:r>
            <a:r>
              <a:rPr lang="cs-CZ" dirty="0" err="1" smtClean="0"/>
              <a:t>dronu</a:t>
            </a:r>
            <a:r>
              <a:rPr lang="cs-CZ" dirty="0" smtClean="0"/>
              <a:t> respektuje existenci </a:t>
            </a:r>
            <a:r>
              <a:rPr lang="cs-CZ" dirty="0" smtClean="0">
                <a:solidFill>
                  <a:srgbClr val="FF0000"/>
                </a:solidFill>
              </a:rPr>
              <a:t>ochranných pásem</a:t>
            </a:r>
            <a:r>
              <a:rPr lang="cs-CZ" dirty="0" smtClean="0"/>
              <a:t>!</a:t>
            </a:r>
          </a:p>
        </p:txBody>
      </p:sp>
      <p:pic>
        <p:nvPicPr>
          <p:cNvPr id="4" name="Picture 4" descr="VÃ½sledek obrÃ¡zku pro komunikace siln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3" y="2673152"/>
            <a:ext cx="2833672" cy="2127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Ã½sledek obrÃ¡zku pro Å¾elezn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99" y="2673152"/>
            <a:ext cx="2782064" cy="2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VÃ½sledek obrÃ¡zku pro ochrannÃ¡ pÃ¡sma nÃ¡rodnÃ­ch parkÅ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77" y="2673152"/>
            <a:ext cx="2043031" cy="2676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VÃ½sledek obrÃ¡zku pro drÃ¡ty vysokÃ©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3"/>
          <a:stretch/>
        </p:blipFill>
        <p:spPr bwMode="auto">
          <a:xfrm>
            <a:off x="5101208" y="4011337"/>
            <a:ext cx="2127666" cy="168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Dnešní pravidla provozu </a:t>
            </a:r>
            <a:r>
              <a:rPr lang="cs-CZ" dirty="0" err="1"/>
              <a:t>dronů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Pilot </a:t>
            </a:r>
            <a:r>
              <a:rPr lang="cs-CZ" dirty="0" err="1" smtClean="0"/>
              <a:t>dronu</a:t>
            </a:r>
            <a:r>
              <a:rPr lang="cs-CZ" dirty="0" smtClean="0"/>
              <a:t> ví, </a:t>
            </a:r>
            <a:r>
              <a:rPr lang="cs-CZ" dirty="0" smtClean="0">
                <a:solidFill>
                  <a:srgbClr val="FF0000"/>
                </a:solidFill>
              </a:rPr>
              <a:t>kde smí a kde nesmí létat</a:t>
            </a:r>
            <a:r>
              <a:rPr lang="cs-CZ" dirty="0" smtClean="0"/>
              <a:t>!</a:t>
            </a:r>
          </a:p>
          <a:p>
            <a:endParaRPr lang="cs-CZ" dirty="0"/>
          </a:p>
        </p:txBody>
      </p:sp>
      <p:pic>
        <p:nvPicPr>
          <p:cNvPr id="5" name="Picture 2" descr="Výsledek obrázku pro klávesn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1" b="23863"/>
          <a:stretch/>
        </p:blipFill>
        <p:spPr bwMode="auto">
          <a:xfrm>
            <a:off x="5110519" y="4335058"/>
            <a:ext cx="2626924" cy="121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57470" y="2612032"/>
            <a:ext cx="3398717" cy="1823270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356829" y="4459229"/>
            <a:ext cx="134304" cy="2146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1" y="2690487"/>
            <a:ext cx="3495821" cy="16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3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Jednotná evropská legislativa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Nová kategorizace provozu – otevřená, specifická, certifikovaná</a:t>
            </a:r>
          </a:p>
          <a:p>
            <a:r>
              <a:rPr lang="cs-CZ" dirty="0" smtClean="0"/>
              <a:t>Nové požadavky kladené na regulátory, výrobce i na </a:t>
            </a:r>
            <a:r>
              <a:rPr lang="cs-CZ" dirty="0" err="1" smtClean="0"/>
              <a:t>posktovatele</a:t>
            </a:r>
            <a:r>
              <a:rPr lang="cs-CZ" dirty="0" smtClean="0"/>
              <a:t> letových navigačních služeb</a:t>
            </a:r>
          </a:p>
          <a:p>
            <a:r>
              <a:rPr lang="cs-CZ" dirty="0"/>
              <a:t>Jednotná registrace, E-identifikace, </a:t>
            </a:r>
            <a:r>
              <a:rPr lang="cs-CZ" dirty="0" err="1"/>
              <a:t>geozóny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440" t="4363" r="2183" b="58550"/>
          <a:stretch/>
        </p:blipFill>
        <p:spPr>
          <a:xfrm>
            <a:off x="159378" y="3952251"/>
            <a:ext cx="8738560" cy="163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1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Integrace </a:t>
            </a:r>
            <a:r>
              <a:rPr lang="cs-CZ" dirty="0" err="1" smtClean="0"/>
              <a:t>dronů</a:t>
            </a:r>
            <a:r>
              <a:rPr lang="cs-CZ" dirty="0" smtClean="0"/>
              <a:t> do vzdušného prostoru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4" y="2039938"/>
            <a:ext cx="7395383" cy="3657600"/>
          </a:xfrm>
        </p:spPr>
      </p:pic>
    </p:spTree>
    <p:extLst>
      <p:ext uri="{BB962C8B-B14F-4D97-AF65-F5344CB8AC3E}">
        <p14:creationId xmlns:p14="http://schemas.microsoft.com/office/powerpoint/2010/main" val="3373889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U-</a:t>
            </a:r>
            <a:r>
              <a:rPr lang="cs-CZ" dirty="0" err="1" smtClean="0"/>
              <a:t>Space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dirty="0"/>
              <a:t>„Soubor nových služeb a specifických postupů vedoucích k bezpečnému a efektivnímu přístupu do vzdušného prostoru pro UAS“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dirty="0"/>
              <a:t>U-</a:t>
            </a:r>
            <a:r>
              <a:rPr lang="cs-CZ" sz="2000" dirty="0" err="1"/>
              <a:t>Space</a:t>
            </a:r>
            <a:r>
              <a:rPr lang="cs-CZ" sz="2000" dirty="0"/>
              <a:t> vyžaduje vysokou míru digitalizace a automatizace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dirty="0"/>
              <a:t>CÍLEM je úplná </a:t>
            </a:r>
            <a:r>
              <a:rPr lang="cs-CZ" sz="2000" dirty="0">
                <a:solidFill>
                  <a:srgbClr val="FF0000"/>
                </a:solidFill>
              </a:rPr>
              <a:t>integrace UAS do vzdušného prostoru</a:t>
            </a:r>
          </a:p>
          <a:p>
            <a:endParaRPr lang="cs-CZ" dirty="0" smtClean="0"/>
          </a:p>
        </p:txBody>
      </p:sp>
      <p:pic>
        <p:nvPicPr>
          <p:cNvPr id="1026" name="Picture 2" descr="Výsledek obrázku pro u-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53" y="3868738"/>
            <a:ext cx="3045572" cy="11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55762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CZ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Z" id="{EB2BBE68-342C-43CC-A936-F8A138E0FBB9}" vid="{C92128D4-03B3-42C4-81B5-395B16ACF4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Prezentace CZ -  nové logo</Template>
  <TotalTime>6304</TotalTime>
  <Words>222</Words>
  <Application>Microsoft Office PowerPoint</Application>
  <PresentationFormat>Předvádění na obrazovce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prezentace_CZ</vt:lpstr>
      <vt:lpstr>Provoz bezpilotních systémů</vt:lpstr>
      <vt:lpstr>Drony součástí našeho nebe</vt:lpstr>
      <vt:lpstr>Dnešní pravidla provozu dronů</vt:lpstr>
      <vt:lpstr>Dnešní pravidla provozu dronů</vt:lpstr>
      <vt:lpstr>Dnešní pravidla provozu dronů</vt:lpstr>
      <vt:lpstr>Dnešní pravidla provozu dronů</vt:lpstr>
      <vt:lpstr>Jednotná evropská legislativa</vt:lpstr>
      <vt:lpstr>Integrace dronů do vzdušného prostoru</vt:lpstr>
      <vt:lpstr>U-Space</vt:lpstr>
      <vt:lpstr>www.letejtezodpovedne.cz</vt:lpstr>
      <vt:lpstr>Děkuji za pozornost  Létejme zodpovědně</vt:lpstr>
    </vt:vector>
  </TitlesOfParts>
  <Company>ŘLP ČR, s.p., Navigační 787, Jeneč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JANIKOVA Barbora</dc:creator>
  <cp:lastModifiedBy>HULINSKA Sarka</cp:lastModifiedBy>
  <cp:revision>137</cp:revision>
  <dcterms:created xsi:type="dcterms:W3CDTF">2019-02-08T14:36:33Z</dcterms:created>
  <dcterms:modified xsi:type="dcterms:W3CDTF">2020-01-10T19:53:19Z</dcterms:modified>
</cp:coreProperties>
</file>