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1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8" r:id="rId7"/>
    <p:sldId id="259" r:id="rId8"/>
    <p:sldId id="266" r:id="rId9"/>
    <p:sldId id="265" r:id="rId10"/>
    <p:sldId id="268" r:id="rId11"/>
    <p:sldId id="267" r:id="rId12"/>
    <p:sldId id="260" r:id="rId13"/>
    <p:sldId id="261" r:id="rId14"/>
    <p:sldId id="264" r:id="rId15"/>
    <p:sldId id="263" r:id="rId16"/>
  </p:sldIdLst>
  <p:sldSz cx="12192000" cy="6858000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ková Eva Mgr." initials="SEM" lastIdx="0" clrIdx="0">
    <p:extLst>
      <p:ext uri="{19B8F6BF-5375-455C-9EA6-DF929625EA0E}">
        <p15:presenceInfo xmlns:p15="http://schemas.microsoft.com/office/powerpoint/2012/main" userId="S-1-5-21-2013546996-1368335440-1734353810-138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FEC"/>
    <a:srgbClr val="E8F6FE"/>
    <a:srgbClr val="BBDFF7"/>
    <a:srgbClr val="CFE8F9"/>
    <a:srgbClr val="82C0EA"/>
    <a:srgbClr val="B5DBF5"/>
    <a:srgbClr val="B4D9F2"/>
    <a:srgbClr val="6DB7E9"/>
    <a:srgbClr val="89C6EF"/>
    <a:srgbClr val="B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85102" autoAdjust="0"/>
  </p:normalViewPr>
  <p:slideViewPr>
    <p:cSldViewPr>
      <p:cViewPr varScale="1">
        <p:scale>
          <a:sx n="115" d="100"/>
          <a:sy n="115" d="100"/>
        </p:scale>
        <p:origin x="3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768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32" y="0"/>
            <a:ext cx="2945659" cy="49768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420B1FC8-2E21-468C-9C49-00041966FEB1}" type="datetimeFigureOut">
              <a:rPr lang="cs-CZ" smtClean="0"/>
              <a:pPr/>
              <a:t>09.01.2020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960"/>
            <a:ext cx="2945659" cy="49768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32" y="9428960"/>
            <a:ext cx="2945659" cy="49768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B14F2A34-A2CA-407F-937E-3B71E3FF4F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89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8" tIns="45725" rIns="91448" bIns="45725" numCol="1" anchor="t" anchorCtr="0" compatLnSpc="1">
            <a:prstTxWarp prst="textNoShape">
              <a:avLst/>
            </a:prstTxWarp>
          </a:bodyPr>
          <a:lstStyle>
            <a:lvl1pPr defTabSz="914522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32" y="0"/>
            <a:ext cx="2945659" cy="4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8" tIns="45725" rIns="91448" bIns="45725" numCol="1" anchor="t" anchorCtr="0" compatLnSpc="1">
            <a:prstTxWarp prst="textNoShape">
              <a:avLst/>
            </a:prstTxWarp>
          </a:bodyPr>
          <a:lstStyle>
            <a:lvl1pPr algn="r" defTabSz="914522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273"/>
            <a:ext cx="5438140" cy="446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8" tIns="45725" rIns="91448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7374"/>
            <a:ext cx="2945659" cy="4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8" tIns="45725" rIns="91448" bIns="45725" numCol="1" anchor="b" anchorCtr="0" compatLnSpc="1">
            <a:prstTxWarp prst="textNoShape">
              <a:avLst/>
            </a:prstTxWarp>
          </a:bodyPr>
          <a:lstStyle>
            <a:lvl1pPr defTabSz="914522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32" y="9427374"/>
            <a:ext cx="2945659" cy="4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8" tIns="45725" rIns="91448" bIns="45725" numCol="1" anchor="b" anchorCtr="0" compatLnSpc="1">
            <a:prstTxWarp prst="textNoShape">
              <a:avLst/>
            </a:prstTxWarp>
          </a:bodyPr>
          <a:lstStyle>
            <a:lvl1pPr algn="r" defTabSz="914522" eaLnBrk="1" hangingPunct="1">
              <a:defRPr sz="1200"/>
            </a:lvl1pPr>
          </a:lstStyle>
          <a:p>
            <a:pPr>
              <a:defRPr/>
            </a:pPr>
            <a:fld id="{AE2783FE-3897-48BF-A59E-4A1756765F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2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7717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3716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69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9020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1710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836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6647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0005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79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8840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2783FE-3897-48BF-A59E-4A1756765F17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26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odbor_uvod_light_0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" b="1467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9301" y="404813"/>
            <a:ext cx="6913033" cy="79216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9301" y="5229200"/>
            <a:ext cx="7008284" cy="1368152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417741"/>
            <a:ext cx="3000219" cy="7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878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68760"/>
            <a:ext cx="10363200" cy="5256584"/>
          </a:xfrm>
        </p:spPr>
        <p:txBody>
          <a:bodyPr/>
          <a:lstStyle>
            <a:lvl1pPr marL="342900" indent="-720000">
              <a:lnSpc>
                <a:spcPct val="125000"/>
              </a:lnSpc>
              <a:buFontTx/>
              <a:buBlip>
                <a:blip r:embed="rId2"/>
              </a:buBlip>
              <a:defRPr sz="4000"/>
            </a:lvl1pPr>
            <a:lvl2pPr marL="742950" indent="360000">
              <a:lnSpc>
                <a:spcPct val="125000"/>
              </a:lnSpc>
              <a:buFont typeface="Arial" panose="020B0604020202020204" pitchFamily="34" charset="0"/>
              <a:buChar char="•"/>
              <a:defRPr sz="3200"/>
            </a:lvl2pPr>
            <a:lvl3pPr marL="1143000" indent="360000">
              <a:lnSpc>
                <a:spcPct val="125000"/>
              </a:lnSpc>
              <a:buFont typeface="Wingdings" panose="05000000000000000000" pitchFamily="2" charset="2"/>
              <a:buChar char="ü"/>
              <a:defRPr sz="2800"/>
            </a:lvl3pPr>
            <a:lvl4pPr marL="1943100" indent="-342900">
              <a:lnSpc>
                <a:spcPct val="125000"/>
              </a:lnSpc>
              <a:defRPr lang="cs-CZ" altLang="cs-CZ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0300" indent="-342900">
              <a:lnSpc>
                <a:spcPct val="125000"/>
              </a:lnSpc>
              <a:defRPr lang="cs-CZ" alt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5377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5530003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28800"/>
            <a:ext cx="5080000" cy="4467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28800"/>
            <a:ext cx="5080000" cy="4467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0265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5413" y="-171400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01910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1495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1340768"/>
            <a:ext cx="3932767" cy="97838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1340768"/>
            <a:ext cx="6172200" cy="5003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6439" y="2345344"/>
            <a:ext cx="3932767" cy="39984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431371" y="44624"/>
            <a:ext cx="11425269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z="4400" smtClean="0"/>
              <a:t>Kliknutím lze upravit styl.</a:t>
            </a:r>
            <a:endParaRPr lang="cs-CZ" sz="4400"/>
          </a:p>
        </p:txBody>
      </p:sp>
    </p:spTree>
    <p:extLst>
      <p:ext uri="{BB962C8B-B14F-4D97-AF65-F5344CB8AC3E}">
        <p14:creationId xmlns:p14="http://schemas.microsoft.com/office/powerpoint/2010/main" val="229762369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1368426"/>
            <a:ext cx="3932767" cy="932656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1368426"/>
            <a:ext cx="6172200" cy="50849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301082"/>
            <a:ext cx="3932767" cy="41522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431371" y="44624"/>
            <a:ext cx="11425269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z="4400" smtClean="0"/>
              <a:t>Kliknutím lze upravit styl.</a:t>
            </a:r>
            <a:endParaRPr lang="cs-CZ" sz="4400"/>
          </a:p>
        </p:txBody>
      </p:sp>
    </p:spTree>
    <p:extLst>
      <p:ext uri="{BB962C8B-B14F-4D97-AF65-F5344CB8AC3E}">
        <p14:creationId xmlns:p14="http://schemas.microsoft.com/office/powerpoint/2010/main" val="305726176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371" y="44624"/>
            <a:ext cx="11425269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Kliknutím lze upravit styl.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68760"/>
            <a:ext cx="10363200" cy="482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72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11"/>
              </a:buBlip>
            </a:pPr>
            <a:r>
              <a:rPr lang="cs-CZ" altLang="cs-CZ" dirty="0" smtClean="0"/>
              <a:t>Upravte styly předlohy textu.</a:t>
            </a:r>
          </a:p>
          <a:p>
            <a:pPr marL="742950" lvl="1" indent="36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/>
              <a:t>Druhá úroveň</a:t>
            </a:r>
          </a:p>
          <a:p>
            <a:pPr marL="1143000" lvl="2" indent="288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cs-CZ" altLang="cs-CZ" dirty="0" smtClean="0"/>
              <a:t>Třetí úroveň</a:t>
            </a:r>
          </a:p>
          <a:p>
            <a:pPr marL="1600200" lvl="3" indent="288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cs-CZ" altLang="cs-CZ" dirty="0" smtClean="0"/>
              <a:t>Čtvrtá úroveň</a:t>
            </a:r>
          </a:p>
          <a:p>
            <a:pPr marL="2057400" lvl="4" indent="288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har char="»"/>
            </a:pPr>
            <a:r>
              <a:rPr lang="cs-CZ" altLang="cs-CZ" dirty="0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6777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9" r:id="rId7"/>
    <p:sldLayoutId id="2147483950" r:id="rId8"/>
  </p:sldLayoutIdLst>
  <p:transition spd="med">
    <p:pull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lang="cs-CZ" altLang="cs-CZ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200150" indent="-457200" algn="l" rtl="0" eaLnBrk="1" fontAlgn="base" hangingPunct="1">
        <a:spcBef>
          <a:spcPct val="20000"/>
        </a:spcBef>
        <a:spcAft>
          <a:spcPct val="0"/>
        </a:spcAft>
        <a:buChar char="–"/>
        <a:defRPr lang="cs-CZ" altLang="cs-CZ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485900" indent="-3429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lang="cs-CZ" altLang="cs-CZ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9431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lang="cs-CZ" alt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400300" indent="-342900" algn="l" rtl="0" eaLnBrk="1" fontAlgn="base" hangingPunct="1">
        <a:spcBef>
          <a:spcPct val="20000"/>
        </a:spcBef>
        <a:spcAft>
          <a:spcPct val="0"/>
        </a:spcAft>
        <a:buChar char="»"/>
        <a:defRPr lang="cs-CZ" alt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lis.rlp.cz/vfrmanual/20190131_1/enr_7_cz.html" TargetMode="External"/><Relationship Id="rId4" Type="http://schemas.openxmlformats.org/officeDocument/2006/relationships/hyperlink" Target="mailto:tereza.topkova@mdcr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Neoprávněné </a:t>
            </a:r>
            <a:r>
              <a:rPr lang="cs-CZ" dirty="0" smtClean="0"/>
              <a:t>užívání </a:t>
            </a:r>
            <a:r>
              <a:rPr lang="cs-CZ" dirty="0"/>
              <a:t>VKV kmitočtů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Zdeněk Jelínek</a:t>
            </a:r>
          </a:p>
          <a:p>
            <a:pPr algn="r"/>
            <a:r>
              <a:rPr lang="cs-CZ" dirty="0" smtClean="0"/>
              <a:t>Sekce infrastruktury a letectví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242634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405" y="1618892"/>
            <a:ext cx="10363200" cy="5256584"/>
          </a:xfrm>
        </p:spPr>
        <p:txBody>
          <a:bodyPr/>
          <a:lstStyle/>
          <a:p>
            <a:r>
              <a:rPr lang="cs-CZ" dirty="0" smtClean="0"/>
              <a:t>Součinnost s ČTÚ</a:t>
            </a:r>
          </a:p>
          <a:p>
            <a:pPr marL="1543050" lvl="3" indent="-720000">
              <a:buBlip>
                <a:blip r:embed="rId3"/>
              </a:buBlip>
            </a:pPr>
            <a:r>
              <a:rPr lang="cs-CZ" altLang="cs-CZ" dirty="0" smtClean="0">
                <a:solidFill>
                  <a:srgbClr val="000000"/>
                </a:solidFill>
              </a:rPr>
              <a:t>Monitorování VKV kmitočtů v pásmu 118 – 137 MHz</a:t>
            </a:r>
            <a:endParaRPr lang="cs-CZ" altLang="cs-CZ" dirty="0">
              <a:solidFill>
                <a:srgbClr val="000000"/>
              </a:solidFill>
            </a:endParaRPr>
          </a:p>
          <a:p>
            <a:pPr marL="1543050" lvl="3" indent="-720000">
              <a:buBlip>
                <a:blip r:embed="rId3"/>
              </a:buBlip>
            </a:pPr>
            <a:r>
              <a:rPr lang="cs-CZ" altLang="cs-CZ" dirty="0" smtClean="0">
                <a:solidFill>
                  <a:srgbClr val="000000"/>
                </a:solidFill>
              </a:rPr>
              <a:t>Monitorování kmitočtů užívaných pro leteckou datovou komunikaci 136,7 – 137 MHz (neoprávněná hlasová komunikace může způsobit problémy s přenosem ATC dat)</a:t>
            </a:r>
          </a:p>
          <a:p>
            <a:pPr marL="1543050" lvl="3" indent="-720000">
              <a:buBlip>
                <a:blip r:embed="rId3"/>
              </a:buBlip>
            </a:pPr>
            <a:r>
              <a:rPr lang="cs-CZ" altLang="cs-CZ" dirty="0">
                <a:solidFill>
                  <a:srgbClr val="000000"/>
                </a:solidFill>
              </a:rPr>
              <a:t>Kontrola leteckých stanic na VFR letištích</a:t>
            </a:r>
          </a:p>
          <a:p>
            <a:pPr marL="1543050" lvl="3" indent="-720000">
              <a:buBlip>
                <a:blip r:embed="rId3"/>
              </a:buBlip>
            </a:pPr>
            <a:r>
              <a:rPr lang="cs-CZ" altLang="cs-CZ" dirty="0" smtClean="0">
                <a:solidFill>
                  <a:srgbClr val="000000"/>
                </a:solidFill>
              </a:rPr>
              <a:t>Kontrola údajů o kmitočtech (databáze, IO, VFR příručka,…)</a:t>
            </a:r>
          </a:p>
          <a:p>
            <a:pPr marL="1543050" lvl="3" indent="-720000">
              <a:buBlip>
                <a:blip r:embed="rId3"/>
              </a:buBlip>
            </a:pPr>
            <a:endParaRPr lang="cs-CZ" altLang="cs-CZ" sz="3600" dirty="0">
              <a:solidFill>
                <a:srgbClr val="000000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325381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5805264"/>
            <a:ext cx="2664296" cy="664335"/>
          </a:xfrm>
        </p:spPr>
      </p:pic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423592" y="3212976"/>
            <a:ext cx="748883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72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lang="cs-CZ" altLang="cs-CZ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36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cs-CZ" altLang="cs-CZ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36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lang="cs-CZ" altLang="cs-CZ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1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cs-CZ" altLang="cs-CZ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03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har char="»"/>
              <a:defRPr lang="cs-CZ" alt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dirty="0" smtClean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66696365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405" y="2132856"/>
            <a:ext cx="10363200" cy="3168352"/>
          </a:xfrm>
        </p:spPr>
        <p:txBody>
          <a:bodyPr/>
          <a:lstStyle/>
          <a:p>
            <a:r>
              <a:rPr lang="cs-CZ" sz="3600" dirty="0" smtClean="0"/>
              <a:t>Neoprávněné užívání VKV kmitočtů 2019</a:t>
            </a:r>
          </a:p>
          <a:p>
            <a:r>
              <a:rPr lang="cs-CZ" sz="3600" dirty="0" smtClean="0"/>
              <a:t>Změna kmitočtu letiště Dvůr Králové</a:t>
            </a:r>
          </a:p>
          <a:p>
            <a:r>
              <a:rPr lang="cs-CZ" sz="3600" dirty="0" smtClean="0"/>
              <a:t>Řešení situace při soutěžích</a:t>
            </a:r>
          </a:p>
          <a:p>
            <a:r>
              <a:rPr lang="cs-CZ" sz="3600" dirty="0" smtClean="0"/>
              <a:t>Monitorování 2020</a:t>
            </a:r>
          </a:p>
        </p:txBody>
      </p:sp>
    </p:spTree>
    <p:extLst>
      <p:ext uri="{BB962C8B-B14F-4D97-AF65-F5344CB8AC3E}">
        <p14:creationId xmlns:p14="http://schemas.microsoft.com/office/powerpoint/2010/main" val="195803325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Neoprávněné užívání VKV kmitočtů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405" y="1196752"/>
            <a:ext cx="10363200" cy="5256584"/>
          </a:xfrm>
        </p:spPr>
        <p:txBody>
          <a:bodyPr/>
          <a:lstStyle/>
          <a:p>
            <a:pPr algn="just"/>
            <a:r>
              <a:rPr lang="cs-CZ" sz="3600" dirty="0" smtClean="0"/>
              <a:t>Neoprávněné vysílání na kmitočtech ŘLP (1/2)</a:t>
            </a:r>
          </a:p>
          <a:p>
            <a:pPr marL="1543050" lvl="3" indent="-720000" algn="just">
              <a:buBlip>
                <a:blip r:embed="rId3"/>
              </a:buBlip>
            </a:pPr>
            <a:r>
              <a:rPr lang="cs-CZ" altLang="cs-CZ" dirty="0" smtClean="0"/>
              <a:t>7. října 2019 12:15-13:40 neoprávněná komunikace v češtině na kmitočtu 120,275 MHz (ACC Praha, sektor WL)</a:t>
            </a:r>
            <a:endParaRPr lang="cs-CZ" altLang="cs-CZ" dirty="0"/>
          </a:p>
          <a:p>
            <a:pPr marL="1543050" lvl="3" indent="-720000" algn="just">
              <a:buBlip>
                <a:blip r:embed="rId3"/>
              </a:buBlip>
            </a:pPr>
            <a:r>
              <a:rPr lang="cs-CZ" altLang="cs-CZ" dirty="0" smtClean="0"/>
              <a:t>ŘLP přešlo na záložní kmitočet 118,375 MHz, rovněž rušený</a:t>
            </a:r>
          </a:p>
          <a:p>
            <a:pPr marL="1543050" lvl="3" indent="-720000" algn="just">
              <a:buBlip>
                <a:blip r:embed="rId3"/>
              </a:buBlip>
            </a:pPr>
            <a:r>
              <a:rPr lang="cs-CZ" altLang="cs-CZ" dirty="0" smtClean="0"/>
              <a:t>Zjištěna komunikace pilotů kluzáků na </a:t>
            </a:r>
            <a:r>
              <a:rPr lang="cs-CZ" altLang="cs-CZ" dirty="0"/>
              <a:t>letišti v Jaroměři (Plachtařské mistrovství ČR juniorů) a ve Dvoře Králové (Safari pohár</a:t>
            </a:r>
            <a:r>
              <a:rPr lang="cs-CZ" altLang="cs-CZ" dirty="0" smtClean="0"/>
              <a:t>)</a:t>
            </a:r>
          </a:p>
          <a:p>
            <a:pPr marL="1543050" lvl="3" indent="-720000" algn="just">
              <a:buBlip>
                <a:blip r:embed="rId3"/>
              </a:buBlip>
            </a:pPr>
            <a:r>
              <a:rPr lang="cs-CZ" dirty="0" smtClean="0"/>
              <a:t>Po kontaktu ředitelů a přítomných organizátorů soutěží komunikace ustala</a:t>
            </a:r>
          </a:p>
          <a:p>
            <a:pPr marL="1543050" lvl="3" indent="-720000" algn="just">
              <a:buBlip>
                <a:blip r:embed="rId3"/>
              </a:buBlip>
            </a:pPr>
            <a:r>
              <a:rPr lang="cs-CZ" dirty="0" smtClean="0"/>
              <a:t>OHROŽENÍ BEZPEČNOSTI PROVOZU!!!</a:t>
            </a:r>
          </a:p>
        </p:txBody>
      </p:sp>
    </p:spTree>
    <p:extLst>
      <p:ext uri="{BB962C8B-B14F-4D97-AF65-F5344CB8AC3E}">
        <p14:creationId xmlns:p14="http://schemas.microsoft.com/office/powerpoint/2010/main" val="99663623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Neoprávněné užívání VKV kmitočtů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405" y="990984"/>
            <a:ext cx="10363200" cy="5256584"/>
          </a:xfrm>
        </p:spPr>
        <p:txBody>
          <a:bodyPr/>
          <a:lstStyle/>
          <a:p>
            <a:pPr algn="just"/>
            <a:r>
              <a:rPr lang="cs-CZ" sz="3600" dirty="0" smtClean="0"/>
              <a:t>Neoprávněné vysílání na kmitočtech ŘLP (2/2)</a:t>
            </a:r>
          </a:p>
          <a:p>
            <a:pPr marL="1543050" lvl="3" indent="-720000" algn="just">
              <a:buBlip>
                <a:blip r:embed="rId3"/>
              </a:buBlip>
            </a:pPr>
            <a:r>
              <a:rPr lang="cs-CZ" dirty="0" smtClean="0"/>
              <a:t>Dalším </a:t>
            </a:r>
            <a:r>
              <a:rPr lang="cs-CZ" dirty="0"/>
              <a:t>monitorováním bylo zjištěno </a:t>
            </a:r>
            <a:r>
              <a:rPr lang="cs-CZ" dirty="0" smtClean="0"/>
              <a:t>rovněž dlouhodobější </a:t>
            </a:r>
            <a:r>
              <a:rPr lang="cs-CZ" dirty="0"/>
              <a:t>neoprávněné užívání záložního </a:t>
            </a:r>
            <a:r>
              <a:rPr lang="cs-CZ" dirty="0" smtClean="0"/>
              <a:t>kmitočtu </a:t>
            </a:r>
            <a:r>
              <a:rPr lang="cs-CZ" altLang="cs-CZ" dirty="0" smtClean="0"/>
              <a:t>118,375 </a:t>
            </a:r>
            <a:r>
              <a:rPr lang="cs-CZ" altLang="cs-CZ" dirty="0" smtClean="0"/>
              <a:t>MHz</a:t>
            </a:r>
          </a:p>
          <a:p>
            <a:pPr marL="1543050" lvl="3" indent="-720000" algn="just">
              <a:buBlip>
                <a:blip r:embed="rId3"/>
              </a:buBlip>
            </a:pPr>
            <a:r>
              <a:rPr lang="cs-CZ" altLang="cs-CZ" dirty="0" smtClean="0"/>
              <a:t>Upozornění zasláno Aeroklubu ČR s žádostí o </a:t>
            </a:r>
            <a:r>
              <a:rPr lang="cs-CZ" altLang="cs-CZ" dirty="0"/>
              <a:t>informování všech aeroklubů pořádajících soutěže o dodržování platné právní úpravy ohledně využívání kmitočtového spektra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a </a:t>
            </a:r>
            <a:r>
              <a:rPr lang="cs-CZ" altLang="cs-CZ" dirty="0"/>
              <a:t>o zajištění řádné informovanosti v rámci předletových </a:t>
            </a:r>
            <a:r>
              <a:rPr lang="cs-CZ" altLang="cs-CZ" dirty="0" smtClean="0"/>
              <a:t>briefingů (bez odpovědi)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497746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Neoprávněné užívání VKV kmitočtů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196752"/>
            <a:ext cx="10582200" cy="5256584"/>
          </a:xfrm>
        </p:spPr>
        <p:txBody>
          <a:bodyPr/>
          <a:lstStyle/>
          <a:p>
            <a:r>
              <a:rPr lang="cs-CZ" sz="3600" dirty="0" smtClean="0"/>
              <a:t>Monitorování </a:t>
            </a:r>
            <a:r>
              <a:rPr lang="cs-CZ" sz="3600" dirty="0" smtClean="0"/>
              <a:t>ČTÚ 2019</a:t>
            </a:r>
            <a:endParaRPr lang="cs-CZ" sz="3600" dirty="0" smtClean="0"/>
          </a:p>
          <a:p>
            <a:pPr marL="1543050" lvl="3" indent="-720000">
              <a:buBlip>
                <a:blip r:embed="rId3"/>
              </a:buBlip>
            </a:pPr>
            <a:r>
              <a:rPr lang="cs-CZ" dirty="0" smtClean="0"/>
              <a:t>ČTÚ </a:t>
            </a:r>
            <a:r>
              <a:rPr lang="cs-CZ" dirty="0" smtClean="0"/>
              <a:t>monitorovalo kmitočtové pásmo 118-137 MHz při leteckých soutěžích (srpen, září 2019)</a:t>
            </a:r>
          </a:p>
          <a:p>
            <a:pPr marL="1543050" lvl="3" indent="-720000">
              <a:buBlip>
                <a:blip r:embed="rId3"/>
              </a:buBlip>
            </a:pPr>
            <a:r>
              <a:rPr lang="cs-CZ" dirty="0" smtClean="0"/>
              <a:t>Zjištění neoprávněného užívání následujících kmitočtů</a:t>
            </a:r>
          </a:p>
          <a:p>
            <a:pPr marL="1543050" lvl="3" indent="-720000">
              <a:buBlip>
                <a:blip r:embed="rId3"/>
              </a:buBlip>
            </a:pPr>
            <a:endParaRPr lang="cs-CZ" dirty="0"/>
          </a:p>
          <a:p>
            <a:pPr marL="1543050" lvl="3" indent="-720000">
              <a:buBlip>
                <a:blip r:embed="rId3"/>
              </a:buBlip>
            </a:pPr>
            <a:endParaRPr lang="cs-CZ" dirty="0" smtClean="0"/>
          </a:p>
          <a:p>
            <a:pPr marL="1543050" lvl="3" indent="-720000">
              <a:buBlip>
                <a:blip r:embed="rId3"/>
              </a:buBlip>
            </a:pPr>
            <a:endParaRPr lang="cs-CZ" dirty="0"/>
          </a:p>
          <a:p>
            <a:pPr marL="1543050" lvl="3" indent="-720000">
              <a:buBlip>
                <a:blip r:embed="rId3"/>
              </a:buBlip>
            </a:pPr>
            <a:endParaRPr lang="cs-CZ" dirty="0" smtClean="0"/>
          </a:p>
          <a:p>
            <a:pPr marL="823050" lvl="3" indent="0">
              <a:buNone/>
            </a:pPr>
            <a:endParaRPr lang="cs-CZ" sz="20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97010"/>
              </p:ext>
            </p:extLst>
          </p:nvPr>
        </p:nvGraphicFramePr>
        <p:xfrm>
          <a:off x="1517491" y="3573016"/>
          <a:ext cx="9253028" cy="22326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348223249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416525247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56590748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Kmitočtový kanál ICAO 8,33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Kmitočet L10 [MHz]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Neoprávněné použití na </a:t>
                      </a:r>
                      <a:r>
                        <a:rPr lang="cs-CZ" sz="1600" u="none" strike="noStrike" dirty="0" smtClean="0">
                          <a:effectLst/>
                        </a:rPr>
                        <a:t>soutěži A-A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1596147"/>
                  </a:ext>
                </a:extLst>
              </a:tr>
              <a:tr h="572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119.610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119,60833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Hronovské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Orlíkovské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>
                          <a:effectLst/>
                        </a:rPr>
                        <a:t>přeháňky (Velké Poříčí)</a:t>
                      </a:r>
                      <a:br>
                        <a:rPr lang="cs-CZ" sz="1600" u="none" strike="noStrike" dirty="0">
                          <a:effectLst/>
                        </a:rPr>
                      </a:br>
                      <a:r>
                        <a:rPr lang="cs-CZ" sz="1600" u="none" strike="noStrike" dirty="0">
                          <a:effectLst/>
                        </a:rPr>
                        <a:t>Plachtařské MČR (Moravská Třebová)</a:t>
                      </a:r>
                      <a:br>
                        <a:rPr lang="cs-CZ" sz="1600" u="none" strike="noStrike" dirty="0">
                          <a:effectLst/>
                        </a:rPr>
                      </a:br>
                      <a:r>
                        <a:rPr lang="cs-CZ" sz="1600" u="none" strike="noStrike" dirty="0">
                          <a:effectLst/>
                        </a:rPr>
                        <a:t>MČR v akrobacii kluzáků Sportsman &amp; </a:t>
                      </a:r>
                      <a:r>
                        <a:rPr lang="cs-CZ" sz="1600" u="none" strike="noStrike" dirty="0" err="1">
                          <a:effectLst/>
                        </a:rPr>
                        <a:t>Intermediate</a:t>
                      </a:r>
                      <a:r>
                        <a:rPr lang="cs-CZ" sz="1600" u="none" strike="noStrike" dirty="0">
                          <a:effectLst/>
                        </a:rPr>
                        <a:t> (Vrchlabí)</a:t>
                      </a:r>
                      <a:br>
                        <a:rPr lang="cs-CZ" sz="1600" u="none" strike="noStrike" dirty="0">
                          <a:effectLst/>
                        </a:rPr>
                      </a:br>
                      <a:r>
                        <a:rPr lang="cs-CZ" sz="1600" u="none" strike="noStrike" dirty="0">
                          <a:effectLst/>
                        </a:rPr>
                        <a:t>Jindřichohradecký pohár (Jindřichův Hradec)</a:t>
                      </a:r>
                      <a:br>
                        <a:rPr lang="cs-CZ" sz="1600" u="none" strike="noStrike" dirty="0">
                          <a:effectLst/>
                        </a:rPr>
                      </a:br>
                      <a:r>
                        <a:rPr lang="cs-CZ" sz="1600" u="none" strike="noStrike" dirty="0">
                          <a:effectLst/>
                        </a:rPr>
                        <a:t>MČR 2členných posádek v letecké navigaci (Rakovník)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19670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127.760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127,75833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Hronovské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Orlíkovské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>
                          <a:effectLst/>
                        </a:rPr>
                        <a:t>přeháňky (Velké Poříčí)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5445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127.765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127,76666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Hronovské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Orlíkovské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>
                          <a:effectLst/>
                        </a:rPr>
                        <a:t>přeháňky (Velké Poříčí)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3986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11584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Neoprávněné užívání VKV kmitočtů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600" dirty="0"/>
              <a:t>Zřídka využíván skupinový kmitočet 130,925 MHz (kanál 130.930</a:t>
            </a:r>
            <a:r>
              <a:rPr lang="cs-CZ" sz="3600" dirty="0" smtClean="0"/>
              <a:t>) – Proč?</a:t>
            </a:r>
          </a:p>
          <a:p>
            <a:pPr algn="just"/>
            <a:r>
              <a:rPr lang="cs-CZ" sz="3600" dirty="0" smtClean="0"/>
              <a:t>Používejte pouze zkoordinované kmitočty přidělené ČR!!!</a:t>
            </a:r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6816768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Neoprávněné užívání VKV kmitočtů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743" y="1196752"/>
            <a:ext cx="5904656" cy="5256584"/>
          </a:xfrm>
        </p:spPr>
        <p:txBody>
          <a:bodyPr/>
          <a:lstStyle/>
          <a:p>
            <a:r>
              <a:rPr lang="cs-CZ" sz="3600" dirty="0" smtClean="0"/>
              <a:t>Stížnost z Německa</a:t>
            </a:r>
          </a:p>
          <a:p>
            <a:pPr marL="1543050" lvl="3" indent="-720000">
              <a:buBlip>
                <a:blip r:embed="rId3"/>
              </a:buBlip>
            </a:pPr>
            <a:r>
              <a:rPr lang="cs-CZ" dirty="0" smtClean="0"/>
              <a:t>Letiště ROITZSCHJORA (EDAW) kmitočet 122,350 MHz (kanál 122.355), ČR nemá tento kmitočet zkoordinovaný</a:t>
            </a:r>
          </a:p>
          <a:p>
            <a:pPr marL="1543050" lvl="3" indent="-720000">
              <a:buBlip>
                <a:blip r:embed="rId3"/>
              </a:buBlip>
            </a:pPr>
            <a:r>
              <a:rPr lang="cs-CZ" dirty="0" smtClean="0"/>
              <a:t>Stížnosti na komunikaci v češtině (období červen-září 2019), neoprávněná komunikace A-A plachtařů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8838" y="1628800"/>
            <a:ext cx="5352053" cy="439248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735960" y="6026424"/>
            <a:ext cx="38884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3050" lvl="3"/>
            <a:r>
              <a:rPr lang="cs-CZ" sz="800" dirty="0" smtClean="0"/>
              <a:t>Zdroj: AFM-MANIF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9689648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kmitočtu letiště Dvůr Králové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405" y="1268760"/>
            <a:ext cx="10363200" cy="4680520"/>
          </a:xfrm>
        </p:spPr>
        <p:txBody>
          <a:bodyPr/>
          <a:lstStyle/>
          <a:p>
            <a:pPr algn="just"/>
            <a:r>
              <a:rPr lang="cs-CZ" sz="3200" dirty="0" smtClean="0"/>
              <a:t>Přeladění kmitočtu na </a:t>
            </a:r>
            <a:r>
              <a:rPr lang="cs-CZ" sz="3200" b="1" dirty="0" smtClean="0"/>
              <a:t>kmitočtový kanál 119.610 </a:t>
            </a:r>
            <a:r>
              <a:rPr lang="cs-CZ" sz="3200" dirty="0" smtClean="0"/>
              <a:t>(kmitočet 119,60833 MHz</a:t>
            </a:r>
            <a:r>
              <a:rPr lang="cs-CZ" sz="3200" dirty="0" smtClean="0"/>
              <a:t>) – od 1.1.2020</a:t>
            </a:r>
            <a:endParaRPr lang="cs-CZ" sz="3200" dirty="0" smtClean="0"/>
          </a:p>
          <a:p>
            <a:pPr algn="just"/>
            <a:r>
              <a:rPr lang="cs-CZ" sz="3200" dirty="0" smtClean="0"/>
              <a:t>Jedná se o nejčastější neoprávněně užívaný kmitočet při soutěžích 2019 (ke změně kmitočtu došlo před výsledky monitoringu ČTÚ)</a:t>
            </a:r>
            <a:endParaRPr lang="cs-CZ" sz="3600" dirty="0"/>
          </a:p>
          <a:p>
            <a:pPr algn="just"/>
            <a:r>
              <a:rPr lang="cs-CZ" sz="3200" dirty="0" smtClean="0"/>
              <a:t>Neoprávněná A-A komunikace na tomto kmitočtovém kanálu může ohrozit bezpečnost provozu na letišti LKDK!!!</a:t>
            </a:r>
          </a:p>
        </p:txBody>
      </p:sp>
    </p:spTree>
    <p:extLst>
      <p:ext uri="{BB962C8B-B14F-4D97-AF65-F5344CB8AC3E}">
        <p14:creationId xmlns:p14="http://schemas.microsoft.com/office/powerpoint/2010/main" val="22205933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situace při soutěžích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360" y="989186"/>
            <a:ext cx="11569285" cy="5464149"/>
          </a:xfrm>
        </p:spPr>
        <p:txBody>
          <a:bodyPr/>
          <a:lstStyle/>
          <a:p>
            <a:r>
              <a:rPr lang="cs-CZ" sz="3600" dirty="0" smtClean="0"/>
              <a:t>Použití skupinových kmitočtů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3600" dirty="0" smtClean="0"/>
          </a:p>
          <a:p>
            <a:pPr marL="1543050" lvl="3" indent="-720000">
              <a:buBlip>
                <a:blip r:embed="rId3"/>
              </a:buBlip>
            </a:pPr>
            <a:r>
              <a:rPr lang="cs-CZ" altLang="cs-CZ" b="1" dirty="0" smtClean="0">
                <a:solidFill>
                  <a:srgbClr val="000000"/>
                </a:solidFill>
              </a:rPr>
              <a:t>V případě potřeby dalších skupinových kmitočtů MD otevřeno </a:t>
            </a:r>
            <a:r>
              <a:rPr lang="cs-CZ" altLang="cs-CZ" b="1" dirty="0" smtClean="0">
                <a:solidFill>
                  <a:srgbClr val="000000"/>
                </a:solidFill>
              </a:rPr>
              <a:t/>
            </a:r>
            <a:br>
              <a:rPr lang="cs-CZ" altLang="cs-CZ" b="1" dirty="0" smtClean="0">
                <a:solidFill>
                  <a:srgbClr val="000000"/>
                </a:solidFill>
              </a:rPr>
            </a:br>
            <a:r>
              <a:rPr lang="cs-CZ" altLang="cs-CZ" b="1" dirty="0" smtClean="0">
                <a:solidFill>
                  <a:srgbClr val="000000"/>
                </a:solidFill>
              </a:rPr>
              <a:t>k </a:t>
            </a:r>
            <a:r>
              <a:rPr lang="cs-CZ" altLang="cs-CZ" b="1" dirty="0" smtClean="0">
                <a:solidFill>
                  <a:srgbClr val="000000"/>
                </a:solidFill>
              </a:rPr>
              <a:t>jednání s AeČR a LAA</a:t>
            </a:r>
            <a:endParaRPr lang="cs-CZ" sz="3600" b="1" dirty="0" smtClean="0"/>
          </a:p>
          <a:p>
            <a:r>
              <a:rPr lang="cs-CZ" sz="3600" dirty="0" smtClean="0"/>
              <a:t>Žádost o dočasné přidělení A-A kmitočtů na soutěže</a:t>
            </a:r>
          </a:p>
          <a:p>
            <a:pPr marL="1543050" lvl="3" indent="-720000">
              <a:buBlip>
                <a:blip r:embed="rId3"/>
              </a:buBlip>
            </a:pPr>
            <a:r>
              <a:rPr lang="cs-CZ" altLang="cs-CZ" dirty="0" smtClean="0">
                <a:solidFill>
                  <a:srgbClr val="000000"/>
                </a:solidFill>
              </a:rPr>
              <a:t>Místo konání soutěže, termín, počet kmitočtů, požadovaná oblast krytí</a:t>
            </a:r>
          </a:p>
          <a:p>
            <a:pPr marL="1543050" lvl="3" indent="-720000">
              <a:buBlip>
                <a:blip r:embed="rId3"/>
              </a:buBlip>
            </a:pPr>
            <a:r>
              <a:rPr lang="cs-CZ" altLang="cs-CZ" dirty="0" smtClean="0">
                <a:solidFill>
                  <a:srgbClr val="000000"/>
                </a:solidFill>
              </a:rPr>
              <a:t>Kontakt:</a:t>
            </a:r>
            <a:r>
              <a:rPr lang="cs-CZ" altLang="cs-CZ" dirty="0" smtClean="0">
                <a:solidFill>
                  <a:schemeClr val="accent2"/>
                </a:solidFill>
              </a:rPr>
              <a:t> </a:t>
            </a:r>
            <a:r>
              <a:rPr lang="cs-CZ" altLang="cs-CZ" dirty="0" smtClean="0">
                <a:solidFill>
                  <a:schemeClr val="accent2"/>
                </a:solidFill>
                <a:hlinkClick r:id="rId4"/>
              </a:rPr>
              <a:t>tereza.topkova@mdcr.cz</a:t>
            </a:r>
            <a:r>
              <a:rPr lang="cs-CZ" altLang="cs-CZ" dirty="0" smtClean="0">
                <a:solidFill>
                  <a:schemeClr val="accent2"/>
                </a:solidFill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</a:rPr>
              <a:t>, +420 225 131 353</a:t>
            </a:r>
          </a:p>
        </p:txBody>
      </p:sp>
      <p:pic>
        <p:nvPicPr>
          <p:cNvPr id="4" name="Obrázek 3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6928" y="1760706"/>
            <a:ext cx="8514151" cy="18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8242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D">
      <a:majorFont>
        <a:latin typeface="Segoe UI"/>
        <a:ea typeface=""/>
        <a:cs typeface="Arial"/>
      </a:majorFont>
      <a:minorFont>
        <a:latin typeface="Segoe U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šení_2020_poznámky.potx" id="{9B84CF33-8567-46EC-8B3B-29938E63E4F5}" vid="{D11D1930-46E4-47DE-95B1-858BF2E74E05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fa11a8b-8dd9-4554-8370-ebabb95e9f92">KSRSKRYRXQ33-1266450001-3</_dlc_DocId>
    <_dlc_DocIdUrl xmlns="cfa11a8b-8dd9-4554-8370-ebabb95e9f92">
      <Url>http://intranet.mdcr.cz/_layouts/15/DocIdRedir.aspx?ID=KSRSKRYRXQ33-1266450001-3</Url>
      <Description>KSRSKRYRXQ33-1266450001-3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09CC40EF554C48B70146DC5FDDC43F" ma:contentTypeVersion="1" ma:contentTypeDescription="Vytvoří nový dokument" ma:contentTypeScope="" ma:versionID="74bacec259c5410f8e6dd8678c76f831">
  <xsd:schema xmlns:xsd="http://www.w3.org/2001/XMLSchema" xmlns:xs="http://www.w3.org/2001/XMLSchema" xmlns:p="http://schemas.microsoft.com/office/2006/metadata/properties" xmlns:ns2="cfa11a8b-8dd9-4554-8370-ebabb95e9f92" targetNamespace="http://schemas.microsoft.com/office/2006/metadata/properties" ma:root="true" ma:fieldsID="147733892d4698df3b71336942f2db2a" ns2:_="">
    <xsd:import namespace="cfa11a8b-8dd9-4554-8370-ebabb95e9f9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11a8b-8dd9-4554-8370-ebabb95e9f9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8231CD-170C-45FB-A28B-ED0D0710101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fa11a8b-8dd9-4554-8370-ebabb95e9f9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4293A0-60AD-47CD-BC63-2CE2FDA9322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092CC08-008F-4FE7-9754-A2C9C5CBC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a11a8b-8dd9-4554-8370-ebabb95e9f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204EF15-39CE-442E-81AF-78903522B7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Rušení_2020_poznámky</Template>
  <TotalTime>341</TotalTime>
  <Words>426</Words>
  <Application>Microsoft Office PowerPoint</Application>
  <PresentationFormat>Širokoúhlá obrazovka</PresentationFormat>
  <Paragraphs>78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Segoe UI</vt:lpstr>
      <vt:lpstr>Times New Roman</vt:lpstr>
      <vt:lpstr>Wingdings</vt:lpstr>
      <vt:lpstr>Default Design</vt:lpstr>
      <vt:lpstr>Neoprávněné užívání VKV kmitočtů</vt:lpstr>
      <vt:lpstr>Agenda</vt:lpstr>
      <vt:lpstr>Neoprávněné užívání VKV kmitočtů 2019</vt:lpstr>
      <vt:lpstr>Neoprávněné užívání VKV kmitočtů 2019</vt:lpstr>
      <vt:lpstr>Neoprávněné užívání VKV kmitočtů 2019</vt:lpstr>
      <vt:lpstr>Neoprávněné užívání VKV kmitočtů 2019</vt:lpstr>
      <vt:lpstr>Neoprávněné užívání VKV kmitočtů 2019</vt:lpstr>
      <vt:lpstr>Změna kmitočtu letiště Dvůr Králové</vt:lpstr>
      <vt:lpstr>Řešení situace při soutěžích</vt:lpstr>
      <vt:lpstr>Monitorování 2020</vt:lpstr>
      <vt:lpstr>Prezentace aplikace PowerPoint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Neoprávněné užívání VKV kmitočtů</dc:title>
  <dc:creator>Topková Tereza Ing.</dc:creator>
  <cp:lastModifiedBy>Jelínek Zdeněk Ing.</cp:lastModifiedBy>
  <cp:revision>10</cp:revision>
  <cp:lastPrinted>2020-01-09T07:25:14Z</cp:lastPrinted>
  <dcterms:created xsi:type="dcterms:W3CDTF">2020-01-08T13:05:14Z</dcterms:created>
  <dcterms:modified xsi:type="dcterms:W3CDTF">2020-01-09T13:02:06Z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0x010100EE09CC40EF554C48B70146DC5FDDC43F</vt:lpwstr>
  </property>
  <property fmtid="{D5CDD505-2E9C-101B-9397-08002B2CF9AE}" pid="3" name="_dlc_DocIdItemGuid">
    <vt:lpwstr>dc21d041-0ffd-47e8-a337-e524db1cc03d</vt:lpwstr>
  </property>
</Properties>
</file>