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77" r:id="rId2"/>
    <p:sldId id="2579" r:id="rId3"/>
    <p:sldId id="2452" r:id="rId4"/>
    <p:sldId id="3275" r:id="rId5"/>
    <p:sldId id="3276" r:id="rId6"/>
    <p:sldId id="2434" r:id="rId7"/>
    <p:sldId id="3082" r:id="rId8"/>
    <p:sldId id="3079" r:id="rId9"/>
    <p:sldId id="3080" r:id="rId10"/>
    <p:sldId id="3083" r:id="rId11"/>
    <p:sldId id="3207" r:id="rId12"/>
    <p:sldId id="3249" r:id="rId13"/>
    <p:sldId id="3241" r:id="rId14"/>
    <p:sldId id="3280" r:id="rId15"/>
    <p:sldId id="1964" r:id="rId16"/>
    <p:sldId id="1938" r:id="rId17"/>
    <p:sldId id="2470" r:id="rId18"/>
    <p:sldId id="3274" r:id="rId19"/>
    <p:sldId id="3282" r:id="rId20"/>
    <p:sldId id="3126" r:id="rId21"/>
    <p:sldId id="2034" r:id="rId22"/>
    <p:sldId id="2042" r:id="rId23"/>
    <p:sldId id="2036" r:id="rId24"/>
    <p:sldId id="2043" r:id="rId25"/>
    <p:sldId id="2044" r:id="rId26"/>
    <p:sldId id="1884" r:id="rId27"/>
    <p:sldId id="3209" r:id="rId28"/>
    <p:sldId id="3208" r:id="rId29"/>
    <p:sldId id="3228" r:id="rId30"/>
    <p:sldId id="3278" r:id="rId31"/>
    <p:sldId id="3279" r:id="rId32"/>
    <p:sldId id="2748" r:id="rId33"/>
    <p:sldId id="3277" r:id="rId34"/>
    <p:sldId id="1951" r:id="rId35"/>
    <p:sldId id="1949" r:id="rId36"/>
    <p:sldId id="1953" r:id="rId37"/>
    <p:sldId id="1950" r:id="rId38"/>
    <p:sldId id="1948" r:id="rId39"/>
    <p:sldId id="3246" r:id="rId40"/>
    <p:sldId id="3102" r:id="rId41"/>
    <p:sldId id="3104" r:id="rId42"/>
    <p:sldId id="3286" r:id="rId43"/>
    <p:sldId id="3231" r:id="rId44"/>
    <p:sldId id="1940" r:id="rId45"/>
    <p:sldId id="3189" r:id="rId46"/>
    <p:sldId id="3190" r:id="rId47"/>
    <p:sldId id="3229" r:id="rId48"/>
    <p:sldId id="3185" r:id="rId49"/>
    <p:sldId id="3183" r:id="rId50"/>
    <p:sldId id="3184" r:id="rId51"/>
    <p:sldId id="3230" r:id="rId52"/>
    <p:sldId id="3287" r:id="rId53"/>
    <p:sldId id="3247" r:id="rId54"/>
    <p:sldId id="3223" r:id="rId55"/>
    <p:sldId id="3225" r:id="rId56"/>
    <p:sldId id="3226" r:id="rId57"/>
    <p:sldId id="3252" r:id="rId58"/>
    <p:sldId id="3142" r:id="rId59"/>
    <p:sldId id="1888" r:id="rId60"/>
    <p:sldId id="2022" r:id="rId61"/>
    <p:sldId id="2031" r:id="rId62"/>
    <p:sldId id="3283" r:id="rId63"/>
    <p:sldId id="3136" r:id="rId64"/>
    <p:sldId id="3284" r:id="rId65"/>
  </p:sldIdLst>
  <p:sldSz cx="9144000" cy="6858000" type="screen4x3"/>
  <p:notesSz cx="6784975" cy="9906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  <a:srgbClr val="2DC8FF"/>
    <a:srgbClr val="F3CDE8"/>
    <a:srgbClr val="0033CC"/>
    <a:srgbClr val="00B0F0"/>
    <a:srgbClr val="E6EDF6"/>
    <a:srgbClr val="D0D8E8"/>
    <a:srgbClr val="496E9A"/>
    <a:srgbClr val="BDD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4591" autoAdjust="0"/>
  </p:normalViewPr>
  <p:slideViewPr>
    <p:cSldViewPr>
      <p:cViewPr varScale="1">
        <p:scale>
          <a:sx n="123" d="100"/>
          <a:sy n="123" d="100"/>
        </p:scale>
        <p:origin x="8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836"/>
    </p:cViewPr>
  </p:sorterViewPr>
  <p:notesViewPr>
    <p:cSldViewPr>
      <p:cViewPr varScale="1">
        <p:scale>
          <a:sx n="77" d="100"/>
          <a:sy n="77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96883202099746E-2"/>
          <c:y val="7.5852220921295122E-2"/>
          <c:w val="0.88871979996851191"/>
          <c:h val="0.72555819149534451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Počet oznámených událostí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91-4039-B8CB-E589FFF6DE5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91-4039-B8CB-E589FFF6DE5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91-4039-B8CB-E589FFF6DE5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91-4039-B8CB-E589FFF6DE5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91-4039-B8CB-E589FFF6DE5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91-4039-B8CB-E589FFF6DE5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591-4039-B8CB-E589FFF6DE5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591-4039-B8CB-E589FFF6DE5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591-4039-B8CB-E589FFF6DE5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591-4039-B8CB-E589FFF6DE5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591-4039-B8CB-E589FFF6DE58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591-4039-B8CB-E589FFF6DE58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591-4039-B8CB-E589FFF6DE58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591-4039-B8CB-E589FFF6DE58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591-4039-B8CB-E589FFF6DE58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745F-4BA6-B58B-DDA9A6E7C3E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38A4-4891-8EEA-4644325786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List1!$A$2:$A$18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List1!$B$2:$B$18</c:f>
              <c:numCache>
                <c:formatCode>General</c:formatCode>
                <c:ptCount val="17"/>
                <c:pt idx="0">
                  <c:v>540</c:v>
                </c:pt>
                <c:pt idx="1">
                  <c:v>557</c:v>
                </c:pt>
                <c:pt idx="2">
                  <c:v>634</c:v>
                </c:pt>
                <c:pt idx="3">
                  <c:v>683</c:v>
                </c:pt>
                <c:pt idx="4">
                  <c:v>623</c:v>
                </c:pt>
                <c:pt idx="5">
                  <c:v>763</c:v>
                </c:pt>
                <c:pt idx="6">
                  <c:v>688</c:v>
                </c:pt>
                <c:pt idx="7">
                  <c:v>765</c:v>
                </c:pt>
                <c:pt idx="8">
                  <c:v>687</c:v>
                </c:pt>
                <c:pt idx="9">
                  <c:v>641</c:v>
                </c:pt>
                <c:pt idx="10">
                  <c:v>696</c:v>
                </c:pt>
                <c:pt idx="11">
                  <c:v>734</c:v>
                </c:pt>
                <c:pt idx="12">
                  <c:v>869</c:v>
                </c:pt>
                <c:pt idx="13">
                  <c:v>1100</c:v>
                </c:pt>
                <c:pt idx="14">
                  <c:v>1171</c:v>
                </c:pt>
                <c:pt idx="15">
                  <c:v>1206</c:v>
                </c:pt>
                <c:pt idx="16">
                  <c:v>1154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0591-4039-B8CB-E589FFF6D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13"/>
        <c:axId val="523533352"/>
        <c:axId val="523535312"/>
      </c:barChart>
      <c:catAx>
        <c:axId val="523533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3535312"/>
        <c:crosses val="autoZero"/>
        <c:auto val="1"/>
        <c:lblAlgn val="ctr"/>
        <c:lblOffset val="100"/>
        <c:noMultiLvlLbl val="0"/>
      </c:catAx>
      <c:valAx>
        <c:axId val="523535312"/>
        <c:scaling>
          <c:orientation val="minMax"/>
          <c:max val="1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3533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892154559031592E-2"/>
          <c:y val="4.9960875984251973E-2"/>
          <c:w val="0.69920660241290788"/>
          <c:h val="0.82534645669291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LN letadel (letouny, vrtulníky, kluzáky a balóny)</c:v>
                </c:pt>
              </c:strCache>
            </c:strRef>
          </c:tx>
          <c:spPr>
            <a:solidFill>
              <a:srgbClr val="FF66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List1!$A$4:$A$8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List1!$B$4:$B$8</c:f>
              <c:numCache>
                <c:formatCode>General</c:formatCode>
                <c:ptCount val="5"/>
                <c:pt idx="0">
                  <c:v>19</c:v>
                </c:pt>
                <c:pt idx="1">
                  <c:v>18</c:v>
                </c:pt>
                <c:pt idx="2">
                  <c:v>31</c:v>
                </c:pt>
                <c:pt idx="3">
                  <c:v>24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3-4202-A057-041F95B564C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LN sportovních létajících zařízení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List1!$A$4:$A$8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List1!$C$4:$C$8</c:f>
              <c:numCache>
                <c:formatCode>General</c:formatCode>
                <c:ptCount val="5"/>
                <c:pt idx="0">
                  <c:v>36</c:v>
                </c:pt>
                <c:pt idx="1">
                  <c:v>31</c:v>
                </c:pt>
                <c:pt idx="2">
                  <c:v>35</c:v>
                </c:pt>
                <c:pt idx="3">
                  <c:v>38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03-4202-A057-041F95B564C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Parašutistické nehody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List1!$A$4:$A$8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List1!$D$4:$D$8</c:f>
              <c:numCache>
                <c:formatCode>General</c:formatCode>
                <c:ptCount val="5"/>
                <c:pt idx="0">
                  <c:v>22</c:v>
                </c:pt>
                <c:pt idx="1">
                  <c:v>18</c:v>
                </c:pt>
                <c:pt idx="2">
                  <c:v>20</c:v>
                </c:pt>
                <c:pt idx="3">
                  <c:v>22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03-4202-A057-041F95B564C7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LN bezpilotních prostředků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List1!$A$4:$A$8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List1!$E$4:$E$8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4</c:v>
                </c:pt>
                <c:pt idx="3">
                  <c:v>7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03-4202-A057-041F95B56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9990352"/>
        <c:axId val="479991136"/>
      </c:barChart>
      <c:catAx>
        <c:axId val="4799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79991136"/>
        <c:crosses val="autoZero"/>
        <c:auto val="1"/>
        <c:lblAlgn val="ctr"/>
        <c:lblOffset val="100"/>
        <c:noMultiLvlLbl val="0"/>
      </c:catAx>
      <c:valAx>
        <c:axId val="479991136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19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479990352"/>
        <c:crosses val="autoZero"/>
        <c:crossBetween val="between"/>
      </c:valAx>
      <c:spPr>
        <a:noFill/>
        <a:ln w="25404">
          <a:noFill/>
        </a:ln>
      </c:spPr>
    </c:plotArea>
    <c:legend>
      <c:legendPos val="r"/>
      <c:layout>
        <c:manualLayout>
          <c:xMode val="edge"/>
          <c:yMode val="edge"/>
          <c:x val="0.7482948059851785"/>
          <c:y val="3.5840059055118112E-2"/>
          <c:w val="0.25014440381747188"/>
          <c:h val="0.89081988188976358"/>
        </c:manualLayout>
      </c:layout>
      <c:overlay val="0"/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Při LN letadel (Letouny, vrtulníky, kluzáky a balóny)</c:v>
                </c:pt>
              </c:strCache>
            </c:strRef>
          </c:tx>
          <c:spPr>
            <a:solidFill>
              <a:srgbClr val="FF66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List1!$A$4:$A$8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List1!$B$4:$B$8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6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DC-43CD-81D1-F958E8AAE3E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Při LN sportovních létajících zařízení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List1!$A$4:$A$8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List1!$C$4:$C$8</c:f>
              <c:numCache>
                <c:formatCode>General</c:formatCode>
                <c:ptCount val="5"/>
                <c:pt idx="0">
                  <c:v>2</c:v>
                </c:pt>
                <c:pt idx="1">
                  <c:v>12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DC-43CD-81D1-F958E8AAE3E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Při parašutistických nehodách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List1!$A$4:$A$8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List1!$D$4:$D$8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DC-43CD-81D1-F958E8AAE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352552"/>
        <c:axId val="390353336"/>
      </c:barChart>
      <c:catAx>
        <c:axId val="390352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0353336"/>
        <c:crosses val="autoZero"/>
        <c:auto val="1"/>
        <c:lblAlgn val="ctr"/>
        <c:lblOffset val="100"/>
        <c:noMultiLvlLbl val="0"/>
      </c:catAx>
      <c:valAx>
        <c:axId val="390353336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17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390352552"/>
        <c:crosses val="autoZero"/>
        <c:crossBetween val="between"/>
      </c:valAx>
      <c:spPr>
        <a:noFill/>
        <a:ln w="2540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</c:legendEntry>
      <c:legendEntry>
        <c:idx val="1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</c:legendEntry>
      <c:legendEntry>
        <c:idx val="2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66698317008683994"/>
          <c:y val="0.15969242125984251"/>
          <c:w val="0.32860830676841496"/>
          <c:h val="0.668114911417322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3341" y="0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CF556C-A516-49B4-AAEA-2C329EF32208}" type="datetimeFigureOut">
              <a:rPr lang="cs-CZ"/>
              <a:pPr>
                <a:defRPr/>
              </a:pPr>
              <a:t>15.01.2020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09115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3341" y="9409115"/>
            <a:ext cx="2940050" cy="495300"/>
          </a:xfrm>
          <a:prstGeom prst="rect">
            <a:avLst/>
          </a:prstGeom>
        </p:spPr>
        <p:txBody>
          <a:bodyPr vert="horz" wrap="square" lIns="91916" tIns="45957" rIns="91916" bIns="459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44313D-5A11-4213-9AE9-2996A234DD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070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3341" y="0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19C190-F8E2-44B3-AC6E-A970AC2A5BCB}" type="datetimeFigureOut">
              <a:rPr lang="cs-CZ"/>
              <a:pPr>
                <a:defRPr/>
              </a:pPr>
              <a:t>15.01.2020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16" tIns="45957" rIns="91916" bIns="45957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7863" y="4705350"/>
            <a:ext cx="5429251" cy="4457700"/>
          </a:xfrm>
          <a:prstGeom prst="rect">
            <a:avLst/>
          </a:prstGeom>
        </p:spPr>
        <p:txBody>
          <a:bodyPr vert="horz" lIns="91916" tIns="45957" rIns="91916" bIns="45957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9115"/>
            <a:ext cx="2940050" cy="495300"/>
          </a:xfrm>
          <a:prstGeom prst="rect">
            <a:avLst/>
          </a:prstGeom>
        </p:spPr>
        <p:txBody>
          <a:bodyPr vert="horz" lIns="91916" tIns="45957" rIns="91916" bIns="4595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3341" y="9409115"/>
            <a:ext cx="2940050" cy="495300"/>
          </a:xfrm>
          <a:prstGeom prst="rect">
            <a:avLst/>
          </a:prstGeom>
        </p:spPr>
        <p:txBody>
          <a:bodyPr vert="horz" wrap="square" lIns="91916" tIns="45957" rIns="91916" bIns="459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D9B679-6024-4947-8806-3DA92CC06C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465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6EE5F-415F-4AFD-8348-A0FDCA27808E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1394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64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603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41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74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15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00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16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07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55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942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976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1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68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93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66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1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24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25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780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0A57F-91FA-4091-93D6-11774913981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38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0A57F-91FA-4091-93D6-11774913981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8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1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29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17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4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D9B679-6024-4947-8806-3DA92CC06C51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944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96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6EE5F-415F-4AFD-8348-A0FDCA27808E}" type="slidenum">
              <a:rPr lang="cs-CZ" smtClean="0"/>
              <a:pPr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9510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04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818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35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82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36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595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37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05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811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39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169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997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D9B679-6024-4947-8806-3DA92CC06C51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0482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270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909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33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144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45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283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46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132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47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0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69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49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650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50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5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2163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51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329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2163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53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358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54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079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872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819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3936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0A57F-91FA-4091-93D6-11774913981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122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0A57F-91FA-4091-93D6-11774913981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009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60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19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2193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61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134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62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633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63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2447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64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79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8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51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5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0A57F-91FA-4091-93D6-117749139813}" type="slidenum">
              <a:rPr lang="cs-CZ" smtClean="0">
                <a:cs typeface="Arial" charset="0"/>
              </a:rPr>
              <a:pPr/>
              <a:t>9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24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41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pro odborné zjišťování příčin leteckých nehod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24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dálosti v údržb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Události související s </a:t>
            </a:r>
            <a:r>
              <a:rPr lang="cs-CZ" sz="24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údržbou a opravou letadla 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61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tat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závažných událostí v ostatním provozu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862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dálosti v A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Události související s bezpečností ve vztahu k  ATM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59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dálosti letadel v obchodní letecké dopravě2_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Události letadel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32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chodní letecká doprava - prv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0BAC-FDA0-45D5-9AFE-7CFD2DE4F8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dálosti v A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souvisejících s ATM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1EAE3-3C12-4F50-8CE6-579FCD4991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raniční notifik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Zahraniční letecké nehody a vážné incidenty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DC7B1-A74B-4CB3-A387-47639C0B19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mezonárodní spoluprá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- mezinárodní spolupráce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0B24-DA56-4450-A2B4-20F1ED8099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s leteckými výrob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spolupráce s leteckými výrobci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E22B-1449-4832-9262-4D0EDDF986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kladní údaje -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údaje o bezpečnosti v roce 2015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86468-9026-4A40-AD0F-592280BA03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486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M6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spolehlivost motorů řady M601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38C22-478D-4E3D-BD73-7CA54C9C6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 o L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L 13 Blaník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439D-B990-4A57-AE62-7E26795D0B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ce o pověřených osobá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Pověření právnických osob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25D27-9A2A-4103-BD59-4A4CEF7DAB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11E12-AC95-4F9D-9090-581BA04146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výroční porad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porady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325E4-C8C3-4CB8-85F0-E0BB9C5AED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řízení 3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Hlášení a analýza událostí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077D9-5DDE-4FD9-99DB-FC78655F75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řízení 3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Diskuze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2546F-A6E9-4818-B2B0-26ED26DC24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ystoupení host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Vystoupení hostů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BDF6C-9AC8-4A75-9A65-73400B0828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ce olegislativ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– Evropská legislativa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AA13E-B2C2-4B74-9E8A-E05B22DBC4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řehled za rok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Údaje o provozní bezpečnosti v roce 2014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522D2-E179-4BB3-BF65-92EF44688B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66AEB-3803-4E92-BC88-15BCB6225E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chodní letecká doprava - incide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4B19D-235A-4C7E-A8BF-FFF64504C6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Av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116013" y="188913"/>
            <a:ext cx="8208962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při dalších leteckých činnostech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4C676-9EAC-42C7-A7A8-9EB33AE12B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tatní provo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 userDrawn="1"/>
        </p:nvSpPr>
        <p:spPr>
          <a:xfrm>
            <a:off x="1116013" y="188913"/>
            <a:ext cx="8208962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ostatním provozu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3FEE-5026-49A0-9708-DEE595819F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o událostech v obchodní letecké dopravě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7EE2E-3833-4852-A29D-91B132491D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C892A-55EB-4DA6-AF31-FB525C988C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9C298-0A5E-45A6-8AAF-96AE531695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01A52-AA8E-42A2-8A86-838EDFBE67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- statistika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432048"/>
          </a:xfrm>
        </p:spPr>
        <p:txBody>
          <a:bodyPr>
            <a:noAutofit/>
          </a:bodyPr>
          <a:lstStyle>
            <a:lvl1pPr algn="just">
              <a:spcBef>
                <a:spcPts val="600"/>
              </a:spcBef>
              <a:buNone/>
              <a:defRPr sz="2400" b="1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BB8C-3745-4560-B54F-4D2E771971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Porada k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2483A-0C8E-4A97-9613-9BEC65C27B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020DE-DBD6-45F4-99D9-01A9E2A470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Počet hlášených událostí - meziroční srovnání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C3B6-EAF3-4342-9038-2686E0D108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 rozboru za  celý rok 2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Provozní bezpečnost v roce 2012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92DDC-3B83-4AE4-9C15-F9BE9A3362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etiletí ÚZP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Desetiletí působnosti ÚZPLN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4E643-D1F1-473F-8C26-A7588D6E0C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í snímek rozboru za  celý rok 2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1076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Údaje o provozní bezpečnost v roce 2012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Údaje o provozní bezpečnosti v roce 2012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FDC28-89E8-47B5-BCEC-97E94F403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hled o událostech v obchodní letecké doprav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F0570-A450-4940-9CE8-2A2E6C5F1A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Obchodní letecká dopr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4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5" name="Obrázek 4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ovéPole 5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7" name="TextovéPole 6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340768"/>
            <a:ext cx="8640960" cy="4896544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DB7D9-A47D-43AB-A6E2-4F75FF2690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ozáření laserovým zařízením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02CA2-8BDA-43E4-B6E1-DA054B035D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AS 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indikace  TCAS RA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EEE43-B557-4705-AC09-C71A09A114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ty s ptá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střetů s ptáky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E1942-3AD1-4529-98D5-E2DF418BDC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ference Střety s ptá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5C87-B26B-40B4-91D4-16D5FA239A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ybrané ukazat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 – vybrané ukazatele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3796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šeobecné letec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ve všeobecném letectví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0EE40-766E-435B-ADDF-14125C772D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letadla 2250 -57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000" b="1">
                <a:solidFill>
                  <a:srgbClr val="254061"/>
                </a:solidFill>
              </a:rPr>
              <a:t>Přehled o událostech při dalších leteckých činnostech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EBD0-4937-4268-ADAF-2A2DA178EE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letadla do 22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000" b="1">
                <a:solidFill>
                  <a:srgbClr val="254061"/>
                </a:solidFill>
              </a:rPr>
              <a:t>Přehled o událostech při dalších leteckých činnostech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B426A-7F71-42C4-95D2-D10B4D093E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Všeobecné letec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ve všeobecném letectví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710A5-5A35-4439-BA82-9FEB265869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hled o událostech při leteckých pra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při leteckých pracích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A0B4-9EF8-485C-AE24-452C913F4E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ablona Přehled o událostech při leteckých pra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při leteckých pracích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BED6-3151-4F29-9B81-B92487E174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Diskuze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80D50-641A-4621-BC10-D93324A4A6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ystoupení host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Vystoupení hostů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196975"/>
            <a:ext cx="2052637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EE090-A633-49C1-8555-A8C88F1991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Internetové stránky ÚZPLN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F643-DB88-48C4-B63E-CB403E706C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raniční udál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Zahraniční letecké nehody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942D3-CF57-4F09-9B76-5F5D8F736E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národní spoluprá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Mezinárodní spolupráce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0534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národní spoluprá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Mezinárodní  spolupráce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9801-4F45-4918-BE58-27214B6FEC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s justičními orgá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Koordinace šetření LN a vyšetřování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4CB42-3FFD-457D-8373-E364A1F18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200" b="1">
                <a:solidFill>
                  <a:srgbClr val="254061"/>
                </a:solidFill>
              </a:rPr>
              <a:t>Události související s bezpečností ve vztahu k ATM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BCD19-7A91-4CE5-A42C-45DDAC2C53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ovolné hláš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ÚZPLN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Oznamování událostí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DC516-DBA8-4F2A-95AC-6F47BDEE52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porady k bezpečnosti letů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C33A6-C2AE-45F5-86C9-F29780C886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výroční pora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 porady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CB2DC-ECE2-42AE-8933-D756883F69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5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6" name="Obrázek 5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ovéPole 6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Porada k bezpečnosti letů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825FB-A7CF-476C-B71A-EA78CE02D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aseline="0">
                <a:latin typeface="Arial" pitchFamily="34" charset="0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C42A3-CD04-4145-AD23-8C267A2760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7841-C0DB-45A2-85F5-6452681FFF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815CB-E2F2-430E-866F-5815082474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s IZ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se složkami IZS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592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CFED8-8392-4F52-B394-9778A8692B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DCE98-1E11-443E-A446-36D626A173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4A568-C213-433B-88FA-256BA5AA18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4490-CAA0-441D-8606-310D127D83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93EB3-138C-45CD-A678-11E69A4D68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37C2F-18FA-44BF-833C-3B54A33A74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69537-62BE-482A-8F0F-0D769A450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 userDrawn="1"/>
        </p:nvGrpSpPr>
        <p:grpSpPr>
          <a:xfrm>
            <a:off x="0" y="116632"/>
            <a:ext cx="9144000" cy="720080"/>
            <a:chOff x="107504" y="44624"/>
            <a:chExt cx="9144000" cy="648072"/>
          </a:xfrm>
          <a:gradFill>
            <a:gsLst>
              <a:gs pos="0">
                <a:srgbClr val="92AFE2"/>
              </a:gs>
              <a:gs pos="50000">
                <a:srgbClr val="A6BCE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grpSpPr>
        <p:sp>
          <p:nvSpPr>
            <p:cNvPr id="3" name="Zástupný symbol pro zápatí 4"/>
            <p:cNvSpPr txBox="1">
              <a:spLocks/>
            </p:cNvSpPr>
            <p:nvPr/>
          </p:nvSpPr>
          <p:spPr>
            <a:xfrm>
              <a:off x="107504" y="44624"/>
              <a:ext cx="9144000" cy="648072"/>
            </a:xfrm>
            <a:prstGeom prst="rect">
              <a:avLst/>
            </a:prstGeom>
            <a:grpFill/>
          </p:spPr>
          <p:txBody>
            <a:bodyPr anchor="ctr"/>
            <a:lstStyle>
              <a:lvl1pPr>
                <a:defRPr baseline="0">
                  <a:solidFill>
                    <a:schemeClr val="tx1"/>
                  </a:solidFill>
                </a:defRPr>
              </a:lvl1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latin typeface="+mn-lt"/>
                <a:cs typeface="+mn-cs"/>
              </a:endParaRPr>
            </a:p>
          </p:txBody>
        </p:sp>
        <p:pic>
          <p:nvPicPr>
            <p:cNvPr id="4" name="Obrázek 3"/>
            <p:cNvPicPr/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8" y="188640"/>
              <a:ext cx="814571" cy="446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ovéPole 4"/>
          <p:cNvSpPr txBox="1"/>
          <p:nvPr userDrawn="1"/>
        </p:nvSpPr>
        <p:spPr>
          <a:xfrm>
            <a:off x="1476375" y="188913"/>
            <a:ext cx="74168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bezpečnosti letů</a:t>
            </a:r>
          </a:p>
        </p:txBody>
      </p:sp>
      <p:sp>
        <p:nvSpPr>
          <p:cNvPr id="6" name="TextovéPole 5"/>
          <p:cNvSpPr txBox="1">
            <a:spLocks noChangeArrowheads="1"/>
          </p:cNvSpPr>
          <p:nvPr userDrawn="1"/>
        </p:nvSpPr>
        <p:spPr bwMode="auto">
          <a:xfrm>
            <a:off x="1476375" y="836613"/>
            <a:ext cx="74168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2400" b="1">
                <a:solidFill>
                  <a:srgbClr val="254061"/>
                </a:solidFill>
              </a:rPr>
              <a:t>Přehled o událostech v obchodní letecké dopravě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D09A0-C0D3-4CCC-8884-76140790A9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s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Informace – ECCAIRS STEERING COMMITTEE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7F9D6-F2F9-412D-9B9F-860EBACAE1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9341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řehled za rok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Údaje o provozní bezpečnosti v roce 2015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CC52-B654-4881-95B1-84C1534D05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38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lupráce  v civilním letec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v civilním letectví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5218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ákladní údaje za rok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Základní údaje o bezpečnosti v roce 2015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CC52-B654-4881-95B1-84C1534D05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1842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cide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0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8" y="188913"/>
            <a:ext cx="7921625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Incidenty 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FACE-EEBC-464B-8370-361D75ED56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4844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11.1.2020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29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é infor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4"/>
          <p:cNvSpPr txBox="1">
            <a:spLocks/>
          </p:cNvSpPr>
          <p:nvPr userDrawn="1"/>
        </p:nvSpPr>
        <p:spPr>
          <a:xfrm>
            <a:off x="0" y="44624"/>
            <a:ext cx="9144000" cy="792163"/>
          </a:xfrm>
          <a:prstGeom prst="rect">
            <a:avLst/>
          </a:prstGeom>
          <a:gradFill flip="none" rotWithShape="1">
            <a:gsLst>
              <a:gs pos="2000">
                <a:srgbClr val="0033CC"/>
              </a:gs>
              <a:gs pos="50000">
                <a:schemeClr val="tx2">
                  <a:lumMod val="60000"/>
                  <a:lumOff val="40000"/>
                </a:schemeClr>
              </a:gs>
              <a:gs pos="98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latin typeface="+mn-lt"/>
              <a:cs typeface="+mn-cs"/>
            </a:endParaRPr>
          </a:p>
        </p:txBody>
      </p:sp>
      <p:pic>
        <p:nvPicPr>
          <p:cNvPr id="4" name="Obrázek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88913"/>
            <a:ext cx="9191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 userDrawn="1"/>
        </p:nvSpPr>
        <p:spPr>
          <a:xfrm>
            <a:off x="1258888" y="188913"/>
            <a:ext cx="7921625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</p:txBody>
      </p:sp>
      <p:sp>
        <p:nvSpPr>
          <p:cNvPr id="8" name="Zástupný symbol pro text 19"/>
          <p:cNvSpPr>
            <a:spLocks noGrp="1"/>
          </p:cNvSpPr>
          <p:nvPr>
            <p:ph type="body" sz="quarter" idx="13"/>
          </p:nvPr>
        </p:nvSpPr>
        <p:spPr>
          <a:xfrm>
            <a:off x="251520" y="1124744"/>
            <a:ext cx="8640960" cy="5112568"/>
          </a:xfrm>
        </p:spPr>
        <p:txBody>
          <a:bodyPr/>
          <a:lstStyle>
            <a:lvl1pPr algn="just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Q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98B6C-BE13-4B5B-9C0F-23277DBFEF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59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10000"/>
                <a:lumOff val="9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5B052-A894-4F6A-999F-C0CF9EEDDF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13" r:id="rId1"/>
    <p:sldLayoutId id="2147489683" r:id="rId2"/>
    <p:sldLayoutId id="2147489603" r:id="rId3"/>
    <p:sldLayoutId id="2147489614" r:id="rId4"/>
    <p:sldLayoutId id="2147489685" r:id="rId5"/>
    <p:sldLayoutId id="2147489671" r:id="rId6"/>
    <p:sldLayoutId id="2147489687" r:id="rId7"/>
    <p:sldLayoutId id="2147489674" r:id="rId8"/>
    <p:sldLayoutId id="2147489673" r:id="rId9"/>
    <p:sldLayoutId id="2147489672" r:id="rId10"/>
    <p:sldLayoutId id="2147489670" r:id="rId11"/>
    <p:sldLayoutId id="2147489686" r:id="rId12"/>
    <p:sldLayoutId id="2147489684" r:id="rId13"/>
    <p:sldLayoutId id="2147489669" r:id="rId14"/>
    <p:sldLayoutId id="2147489615" r:id="rId15"/>
    <p:sldLayoutId id="2147489616" r:id="rId16"/>
    <p:sldLayoutId id="2147489617" r:id="rId17"/>
    <p:sldLayoutId id="2147489618" r:id="rId18"/>
    <p:sldLayoutId id="2147489619" r:id="rId19"/>
    <p:sldLayoutId id="2147489620" r:id="rId20"/>
    <p:sldLayoutId id="2147489621" r:id="rId21"/>
    <p:sldLayoutId id="2147489622" r:id="rId22"/>
    <p:sldLayoutId id="2147489623" r:id="rId23"/>
    <p:sldLayoutId id="2147489624" r:id="rId24"/>
    <p:sldLayoutId id="2147489625" r:id="rId25"/>
    <p:sldLayoutId id="2147489626" r:id="rId26"/>
    <p:sldLayoutId id="2147489627" r:id="rId27"/>
    <p:sldLayoutId id="2147489628" r:id="rId28"/>
    <p:sldLayoutId id="2147489629" r:id="rId29"/>
    <p:sldLayoutId id="2147489630" r:id="rId30"/>
    <p:sldLayoutId id="2147489631" r:id="rId31"/>
    <p:sldLayoutId id="2147489632" r:id="rId32"/>
    <p:sldLayoutId id="2147489633" r:id="rId33"/>
    <p:sldLayoutId id="2147489634" r:id="rId34"/>
    <p:sldLayoutId id="2147489635" r:id="rId35"/>
    <p:sldLayoutId id="2147489636" r:id="rId36"/>
    <p:sldLayoutId id="2147489637" r:id="rId37"/>
    <p:sldLayoutId id="2147489638" r:id="rId38"/>
    <p:sldLayoutId id="2147489639" r:id="rId39"/>
    <p:sldLayoutId id="2147489640" r:id="rId40"/>
    <p:sldLayoutId id="2147489641" r:id="rId41"/>
    <p:sldLayoutId id="2147489642" r:id="rId42"/>
    <p:sldLayoutId id="2147489643" r:id="rId43"/>
    <p:sldLayoutId id="2147489644" r:id="rId44"/>
    <p:sldLayoutId id="2147489645" r:id="rId45"/>
    <p:sldLayoutId id="2147489646" r:id="rId46"/>
    <p:sldLayoutId id="2147489647" r:id="rId47"/>
    <p:sldLayoutId id="2147489648" r:id="rId48"/>
    <p:sldLayoutId id="2147489649" r:id="rId49"/>
    <p:sldLayoutId id="2147489650" r:id="rId50"/>
    <p:sldLayoutId id="2147489651" r:id="rId51"/>
    <p:sldLayoutId id="2147489652" r:id="rId52"/>
    <p:sldLayoutId id="2147489653" r:id="rId53"/>
    <p:sldLayoutId id="2147489654" r:id="rId54"/>
    <p:sldLayoutId id="2147489655" r:id="rId55"/>
    <p:sldLayoutId id="2147489656" r:id="rId56"/>
    <p:sldLayoutId id="2147489657" r:id="rId57"/>
    <p:sldLayoutId id="2147489658" r:id="rId58"/>
    <p:sldLayoutId id="2147489659" r:id="rId59"/>
    <p:sldLayoutId id="2147489660" r:id="rId60"/>
    <p:sldLayoutId id="2147489661" r:id="rId61"/>
    <p:sldLayoutId id="2147489662" r:id="rId62"/>
    <p:sldLayoutId id="2147489663" r:id="rId63"/>
    <p:sldLayoutId id="2147489664" r:id="rId64"/>
    <p:sldLayoutId id="2147489665" r:id="rId65"/>
    <p:sldLayoutId id="2147489666" r:id="rId66"/>
    <p:sldLayoutId id="2147489667" r:id="rId67"/>
    <p:sldLayoutId id="2147489604" r:id="rId68"/>
    <p:sldLayoutId id="2147489605" r:id="rId69"/>
    <p:sldLayoutId id="2147489606" r:id="rId70"/>
    <p:sldLayoutId id="2147489607" r:id="rId71"/>
    <p:sldLayoutId id="2147489608" r:id="rId72"/>
    <p:sldLayoutId id="2147489609" r:id="rId73"/>
    <p:sldLayoutId id="2147489610" r:id="rId74"/>
    <p:sldLayoutId id="2147489611" r:id="rId75"/>
    <p:sldLayoutId id="2147489612" r:id="rId76"/>
    <p:sldLayoutId id="2147489668" r:id="rId77"/>
    <p:sldLayoutId id="2147489675" r:id="rId78"/>
    <p:sldLayoutId id="2147489676" r:id="rId79"/>
    <p:sldLayoutId id="2147489682" r:id="rId80"/>
    <p:sldLayoutId id="2147489692" r:id="rId81"/>
    <p:sldLayoutId id="2147489693" r:id="rId8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cDonnell Douglas MD-11F aircraft picture"/>
          <p:cNvPicPr>
            <a:picLocks noChangeAspect="1" noChangeArrowheads="1"/>
          </p:cNvPicPr>
          <p:nvPr/>
        </p:nvPicPr>
        <p:blipFill rotWithShape="1">
          <a:blip r:embed="rId3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695" y="1484784"/>
            <a:ext cx="8820609" cy="4104456"/>
          </a:xfrm>
          <a:prstGeom prst="rect">
            <a:avLst/>
          </a:prstGeom>
          <a:noFill/>
        </p:spPr>
      </p:pic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11.1.2020</a:t>
            </a:r>
            <a:endParaRPr lang="cs-CZ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Seminář všeobecného letectví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type="subTitle" idx="4294967295"/>
          </p:nvPr>
        </p:nvSpPr>
        <p:spPr>
          <a:xfrm>
            <a:off x="683568" y="1988840"/>
            <a:ext cx="7920880" cy="4176464"/>
          </a:xfrm>
          <a:effectLst/>
        </p:spPr>
        <p:txBody>
          <a:bodyPr>
            <a:noAutofit/>
          </a:bodyPr>
          <a:lstStyle/>
          <a:p>
            <a:pPr marL="357188" indent="-357188">
              <a:spcBef>
                <a:spcPts val="1200"/>
              </a:spcBef>
              <a:buNone/>
            </a:pPr>
            <a:endParaRPr lang="cs-CZ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357188" indent="-357188">
              <a:spcBef>
                <a:spcPts val="1200"/>
              </a:spcBef>
              <a:buNone/>
            </a:pPr>
            <a:r>
              <a:rPr lang="cs-CZ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	Letecké nehody a incidenty za rok 2019 v oblasti všeobecného letectví</a:t>
            </a:r>
          </a:p>
          <a:p>
            <a:pPr marL="357188" indent="-357188">
              <a:spcBef>
                <a:spcPts val="1200"/>
              </a:spcBef>
              <a:buNone/>
            </a:pPr>
            <a:endParaRPr lang="cs-CZ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357188" indent="-357188">
              <a:spcBef>
                <a:spcPts val="1200"/>
              </a:spcBef>
              <a:buNone/>
            </a:pPr>
            <a:r>
              <a:rPr lang="cs-CZ" sz="2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Vedoucí oddělení letových inspektorů ÚZPLN                                                      					Ing. Josef BEJDÁK</a:t>
            </a:r>
          </a:p>
          <a:p>
            <a:pPr marL="357188" indent="-357188">
              <a:spcBef>
                <a:spcPts val="1200"/>
              </a:spcBef>
              <a:buNone/>
            </a:pPr>
            <a:endParaRPr lang="cs-CZ" sz="2000" dirty="0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0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548680"/>
            <a:ext cx="8033545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Vážný incident </a:t>
            </a:r>
            <a:r>
              <a:rPr lang="cs-CZ" sz="2000" dirty="0" err="1">
                <a:solidFill>
                  <a:srgbClr val="002060"/>
                </a:solidFill>
              </a:rPr>
              <a:t>Cessna</a:t>
            </a:r>
            <a:r>
              <a:rPr lang="cs-CZ" sz="2000" dirty="0">
                <a:solidFill>
                  <a:srgbClr val="002060"/>
                </a:solidFill>
              </a:rPr>
              <a:t> 172 a Bristell – pokračování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letounu Bristell zahlédl letoun před sebou, provedl zatáčku doprava a dolů z 1850 ft na 1700 ft.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Uvedl, že neměl informaci o tom, kde se aktuálně </a:t>
            </a:r>
            <a:r>
              <a:rPr lang="cs-CZ" sz="2000" dirty="0" err="1">
                <a:solidFill>
                  <a:srgbClr val="002060"/>
                </a:solidFill>
              </a:rPr>
              <a:t>Cessna</a:t>
            </a:r>
            <a:r>
              <a:rPr lang="cs-CZ" sz="2000" dirty="0">
                <a:solidFill>
                  <a:srgbClr val="002060"/>
                </a:solidFill>
              </a:rPr>
              <a:t> 172 nacházela. Poslední slyšel hlášení finále, ale kvůli poloze slunce, které ho oslňovalo, letoun před sebou dříve neviděl.</a:t>
            </a:r>
            <a:endParaRPr lang="cs-CZ" sz="2000" i="1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4674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664"/>
            <a:ext cx="8229600" cy="587967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Vážný incident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6. 7. 2019</a:t>
            </a:r>
          </a:p>
          <a:p>
            <a:pPr algn="just">
              <a:spcBef>
                <a:spcPts val="0"/>
              </a:spcBef>
            </a:pPr>
            <a:r>
              <a:rPr lang="cs-CZ" sz="2000" dirty="0">
                <a:solidFill>
                  <a:srgbClr val="002060"/>
                </a:solidFill>
              </a:rPr>
              <a:t>Typ:		</a:t>
            </a:r>
            <a:r>
              <a:rPr lang="cs-CZ" sz="2000" dirty="0" err="1">
                <a:solidFill>
                  <a:srgbClr val="002060"/>
                </a:solidFill>
              </a:rPr>
              <a:t>Zlin</a:t>
            </a:r>
            <a:r>
              <a:rPr lang="cs-CZ" sz="2000" dirty="0">
                <a:solidFill>
                  <a:srgbClr val="002060"/>
                </a:solidFill>
              </a:rPr>
              <a:t> Z-226 MS a Cessna 150</a:t>
            </a:r>
          </a:p>
          <a:p>
            <a:pPr algn="just">
              <a:spcBef>
                <a:spcPts val="0"/>
              </a:spcBef>
            </a:pPr>
            <a:r>
              <a:rPr lang="cs-CZ" sz="2000" dirty="0">
                <a:solidFill>
                  <a:srgbClr val="002060"/>
                </a:solidFill>
              </a:rPr>
              <a:t>Místo:		LKSZ (Sazená)</a:t>
            </a:r>
            <a:r>
              <a:rPr lang="cs-CZ" sz="2000" b="1" dirty="0">
                <a:solidFill>
                  <a:srgbClr val="002060"/>
                </a:solidFill>
              </a:rPr>
              <a:t> 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 Z-226 po přistání na RWY 33 pojížděl západně RWY 15/33</a:t>
            </a:r>
          </a:p>
          <a:p>
            <a:pPr marL="342900" indent="-342900" algn="just">
              <a:spcBef>
                <a:spcPts val="600"/>
              </a:spcBef>
            </a:pPr>
            <a:r>
              <a:rPr lang="cs-CZ" sz="2000" dirty="0">
                <a:solidFill>
                  <a:srgbClr val="002060"/>
                </a:solidFill>
              </a:rPr>
              <a:t>     k areálu letiště.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Přehlédl zaparkovaný letoun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Z-226 narazil levou polovinou křídla a vrtulí do náběžné hrany křídla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150. Obě letadla poškozena.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nezraněn.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cs-CZ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5E434DF-C49D-4180-9A3B-9B33FE46C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671531" y="3922030"/>
            <a:ext cx="3806324" cy="24592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E16C71-0816-46FE-A123-04E88257F74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698937" y="3941079"/>
            <a:ext cx="3252518" cy="24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03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76672"/>
            <a:ext cx="8435279" cy="587967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9. 6. 2019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vrtulník ROBINSON R 44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městská část Praha-Kbely (MCTR LKKB) 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8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Pilot s další osobou na palubě prováděl VFR let za účelem „údajného fotografování železniční tratě v oblasti THR RWY 24 LKKB“.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Po příletu do prostoru letiště si od ŘLP vyžádal výšku 150 m AGL pro účel fotografování. „Pustíte mě na 150 m, mimo zástavbu“.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Po ukončení činnosti „Opouštím CTR, mimo zástavbu, zpět na ROMEO a dále do Plzně“.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Vrtulník se pohyboval nad obydlenou oblastí ve výšce 1000 ft ALT rychlostí 15 km/h.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Oznámení podal OVL AČR a náhodný pozorovatel formou dobrovolného hlášení.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62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035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R 44 – pokračování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B201FB-3C7B-4001-82C7-AC9F4B93B37F}"/>
              </a:ext>
            </a:extLst>
          </p:cNvPr>
          <p:cNvPicPr/>
          <p:nvPr/>
        </p:nvPicPr>
        <p:blipFill rotWithShape="1">
          <a:blip r:embed="rId3"/>
          <a:srcRect l="11739" t="32385" r="58664" b="42064"/>
          <a:stretch/>
        </p:blipFill>
        <p:spPr bwMode="auto">
          <a:xfrm>
            <a:off x="748165" y="764704"/>
            <a:ext cx="5544616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ED8E82F-FE4B-4C70-9CF3-9DB077AEFAD6}"/>
              </a:ext>
            </a:extLst>
          </p:cNvPr>
          <p:cNvPicPr/>
          <p:nvPr/>
        </p:nvPicPr>
        <p:blipFill rotWithShape="1">
          <a:blip r:embed="rId4"/>
          <a:srcRect t="20635" r="21461" b="4233"/>
          <a:stretch/>
        </p:blipFill>
        <p:spPr bwMode="auto">
          <a:xfrm>
            <a:off x="2123728" y="2990863"/>
            <a:ext cx="5806494" cy="3421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902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76672"/>
            <a:ext cx="8435279" cy="5879678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7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7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14. 9. 2019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7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UL Letoun RACEK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7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    	dálnice D11 na úrovni Nymburka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7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7400" dirty="0">
                <a:solidFill>
                  <a:srgbClr val="002060"/>
                </a:solidFill>
              </a:rPr>
              <a:t>Pilot s UL letounem provedl nízký průlet nad dálnicí D 11.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7400" dirty="0">
                <a:solidFill>
                  <a:srgbClr val="002060"/>
                </a:solidFill>
              </a:rPr>
              <a:t>Let UL letounu velmi nízko nad zemí byl zachycen bezpečnostní kamerou umístěnou na čelním skle protijedoucího osobního automobilu.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7400" dirty="0">
                <a:solidFill>
                  <a:srgbClr val="002060"/>
                </a:solidFill>
              </a:rPr>
              <a:t>Dobrovolné hlášení bylo podáno sdělovacími prostředky.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cs-CZ" sz="8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62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494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 23. 8. 2019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 UL letoun SKYLINE 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 obec Chotěvice na Trutnovsku  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prováděl přelet z plochy SLZ Trutnov na LKDK (Dvůr Králové nad Labem). 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Během letu se rozhodl, že provede nízký průlet nad silnicí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obci Chotěvice 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letu velmi nízko nad terénem došlo ke kontaktu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letounu s vodiči nadzemního vedení vysokého napětí.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zaznamenal přetržení vodičů a s poškozeným UL letounem nouzově přistál na poli severně od obce Chotěvice.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letoun byl při kontaktu s vodiči poškozen (vrtule, příďový podvozek, levá polovina křídla a motorová přepážka).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Vznikla škoda na majetku 3. osoby.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nebyl zraněn.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654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UL letounu SKYLINE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Příčinou letecké nehody bylo nerespektování pravidel letu VFR, kdy při letu ve velmi malé výšce nad terénem došlo k nárazu UL letounu do výškové překážky s následným nouzovým přistáním do terénu. 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11560" y="908720"/>
            <a:ext cx="7992888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7EE65E-FE59-4BE1-BE2C-05B62EF7F2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579" y="2492896"/>
            <a:ext cx="4117163" cy="34563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50626B-0BAD-4B2C-8E04-73E52120C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1121" y="2260394"/>
            <a:ext cx="3960039" cy="267176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E931434-9ABD-4509-89F8-B4139AAE108D}"/>
              </a:ext>
            </a:extLst>
          </p:cNvPr>
          <p:cNvCxnSpPr/>
          <p:nvPr/>
        </p:nvCxnSpPr>
        <p:spPr>
          <a:xfrm flipH="1">
            <a:off x="2590800" y="3233233"/>
            <a:ext cx="2290321" cy="14919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247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476672"/>
            <a:ext cx="8136903" cy="58796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16. 11. 2019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000" dirty="0">
                <a:solidFill>
                  <a:srgbClr val="002060"/>
                </a:solidFill>
              </a:rPr>
              <a:t>Typ:		DV-1 </a:t>
            </a:r>
            <a:r>
              <a:rPr lang="cs-CZ" sz="2000" dirty="0" err="1">
                <a:solidFill>
                  <a:srgbClr val="002060"/>
                </a:solidFill>
              </a:rPr>
              <a:t>Skylark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</a:p>
          <a:p>
            <a:pPr algn="just"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</a:rPr>
              <a:t>Místo:		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Řeka Labe v katastru obce Křešice</a:t>
            </a:r>
          </a:p>
          <a:p>
            <a:pPr algn="just" eaLnBrk="0" hangingPunct="0">
              <a:spcBef>
                <a:spcPts val="0"/>
              </a:spcBef>
              <a:defRPr/>
            </a:pPr>
            <a:r>
              <a:rPr lang="cs-CZ" sz="2000" b="1" dirty="0">
                <a:solidFill>
                  <a:srgbClr val="002060"/>
                </a:solidFill>
              </a:rPr>
              <a:t> 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 prováděl VFR let.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Po vzletu z plochy SLZ Libáň (LKLIBA) pilot pokračoval v letu VFR bez zapnutého odpovídače SSR a proto není známa jeho trať do prostoru Litoměřic. V této lokalitě letěl nad řekou proti proudu Labe se záměrem pozdravit  zde rybařícího  kamaráda.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UL letoun v prostoru u obce Křešice letěl nad tokem řeky Labe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narazil do vodičů elektrického nadzemního vedení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2 x 22 </a:t>
            </a:r>
            <a:r>
              <a:rPr lang="cs-CZ" sz="2000" dirty="0" err="1">
                <a:solidFill>
                  <a:srgbClr val="002060"/>
                </a:solidFill>
              </a:rPr>
              <a:t>kV</a:t>
            </a:r>
            <a:r>
              <a:rPr lang="cs-CZ" sz="2000" dirty="0">
                <a:solidFill>
                  <a:srgbClr val="002060"/>
                </a:solidFill>
              </a:rPr>
              <a:t> v přechodu přes řeku Labe vedených na stožárech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o výšce cca 36 m.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Při nárazu došlo k odtržení ocasních ploch a stroj havaroval do řeky Labe.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Pilot při nehodě zahynul. Letoun byl nárazem do vodiče a následným dopadem na hladinu zcela zničen.</a:t>
            </a:r>
          </a:p>
          <a:p>
            <a:pPr algn="just">
              <a:spcBef>
                <a:spcPts val="0"/>
              </a:spcBef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6647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476672"/>
            <a:ext cx="8136903" cy="58796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	DV-1 </a:t>
            </a:r>
            <a:r>
              <a:rPr lang="cs-CZ" sz="2000" dirty="0" err="1">
                <a:solidFill>
                  <a:srgbClr val="002060"/>
                </a:solidFill>
              </a:rPr>
              <a:t>Skylark</a:t>
            </a:r>
            <a:r>
              <a:rPr lang="cs-CZ" sz="2000" dirty="0">
                <a:solidFill>
                  <a:srgbClr val="002060"/>
                </a:solidFill>
              </a:rPr>
              <a:t> – pokračování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08D133F-699B-4DED-A600-207C73445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636" y="2123856"/>
            <a:ext cx="4896545" cy="27543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F250EA-21FB-45D9-9185-08102FE1D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05" y="1040498"/>
            <a:ext cx="4455789" cy="25063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B6CBC0-6486-4190-A271-26997C2B7D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05" y="3628184"/>
            <a:ext cx="4455792" cy="233165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2765FDB-D26D-417D-ACE0-1296D5FD2C73}"/>
              </a:ext>
            </a:extLst>
          </p:cNvPr>
          <p:cNvSpPr/>
          <p:nvPr/>
        </p:nvSpPr>
        <p:spPr>
          <a:xfrm>
            <a:off x="2663788" y="6038013"/>
            <a:ext cx="374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DV-1 </a:t>
            </a:r>
            <a:r>
              <a:rPr lang="cs-CZ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Skylark</a:t>
            </a:r>
            <a:r>
              <a:rPr lang="cs-CZ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fatální havárii do řeky Labe.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6955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476672"/>
            <a:ext cx="8136903" cy="58796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	DV-1 </a:t>
            </a:r>
            <a:r>
              <a:rPr lang="cs-CZ" sz="2000" dirty="0" err="1">
                <a:solidFill>
                  <a:srgbClr val="002060"/>
                </a:solidFill>
              </a:rPr>
              <a:t>Skylark</a:t>
            </a:r>
            <a:r>
              <a:rPr lang="cs-CZ" sz="2000" dirty="0">
                <a:solidFill>
                  <a:srgbClr val="002060"/>
                </a:solidFill>
              </a:rPr>
              <a:t> – pokračování</a:t>
            </a:r>
          </a:p>
          <a:p>
            <a:pPr algn="just">
              <a:spcBef>
                <a:spcPts val="0"/>
              </a:spcBef>
              <a:buFont typeface="Arial" pitchFamily="34" charset="0"/>
              <a:buNone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2765FDB-D26D-417D-ACE0-1296D5FD2C73}"/>
              </a:ext>
            </a:extLst>
          </p:cNvPr>
          <p:cNvSpPr/>
          <p:nvPr/>
        </p:nvSpPr>
        <p:spPr>
          <a:xfrm>
            <a:off x="1547664" y="6038013"/>
            <a:ext cx="6624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a 8. ledna 2020 – hledání sonarem a  vyzvednutí ocasních ploch.</a:t>
            </a:r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92A4B8-32D8-4824-B00D-136286503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040692"/>
            <a:ext cx="3312369" cy="226825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DA7A2C0-D210-4207-B131-AC03241AF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447"/>
            <a:ext cx="3634094" cy="21602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D84A511-8196-407A-881C-E27E3F94B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0"/>
            <a:ext cx="3341800" cy="250635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AE8C46E-CF81-496A-89B4-48B6DDF944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3634094" cy="25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9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07375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Osnova:</a:t>
            </a: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Statistické údaje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Vybrané incidenty letadel  MTOW do  2 250 kg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Vybrané letecké nehody letadel MTOW do 2 250 kg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Všechny letecké nehody se smrtelným zraněním</a:t>
            </a: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389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27. 5. 2019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Cessna 152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LKLT (Letňany)</a:t>
            </a: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prováděl vzlet z RWY 23 LKLT k letu na LKPS. Rozjezd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odpoutání letounu byly normální.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Potom, přibližně ve 3/4 délky RWY letoun v důsledku ztráty výkonu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nepravidelného chodu neakceleroval a nebyl schopen pokračovat v letu i přes plně otevřenou přípusť.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proto provedl úkony na nouzové přistání a přistál za RWY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do pole porostlého cca 1,2 m vysokou řepkou.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Letoun dosedl při rychlosti cca 50 </a:t>
            </a:r>
            <a:r>
              <a:rPr lang="cs-CZ" sz="2000" dirty="0" err="1">
                <a:solidFill>
                  <a:srgbClr val="002060"/>
                </a:solidFill>
              </a:rPr>
              <a:t>kt</a:t>
            </a:r>
            <a:r>
              <a:rPr lang="cs-CZ" sz="2000" dirty="0">
                <a:solidFill>
                  <a:srgbClr val="002060"/>
                </a:solidFill>
              </a:rPr>
              <a:t>. Po položení přední podvozkové nohy do řepky následovalo vylomení nohy, pád na příď a převrácení na záda.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Letoun byl vážně poškozen. Pilot byl lehce zraněn.</a:t>
            </a: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564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 152 – pokračování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6BCE72-6B01-4C7E-A8FB-FC940026FD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44" y="899219"/>
            <a:ext cx="3780648" cy="251972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64FD153-4C22-47E0-A45F-11AC4E8909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908720"/>
            <a:ext cx="3780650" cy="251972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AFAF325-406C-4E7E-9AC9-78E6E36383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42" y="3501566"/>
            <a:ext cx="3780650" cy="251972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ECF7BED-7C99-48C3-A25B-98CB5A41C0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496904"/>
            <a:ext cx="3780649" cy="2519721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F0D692D-A111-4C39-9D8B-FFBCFEBF4281}"/>
              </a:ext>
            </a:extLst>
          </p:cNvPr>
          <p:cNvSpPr txBox="1"/>
          <p:nvPr/>
        </p:nvSpPr>
        <p:spPr>
          <a:xfrm>
            <a:off x="2575782" y="6041421"/>
            <a:ext cx="4174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>
                <a:solidFill>
                  <a:srgbClr val="002060"/>
                </a:solidFill>
              </a:rPr>
              <a:t>Fotografie jsou publikované se souhlasem autora Ing. Petra </a:t>
            </a:r>
            <a:r>
              <a:rPr lang="cs-CZ" sz="1000" i="1" dirty="0" err="1">
                <a:solidFill>
                  <a:srgbClr val="002060"/>
                </a:solidFill>
              </a:rPr>
              <a:t>Sankota</a:t>
            </a:r>
            <a:endParaRPr lang="cs-CZ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33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 152 – pokračování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676725-909C-4C9D-82B6-20B7605E9D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7444"/>
            <a:ext cx="3888432" cy="25915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FB3E55-033C-427A-82B2-A84AC9700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7444"/>
            <a:ext cx="3803721" cy="25915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B1C1B24-6844-4C74-82C4-19E536C91A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32530"/>
            <a:ext cx="3888432" cy="259155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A49CE9F-CF6B-401C-8C10-526F4FB429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3531842"/>
            <a:ext cx="3828384" cy="2591556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7F70A3A3-E877-4217-8EF2-252A316B80F5}"/>
              </a:ext>
            </a:extLst>
          </p:cNvPr>
          <p:cNvSpPr txBox="1"/>
          <p:nvPr/>
        </p:nvSpPr>
        <p:spPr>
          <a:xfrm>
            <a:off x="2670759" y="6165933"/>
            <a:ext cx="4087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>
                <a:solidFill>
                  <a:srgbClr val="002060"/>
                </a:solidFill>
              </a:rPr>
              <a:t>Fotografie jsou publikované se souhlasem autora Ing. Petra </a:t>
            </a:r>
            <a:r>
              <a:rPr lang="cs-CZ" sz="1000" i="1" dirty="0" err="1">
                <a:solidFill>
                  <a:srgbClr val="002060"/>
                </a:solidFill>
              </a:rPr>
              <a:t>Sankota</a:t>
            </a:r>
            <a:endParaRPr lang="cs-CZ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44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1. 6.  2019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CASA -1.131-E 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LKCB (Cheb)</a:t>
            </a: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Na letiště Cheb letěla skupina 4 zahraničních letounů. Piloti byli domluveni, že provedou přistání na travnatou RWY 23. Při přistání prvního letounu pilotka CASA-1.131-E přistála mimo provozní plochu letiště paralelně s travnatou RWY 23. Na ploše přistání byly podélné kupy čerstvě posečené trávy.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 přistání, které proběhlo na vysoké rychlosti, došlo v důsledku vjetí letounu do terénní nerovnosti k odskoku letounu.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 dalším dosednutí, které bylo na zabrzděná kola, došlo k nárazu do hranice trávy a převrácení letounu.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Pilotka byla bez zranění, cestující byl lehce zraněn. Letoun zničen. Na vybranou plochu se rozhodla přistát, protože na RWY 23 se jí zdála velká výška travnatého porostu.</a:t>
            </a: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640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-1.131-E – pokračování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6D647F5-1DF3-43D4-ADD1-F1E212FB3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501467" y="1016336"/>
            <a:ext cx="7925313" cy="4680520"/>
          </a:xfrm>
          <a:prstGeom prst="rect">
            <a:avLst/>
          </a:prstGeom>
        </p:spPr>
      </p:pic>
      <p:sp>
        <p:nvSpPr>
          <p:cNvPr id="3" name="Bublinový popisek: zahnutá čára 2">
            <a:extLst>
              <a:ext uri="{FF2B5EF4-FFF2-40B4-BE49-F238E27FC236}">
                <a16:creationId xmlns:a16="http://schemas.microsoft.com/office/drawing/2014/main" id="{8C98981F-DE97-46AB-8C8D-020DD6CE21B1}"/>
              </a:ext>
            </a:extLst>
          </p:cNvPr>
          <p:cNvSpPr/>
          <p:nvPr/>
        </p:nvSpPr>
        <p:spPr>
          <a:xfrm>
            <a:off x="6018634" y="1268760"/>
            <a:ext cx="1728192" cy="79208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7386"/>
              <a:gd name="adj6" fmla="val -54167"/>
            </a:avLst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Místo letecké nehody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792BB4A-E9C7-4F8F-9A2A-6C1B6170C3B7}"/>
              </a:ext>
            </a:extLst>
          </p:cNvPr>
          <p:cNvCxnSpPr>
            <a:cxnSpLocks/>
          </p:cNvCxnSpPr>
          <p:nvPr/>
        </p:nvCxnSpPr>
        <p:spPr>
          <a:xfrm>
            <a:off x="4067944" y="2781003"/>
            <a:ext cx="1008112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FCDF8BC-248A-48B8-8F39-7C311A5682FE}"/>
              </a:ext>
            </a:extLst>
          </p:cNvPr>
          <p:cNvSpPr txBox="1"/>
          <p:nvPr/>
        </p:nvSpPr>
        <p:spPr>
          <a:xfrm>
            <a:off x="395537" y="5877272"/>
            <a:ext cx="8031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060"/>
                </a:solidFill>
              </a:rPr>
              <a:t>Červená šipka ukazuje trajektorii od místa prvního dosednutí na ploše letiště, která však není RWY.</a:t>
            </a:r>
          </a:p>
        </p:txBody>
      </p:sp>
      <p:sp>
        <p:nvSpPr>
          <p:cNvPr id="24" name="Bublinový popisek: zahnutá čára 23">
            <a:extLst>
              <a:ext uri="{FF2B5EF4-FFF2-40B4-BE49-F238E27FC236}">
                <a16:creationId xmlns:a16="http://schemas.microsoft.com/office/drawing/2014/main" id="{EEEC76F4-AE72-45A7-9638-2BFD931AF6A7}"/>
              </a:ext>
            </a:extLst>
          </p:cNvPr>
          <p:cNvSpPr/>
          <p:nvPr/>
        </p:nvSpPr>
        <p:spPr>
          <a:xfrm>
            <a:off x="527805" y="2852936"/>
            <a:ext cx="1364980" cy="432048"/>
          </a:xfrm>
          <a:prstGeom prst="borderCallout2">
            <a:avLst>
              <a:gd name="adj1" fmla="val 6052"/>
              <a:gd name="adj2" fmla="val 99688"/>
              <a:gd name="adj3" fmla="val -12996"/>
              <a:gd name="adj4" fmla="val 105590"/>
              <a:gd name="adj5" fmla="val -107157"/>
              <a:gd name="adj6" fmla="val 112187"/>
            </a:avLst>
          </a:prstGeom>
          <a:solidFill>
            <a:srgbClr val="0033CC"/>
          </a:solidFill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RWY 23 – beton</a:t>
            </a:r>
          </a:p>
          <a:p>
            <a:pPr algn="ctr"/>
            <a:endParaRPr lang="cs-CZ" sz="1400" b="1" dirty="0"/>
          </a:p>
        </p:txBody>
      </p:sp>
      <p:sp>
        <p:nvSpPr>
          <p:cNvPr id="25" name="Bublinový popisek: zahnutá čára 24">
            <a:extLst>
              <a:ext uri="{FF2B5EF4-FFF2-40B4-BE49-F238E27FC236}">
                <a16:creationId xmlns:a16="http://schemas.microsoft.com/office/drawing/2014/main" id="{80EF19C0-F4CD-4F62-A95C-4E4B9EFFF1D0}"/>
              </a:ext>
            </a:extLst>
          </p:cNvPr>
          <p:cNvSpPr/>
          <p:nvPr/>
        </p:nvSpPr>
        <p:spPr>
          <a:xfrm>
            <a:off x="527805" y="3393281"/>
            <a:ext cx="1364980" cy="360040"/>
          </a:xfrm>
          <a:prstGeom prst="borderCallout2">
            <a:avLst>
              <a:gd name="adj1" fmla="val 6052"/>
              <a:gd name="adj2" fmla="val 99688"/>
              <a:gd name="adj3" fmla="val -9821"/>
              <a:gd name="adj4" fmla="val 111452"/>
              <a:gd name="adj5" fmla="val -291611"/>
              <a:gd name="adj6" fmla="val 130862"/>
            </a:avLst>
          </a:prstGeom>
          <a:solidFill>
            <a:srgbClr val="C00000"/>
          </a:solidFill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RWY 23 - tráva</a:t>
            </a:r>
          </a:p>
        </p:txBody>
      </p:sp>
    </p:spTree>
    <p:extLst>
      <p:ext uri="{BB962C8B-B14F-4D97-AF65-F5344CB8AC3E}">
        <p14:creationId xmlns:p14="http://schemas.microsoft.com/office/powerpoint/2010/main" val="3762113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-1.131-E – pokračování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9C9A55-9124-4953-96A6-463C00F1DB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08720"/>
            <a:ext cx="4032448" cy="30243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36F35DA-8072-4A9B-B193-72BA9129C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046191"/>
            <a:ext cx="4032448" cy="222517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D58135-E2F1-4C0C-B483-AA54B5AF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077072"/>
            <a:ext cx="4040480" cy="221677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B357B53-812C-45EE-A1DF-272472686F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08720"/>
            <a:ext cx="4032448" cy="3024336"/>
          </a:xfrm>
          <a:prstGeom prst="rect">
            <a:avLst/>
          </a:prstGeom>
        </p:spPr>
      </p:pic>
      <p:sp>
        <p:nvSpPr>
          <p:cNvPr id="17" name="Bublinový popisek: čárový 16">
            <a:extLst>
              <a:ext uri="{FF2B5EF4-FFF2-40B4-BE49-F238E27FC236}">
                <a16:creationId xmlns:a16="http://schemas.microsoft.com/office/drawing/2014/main" id="{23201F6B-7D68-4C52-B4D6-58930F925C5A}"/>
              </a:ext>
            </a:extLst>
          </p:cNvPr>
          <p:cNvSpPr/>
          <p:nvPr/>
        </p:nvSpPr>
        <p:spPr>
          <a:xfrm>
            <a:off x="491223" y="2636912"/>
            <a:ext cx="1296144" cy="432048"/>
          </a:xfrm>
          <a:prstGeom prst="borderCallout1">
            <a:avLst>
              <a:gd name="adj1" fmla="val 100762"/>
              <a:gd name="adj2" fmla="val 99252"/>
              <a:gd name="adj3" fmla="val 173348"/>
              <a:gd name="adj4" fmla="val 164492"/>
            </a:avLst>
          </a:prstGeom>
          <a:ln w="127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Terénní nerovnost</a:t>
            </a:r>
          </a:p>
        </p:txBody>
      </p:sp>
      <p:sp>
        <p:nvSpPr>
          <p:cNvPr id="20" name="Bublinový popisek: zahnutá čára 19">
            <a:extLst>
              <a:ext uri="{FF2B5EF4-FFF2-40B4-BE49-F238E27FC236}">
                <a16:creationId xmlns:a16="http://schemas.microsoft.com/office/drawing/2014/main" id="{9BA828A7-F841-4CF3-B8A9-4A6420D9AEDB}"/>
              </a:ext>
            </a:extLst>
          </p:cNvPr>
          <p:cNvSpPr/>
          <p:nvPr/>
        </p:nvSpPr>
        <p:spPr>
          <a:xfrm>
            <a:off x="5313138" y="928611"/>
            <a:ext cx="2480124" cy="360040"/>
          </a:xfrm>
          <a:prstGeom prst="borderCallout2">
            <a:avLst>
              <a:gd name="adj1" fmla="val 104466"/>
              <a:gd name="adj2" fmla="val 3390"/>
              <a:gd name="adj3" fmla="val 116949"/>
              <a:gd name="adj4" fmla="val -5106"/>
              <a:gd name="adj5" fmla="val 353758"/>
              <a:gd name="adj6" fmla="val -17769"/>
            </a:avLst>
          </a:prstGeom>
          <a:solidFill>
            <a:srgbClr val="0033CC"/>
          </a:solidFill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RWY 23 – beton </a:t>
            </a:r>
          </a:p>
        </p:txBody>
      </p:sp>
      <p:sp>
        <p:nvSpPr>
          <p:cNvPr id="21" name="Bublinový popisek: zahnutá čára 20">
            <a:extLst>
              <a:ext uri="{FF2B5EF4-FFF2-40B4-BE49-F238E27FC236}">
                <a16:creationId xmlns:a16="http://schemas.microsoft.com/office/drawing/2014/main" id="{2A1382CD-7175-4C2F-AF97-588AB40D962D}"/>
              </a:ext>
            </a:extLst>
          </p:cNvPr>
          <p:cNvSpPr/>
          <p:nvPr/>
        </p:nvSpPr>
        <p:spPr>
          <a:xfrm>
            <a:off x="5870710" y="1381895"/>
            <a:ext cx="1364980" cy="360040"/>
          </a:xfrm>
          <a:prstGeom prst="borderCallout2">
            <a:avLst>
              <a:gd name="adj1" fmla="val 104466"/>
              <a:gd name="adj2" fmla="val 1715"/>
              <a:gd name="adj3" fmla="val 129863"/>
              <a:gd name="adj4" fmla="val -20016"/>
              <a:gd name="adj5" fmla="val 258410"/>
              <a:gd name="adj6" fmla="val -31504"/>
            </a:avLst>
          </a:prstGeom>
          <a:solidFill>
            <a:srgbClr val="C00000"/>
          </a:solidFill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RWY 23 - tráva</a:t>
            </a:r>
          </a:p>
        </p:txBody>
      </p:sp>
    </p:spTree>
    <p:extLst>
      <p:ext uri="{BB962C8B-B14F-4D97-AF65-F5344CB8AC3E}">
        <p14:creationId xmlns:p14="http://schemas.microsoft.com/office/powerpoint/2010/main" val="1510811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561975"/>
            <a:ext cx="8218487" cy="5794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Letecká nehoda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Datum:		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7. 2019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Typ: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L-13 A Blaník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Místo:		LKMK (Moravská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Třebová)</a:t>
            </a:r>
            <a:endParaRPr kumimoji="0" lang="cs-CZ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Pilotka prováděla termický let s plánovanou tratí 150 km.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„silného větru“ se po cca 1 h rozhodla k návratu na letiště. 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Vstoupila do pravého okruhu RWY 26 a ve 3. zatáčce měla 150 m AGL.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3. zatáčce odjistila vzdušné brzdy.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Vítr foukal ze směru 344° rychlostí 7,5 m/s.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4. zatáčce pilotka s kluzákem klesala v rozmezí 3,5 - 4,5 m/s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rychlosti 78 – 85 km/h.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Rozpočet na přistání pilotka prováděla nad polem se vzrostlou kukuřicí.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Neuvědomila si, že má vzdušné brzdy vysunuty a cca 40 m před hranou letištní plochy podrovnala kluzák do vzrostlé kukuřice.</a:t>
            </a:r>
            <a:endParaRPr lang="cs-CZ" sz="2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11.1.2020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Seminář všeobecného letectví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467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561975"/>
            <a:ext cx="8218487" cy="57943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L-13 A Blaník – pokračování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Přistáním do vzrostlé kukuřice vzniklo na kluzáku poškození velkého rozsahu.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Pilotka vyvázla bez zranění.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11.1.2020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Seminář všeobecného letectví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B92E2A-0B67-4672-96AF-F6C8C7E6A02A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51720" y="2276872"/>
            <a:ext cx="5040560" cy="317103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CF4247C-486F-4891-B1D1-BAFDF6A9BB5F}"/>
              </a:ext>
            </a:extLst>
          </p:cNvPr>
          <p:cNvSpPr/>
          <p:nvPr/>
        </p:nvSpPr>
        <p:spPr>
          <a:xfrm>
            <a:off x="2231740" y="5532798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Poškozený kluzák na místě letecké nehody.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855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1" y="476672"/>
            <a:ext cx="8229599" cy="612067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endParaRPr lang="cs-CZ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11. 7. 2019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Kluzák SPEED ASTIR IIB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LKDK (Dvůr Králové nad Labem)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Pilot kluzáku po skončení úlohy na soutěži Safari 2019 prováděl přiblížení na přistání na RWY 28. Sklesal na výšku asi 300 m.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Přistávací manévr prováděl z větší výšky a při větší rychlosti. Usoudil, že nepřistane, tak nad dráhou jen proletěl na vysoké rychlosti. Na konci dráhy udělal zatáčku o cca 180° doprava. Nepodařilo se mu snížit rychlost.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Rozhodl se přistát z druhé strany po větru. Snažil se kluzák tlačit</a:t>
            </a:r>
            <a:br>
              <a:rPr lang="cs-CZ" sz="2200" dirty="0">
                <a:solidFill>
                  <a:srgbClr val="002060"/>
                </a:solidFill>
              </a:rPr>
            </a:br>
            <a:r>
              <a:rPr lang="cs-CZ" sz="2200" dirty="0">
                <a:solidFill>
                  <a:srgbClr val="002060"/>
                </a:solidFill>
              </a:rPr>
              <a:t>k zemi vší silou. Dostal se do stresu a chtěl za každou cenu přistát.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Poprvé se mu podařilo dosednout až za polovinou dráhy. Tam se, vzhledem k vysoké rychlosti, jen odrazil. Před koncem dráhy dosedl ještě jednou a odrazil se do výšky 5‑10 m. Přeletěl nad kukuřičným polem, které bylo za dráhou.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Z důvodu, že se blížil k obytné zástavbě, vědomě narazil do stromu.</a:t>
            </a:r>
            <a:endParaRPr lang="cs-CZ" sz="16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0896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21BF9E1-B0E3-4613-B5F7-47C1BB19AA47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599" cy="619268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SPEED ASTIR IIB - pokračování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 kontaktu kluzáku se stromem, došlo k následném pádu na zem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v levém náklonu a k významnému poškození kluzáku.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utrpěl vážná poranění.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Příčinou letecké nehody bylo nezvládnutí techniky pilotáže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při přiblížení na přistání z velké výšky, na vysoké rychlosti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bez vysunutých vzdušných brzd.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6C21F6-C368-4606-BC96-AFF1F64DE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753" y="3001051"/>
            <a:ext cx="5488719" cy="33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8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61442" name="Zástupný symbol pro obsah 2"/>
          <p:cNvSpPr>
            <a:spLocks noGrp="1"/>
          </p:cNvSpPr>
          <p:nvPr>
            <p:ph type="body" sz="quarter" idx="4294967295"/>
          </p:nvPr>
        </p:nvSpPr>
        <p:spPr>
          <a:xfrm>
            <a:off x="457200" y="502420"/>
            <a:ext cx="8185150" cy="548245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Celkové počty událostí, které byly oznámeny ÚZPLN </a:t>
            </a:r>
          </a:p>
          <a:p>
            <a:pPr marL="0" indent="0" algn="just" eaLnBrk="1" hangingPunct="1">
              <a:buNone/>
            </a:pPr>
            <a:endParaRPr lang="cs-CZ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buNone/>
            </a:pPr>
            <a:r>
              <a:rPr lang="cs-CZ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Počet událostí oznámených v roce 2019 představuje meziroční pokles o 4,3% oproti roku 2018.</a:t>
            </a:r>
          </a:p>
        </p:txBody>
      </p:sp>
      <p:graphicFrame>
        <p:nvGraphicFramePr>
          <p:cNvPr id="7" name="Graf 6"/>
          <p:cNvGraphicFramePr/>
          <p:nvPr/>
        </p:nvGraphicFramePr>
        <p:xfrm>
          <a:off x="635459" y="1916832"/>
          <a:ext cx="7873081" cy="462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602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76672"/>
            <a:ext cx="8435279" cy="587967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22. 10. 2019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vrtulník SCHWEIZER 296 C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předpolí RWY 33 LKHK (Hradec Králové)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Pilot-instruktor prováděl s žákem ve výcviku na CPL(H) NIGHT nácvik letu v malé výšce.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Povětrnostní podmínky byly v době letu výrazně pod stanovená minima pro lety VFR v noci.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Po cca 30 mim letu před THR RWY 33R ve výšce cca 8 m AGL pilot-žák ztratil reference od osvětlení dráhového systému.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Pilot-instruktor okamžitě převzal řízení a po několika vteřinách získal zpět vizuální reference od přibližovací světelné řady.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Zahájil klesání a při dobrzďování v nízké výšce zavadil ocasním nosníkem o zem. Vrtulník se převrátil na levý bok.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8000" dirty="0">
                <a:solidFill>
                  <a:srgbClr val="002060"/>
                </a:solidFill>
              </a:rPr>
              <a:t>Posádka nebyla zraněna.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</a:rPr>
              <a:t>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62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201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 269 – pokračování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1268730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538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664"/>
            <a:ext cx="8229600" cy="6048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8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Incident</a:t>
            </a:r>
            <a:endParaRPr kumimoji="0" lang="cs-CZ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lvl="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Datum:		18. 9. 2017</a:t>
            </a:r>
          </a:p>
          <a:p>
            <a:pPr marL="342900" lvl="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Typ:		Vrtulníky: R 44 a G 2 </a:t>
            </a:r>
            <a:r>
              <a:rPr lang="cs-CZ" sz="8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Cabri</a:t>
            </a:r>
            <a:r>
              <a:rPr lang="cs-CZ" sz="8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		Letouny: </a:t>
            </a:r>
            <a:r>
              <a:rPr lang="cs-CZ" sz="8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Cessna</a:t>
            </a:r>
            <a:r>
              <a:rPr lang="cs-CZ" sz="8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510 a TB 20 </a:t>
            </a:r>
            <a:r>
              <a:rPr lang="cs-CZ" sz="8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Socata</a:t>
            </a:r>
            <a:endParaRPr lang="cs-CZ" sz="8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Místo:		RWY LKHK (Hradec Králové)</a:t>
            </a:r>
          </a:p>
          <a:p>
            <a:pPr algn="just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cs-CZ" sz="8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Bezpečnostní skupina provozovatele letiště LKHK na svém zasedání rozhodla předat k řešení události, které byly vyhodnoceny jako rizikové a mající tendenci se na LKHK opakovat. Jedná se o vzlety a přistání za meteorologických podmínek, které neodpovídají pravidlům letu za VFR den:</a:t>
            </a:r>
          </a:p>
          <a:p>
            <a:pPr marL="442913" indent="-442913" algn="just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05:47 UTC - přistání vrtulníku R 44 bez radiového spojení, přízemní dohlednost byla pod 180 m. Po provozních plochách se v danou chvíli pohybovalo vozidlo provozovatele letiště, provádějící ranní kontrolu LKHK. Dispečer AFIS se několikrát pokoušel navázat spojení - neúspěšně.</a:t>
            </a:r>
          </a:p>
          <a:p>
            <a:pPr marL="442913" indent="-442913" algn="just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05:52 UTC Odlet vrtulníku G 2 </a:t>
            </a:r>
            <a:r>
              <a:rPr lang="cs-CZ" sz="6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Cabri</a:t>
            </a:r>
            <a:r>
              <a:rPr lang="cs-CZ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přízemní dohlednost byla pod 180 m.</a:t>
            </a:r>
          </a:p>
          <a:p>
            <a:pPr marL="442913" indent="-442913" algn="just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06:01 UTC Odlet letounu </a:t>
            </a:r>
            <a:r>
              <a:rPr lang="cs-CZ" sz="6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Cessna</a:t>
            </a:r>
            <a:r>
              <a:rPr lang="cs-CZ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510, přízemní dohlednost byla pod 600 m.</a:t>
            </a:r>
          </a:p>
          <a:p>
            <a:pPr marL="442913" indent="-442913" algn="just">
              <a:lnSpc>
                <a:spcPct val="12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06:13 UTC Odlet letounu TS 20 </a:t>
            </a:r>
            <a:r>
              <a:rPr lang="cs-CZ" sz="6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Socata</a:t>
            </a:r>
            <a:r>
              <a:rPr lang="cs-CZ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přízemní dohlednost byla pod 600 m. </a:t>
            </a:r>
          </a:p>
          <a:p>
            <a:pPr algn="just"/>
            <a:r>
              <a:rPr lang="cs-CZ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11.1.2020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330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22. 3. 2019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vrtulník ENSTROM 480B-G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pole na východním okraji obce Blažkov na Náchodsku 		(420 m n. m/1400 ft AMSL) 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Pilot-žák (cizí státní příslušník) prováděl výcvikový let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(nácvik letu podle přístrojů dle výcvikové osnovy schválené zahraničním objednavatelem výcviku) s instruktorem (občan ČR) na palubě vrtulníku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cca 1 h letu pilot provedl 2 zatáčky o 360° doleva. Po jejich ukončení do kurzu cca 060° pokračoval v točení zatáčky doprava.</a:t>
            </a:r>
          </a:p>
          <a:p>
            <a:pPr marL="342900" lvl="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 dotočených cca 270° se vrtulník dostal do nezvyklé polohy na „záda“.</a:t>
            </a:r>
          </a:p>
          <a:p>
            <a:pPr marL="342900" lvl="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této poloze pod strmým úhlem se sklonem přídě cca 20° pod horizont padal, resp. prudce klesal k zemi a po nárazu do země explodoval.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2655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 – 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lvl="0"/>
            <a:r>
              <a:rPr lang="cs-CZ" dirty="0">
                <a:solidFill>
                  <a:srgbClr val="002060"/>
                </a:solidFill>
              </a:rPr>
              <a:t>Záznam kritického letu – zdroj  Flightradar24</a:t>
            </a:r>
            <a:endParaRPr lang="cs-CZ" sz="2000" dirty="0">
              <a:solidFill>
                <a:srgbClr val="002060"/>
              </a:solidFill>
            </a:endParaRPr>
          </a:p>
          <a:p>
            <a:pPr algn="just"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575556" y="908720"/>
            <a:ext cx="799288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741DA72-B27A-48D2-AB88-4C210E5F1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44824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2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 – pokračování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58BD5B-84C8-42B8-85C8-39113CDF6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150788"/>
            <a:ext cx="4177444" cy="329436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85FAE9F-FF8B-421B-9FE2-36807530F340}"/>
              </a:ext>
            </a:extLst>
          </p:cNvPr>
          <p:cNvSpPr/>
          <p:nvPr/>
        </p:nvSpPr>
        <p:spPr>
          <a:xfrm>
            <a:off x="457200" y="892618"/>
            <a:ext cx="82296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Vrtulník byl nárazem do země a následným požárem zcela zničen.</a:t>
            </a:r>
          </a:p>
          <a:p>
            <a:pPr marL="342900" lvl="0" indent="-34290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Posádka v troskách vrtulníku zahynula.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9A7ABF-7779-421F-B5CB-9C952170B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6" y="2150786"/>
            <a:ext cx="4114799" cy="32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88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 – pokračování</a:t>
            </a:r>
          </a:p>
          <a:p>
            <a:pPr eaLnBrk="0" hangingPunct="0">
              <a:spcBef>
                <a:spcPts val="600"/>
              </a:spcBef>
              <a:defRPr/>
            </a:pPr>
            <a:r>
              <a:rPr lang="cs-CZ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ohledání místa LN bylo zjištěno, že:</a:t>
            </a:r>
          </a:p>
          <a:p>
            <a:pPr marL="342900" indent="-342900" algn="just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Vrtulník dopadl celý na jedno místo v poloze na zádech, došlo k výbuchu a následnému požáru, příď směřovala do kurzu cca 060°.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Na poli cca 300 m jižně od místa LN byla nalezena papírová dokumentace vrtulníku a kusy horního plexiskla (zasklení stropu kabiny vrtulníku).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BA78EE-9C96-42F0-B362-F5F2AA1C5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0" y="3010738"/>
            <a:ext cx="4032818" cy="32311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E541BA-0416-4AC7-8B66-FADE98687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010738"/>
            <a:ext cx="3816423" cy="32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4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 – pokračování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u="sng" dirty="0">
                <a:solidFill>
                  <a:srgbClr val="002060"/>
                </a:solidFill>
              </a:rPr>
              <a:t>Ohledání trosek vrtulníku na speciálním pracovišti ÚZPLN: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K deformaci trupu a ocasního nosníku došlo nárazem do země.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Žádný list NR nebyl poškozen kontaktem s trupem vrtulníku za letu, všechny listy nesly stopy po kontaktu se zemí v rotaci a na všech silových prvcích byly pouze křehké lomy (silové) způsobené nárazem do země.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Transmise (náhon ocasní vrtulky) byla přerušena při nárazu do země přibližně v polovině své délky a evidentně krutem.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Pohonná jednotka s nejvyšší pravděpodobností pracovala až do nárazu vrtulníku do země a byla mechanicky poškozena nárazem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tepelně hořením paliva na zemi.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Nosný rotor i ocasní vrtulka se otáčely až do nárazu do země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a jednotlivé listy byly poškozeny až nárazem do země.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Veškeré zjištěné lomy na konstrukčních prvcích vrtulníku byly křehkého charakteru, tedy způsobené silou při nárazu do země.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2333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395536" y="404813"/>
            <a:ext cx="8291264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 – pokr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95536" y="908720"/>
            <a:ext cx="8352928" cy="795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u="sng" dirty="0">
                <a:solidFill>
                  <a:srgbClr val="002060"/>
                </a:solidFill>
              </a:rPr>
              <a:t>Provedené expertízy:</a:t>
            </a: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Segment plexiskla ze stropního okna se zbytky pravděpodobně organické hmoty na vnější straně plexiskla – tato hypotéza se nepotvrdila.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Paměťové karty se záznamem dat z EFIS GARMIN 1000H (2 ks) – klíčová třetí karta zaznamenávající letové a provozní parametry nebyla ve vrtulníku provozovatelem nainstalována.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Ohořelý fragment záznamové kabinové kamery – jednalo se o elektronické náramkové hodinky pilota - instruktora.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Videozáznam z průmyslové kamery z nedaleké farmy – sekvence záznamu potvrdily poslední fázi letu vrtulníku v poloze na zádech.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Pitva a biochemie těl posádky – biochemický rozbor potvrdil rozdílný průběh a vnímání stresové situace jednotlivých členů posádky vrtulníku a jeho pilotování v kritické fázi letu.</a:t>
            </a:r>
          </a:p>
          <a:p>
            <a:pPr lvl="0">
              <a:spcBef>
                <a:spcPts val="600"/>
              </a:spcBef>
            </a:pPr>
            <a:endParaRPr lang="cs-CZ" sz="2000" u="sng" dirty="0">
              <a:solidFill>
                <a:srgbClr val="002060"/>
              </a:solidFill>
            </a:endParaRPr>
          </a:p>
          <a:p>
            <a:pPr lvl="0">
              <a:spcBef>
                <a:spcPts val="600"/>
              </a:spcBef>
            </a:pPr>
            <a:endParaRPr lang="cs-CZ" sz="2000" dirty="0">
              <a:solidFill>
                <a:srgbClr val="002060"/>
              </a:solidFill>
            </a:endParaRPr>
          </a:p>
          <a:p>
            <a:pPr lvl="0">
              <a:spcBef>
                <a:spcPts val="600"/>
              </a:spcBef>
            </a:pPr>
            <a:r>
              <a:rPr lang="cs-CZ" sz="2000" dirty="0">
                <a:solidFill>
                  <a:srgbClr val="002060"/>
                </a:solidFill>
              </a:rPr>
              <a:t> </a:t>
            </a:r>
          </a:p>
          <a:p>
            <a:pPr algn="just">
              <a:spcBef>
                <a:spcPts val="600"/>
              </a:spcBef>
              <a:defRPr/>
            </a:pPr>
            <a:endParaRPr lang="cs-CZ" dirty="0">
              <a:solidFill>
                <a:schemeClr val="tx2"/>
              </a:solidFill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25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Ohledání klíčových prvků na pracovišti ÚZPLN (nosný rotor, transmisní hřídel, ocasní vrtulka, trup a kabina vrtulníku, pohonná jednotka),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Podrobné prohledání cca 10ti tun kontaminované zeminy odtěžené z místa dopadu vrtulníku, (nalezen jeden prvek ovládání úhlu nastavení listu nosného rotoru),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dokumentace vrtulníku a pilotní dokumentace,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Studium letové příručky, konzultace s provozovatelem (CLV) a  výrobcem vrtulníku (výpočty V</a:t>
            </a:r>
            <a:r>
              <a:rPr lang="cs-CZ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chování vrtulníku při jejím překročení a její zobrazení na obrazovce EFIS,  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Studium záznamu kritické fáze letu z radaru ATC ve formátu zobrazujícím tlakovou výšku a KIAS,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Návrhy bezpečnostních doporučení provozovateli a výrobci přístrojové a navigační jednotky EFIS GARMIN 1000H.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172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11.1.2020</a:t>
            </a:r>
            <a:endParaRPr lang="cs-CZ" dirty="0"/>
          </a:p>
        </p:txBody>
      </p:sp>
      <p:graphicFrame>
        <p:nvGraphicFramePr>
          <p:cNvPr id="5" name="Graf 4"/>
          <p:cNvGraphicFramePr>
            <a:graphicFrameLocks/>
          </p:cNvGraphicFramePr>
          <p:nvPr/>
        </p:nvGraphicFramePr>
        <p:xfrm>
          <a:off x="395536" y="2060575"/>
          <a:ext cx="828092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bdélník 5"/>
          <p:cNvSpPr/>
          <p:nvPr/>
        </p:nvSpPr>
        <p:spPr>
          <a:xfrm>
            <a:off x="503548" y="428418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leteckých nehod </a:t>
            </a:r>
            <a:r>
              <a:rPr lang="cs-CZ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v rámci provozu letadel s MTOM</a:t>
            </a:r>
            <a:br>
              <a:rPr lang="cs-CZ" sz="2000" b="1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cs-CZ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do 2250 kg a parašutistických nehod</a:t>
            </a:r>
            <a:r>
              <a:rPr lang="cs-CZ" sz="2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území ČR </a:t>
            </a:r>
            <a:endParaRPr lang="cs-CZ" sz="20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C0B89F0-7F61-4E83-B636-3800900BB060}"/>
              </a:ext>
            </a:extLst>
          </p:cNvPr>
          <p:cNvSpPr/>
          <p:nvPr/>
        </p:nvSpPr>
        <p:spPr>
          <a:xfrm>
            <a:off x="2034928" y="1606134"/>
            <a:ext cx="4698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6537325" algn="l"/>
              </a:tabLst>
            </a:pPr>
            <a:r>
              <a:rPr lang="cs-CZ" sz="2000" dirty="0">
                <a:solidFill>
                  <a:srgbClr val="002060"/>
                </a:solidFill>
              </a:rPr>
              <a:t>Porovnání období pěti let (2015 – 2019)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3082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395536" y="404813"/>
            <a:ext cx="8291264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 – pokr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95536" y="908720"/>
            <a:ext cx="8352928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cs-CZ" sz="2000" u="sng" dirty="0">
                <a:solidFill>
                  <a:srgbClr val="002060"/>
                </a:solidFill>
              </a:rPr>
              <a:t>Výpovědi svědků potvrdily: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Provádění zatáček na relativně velké výšce v daném prostoru.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Překlopení vrtulníku na záda levým „</a:t>
            </a:r>
            <a:r>
              <a:rPr lang="cs-CZ" sz="2000" dirty="0" err="1">
                <a:solidFill>
                  <a:srgbClr val="002060"/>
                </a:solidFill>
              </a:rPr>
              <a:t>půlvýkrutem</a:t>
            </a:r>
            <a:r>
              <a:rPr lang="cs-CZ" sz="2000" dirty="0">
                <a:solidFill>
                  <a:srgbClr val="002060"/>
                </a:solidFill>
              </a:rPr>
              <a:t>“ při letu v pravé zatáčce.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Vypadávání listů papírů z vrtulníku.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Střemhlavý let vrtulníku na zádech až do nárazu do země.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Zvýšený hluk motoru v průběhu kritické fáze letu.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Velmi dobré povětrnostní podmínky pro let i pozorování.</a:t>
            </a:r>
          </a:p>
          <a:p>
            <a:pPr lvl="0">
              <a:spcBef>
                <a:spcPts val="600"/>
              </a:spcBef>
            </a:pPr>
            <a:endParaRPr lang="cs-CZ" sz="1000" u="sng" dirty="0">
              <a:solidFill>
                <a:srgbClr val="002060"/>
              </a:solidFill>
            </a:endParaRPr>
          </a:p>
          <a:p>
            <a:pPr lvl="0">
              <a:spcBef>
                <a:spcPts val="600"/>
              </a:spcBef>
            </a:pPr>
            <a:endParaRPr lang="cs-CZ" sz="2000" u="sng" dirty="0">
              <a:solidFill>
                <a:srgbClr val="002060"/>
              </a:solidFill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2"/>
              </a:solidFill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00F586-4B11-4B56-8BE6-A1CDC0EBC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7632848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42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395536" y="404813"/>
            <a:ext cx="8291264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 – pokr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ačování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95536" y="908720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endParaRPr lang="cs-CZ" dirty="0">
              <a:solidFill>
                <a:schemeClr val="tx2"/>
              </a:solidFill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75EBDF-8284-4734-B61E-4DD3E6887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894130"/>
            <a:ext cx="7578775" cy="426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35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vrtulníku ENSTROM 480B-G 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Příčinou letecké nehody bylo překročení maximální povolené rychlosti letu v extrémním klesání, kdy pravděpodobně po razantním přizvednutí kolektivu došlo k utržení proudnic na ustupujícím listu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tím ztrátě vztlaku na levé polovině rotorového disku. Vrtulník přešel do nezvyklé polohy letu na zádech, kterou nedokázala posádka zvládnout.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cs-C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Rotor při maximální dopředné rychlosti:</a:t>
            </a:r>
          </a:p>
          <a:p>
            <a:pPr algn="just">
              <a:spcBef>
                <a:spcPct val="20000"/>
              </a:spcBef>
              <a:defRPr/>
            </a:pPr>
            <a:r>
              <a:rPr lang="cs-C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vibrace, odtržení proudnic </a:t>
            </a:r>
          </a:p>
          <a:p>
            <a:pPr algn="just">
              <a:spcBef>
                <a:spcPct val="20000"/>
              </a:spcBef>
              <a:defRPr/>
            </a:pPr>
            <a:r>
              <a:rPr lang="cs-C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ztráta vztlaku na ustupujícím listu.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F2DF7F-3BA1-46E1-81C0-80B7E112B93D}"/>
              </a:ext>
            </a:extLst>
          </p:cNvPr>
          <p:cNvPicPr/>
          <p:nvPr/>
        </p:nvPicPr>
        <p:blipFill rotWithShape="1">
          <a:blip r:embed="rId3"/>
          <a:srcRect l="12566" t="34128" r="42626" b="15607"/>
          <a:stretch/>
        </p:blipFill>
        <p:spPr bwMode="auto">
          <a:xfrm>
            <a:off x="3635896" y="3068960"/>
            <a:ext cx="4992216" cy="3196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8787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1" y="404664"/>
            <a:ext cx="8229599" cy="562778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26. 9. 2019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PA-22 (zahraniční pozn. značka)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Petrovice, 10 km NE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LKKT (Klatovy)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 </a:t>
            </a:r>
            <a:r>
              <a:rPr lang="cs-CZ" sz="2000" dirty="0">
                <a:solidFill>
                  <a:srgbClr val="002060"/>
                </a:solidFill>
              </a:rPr>
              <a:t>pasažérem</a:t>
            </a:r>
            <a:r>
              <a:rPr lang="en-US" sz="2000" dirty="0">
                <a:solidFill>
                  <a:srgbClr val="002060"/>
                </a:solidFill>
              </a:rPr>
              <a:t> odstartoval v 17:17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UTC</a:t>
            </a:r>
            <a:r>
              <a:rPr lang="cs-CZ" sz="2000" dirty="0">
                <a:solidFill>
                  <a:srgbClr val="002060"/>
                </a:solidFill>
              </a:rPr>
              <a:t> z LKLT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Let bez letového plánu z LKLT do LKKT.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Krátký signál ELT zachycen v 18:16 UTC.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pt-BR" sz="2000" dirty="0">
                <a:solidFill>
                  <a:srgbClr val="002060"/>
                </a:solidFill>
              </a:rPr>
              <a:t>Pátrání přerušeno pro špatné počasí.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Ráno 27. 9. 2019 trosky nalezeny.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Dopad v kopcovitém zalesněném terénu.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Letoun zničen dopadem a požárem.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pl-PL" sz="2000" dirty="0">
                <a:solidFill>
                  <a:srgbClr val="002060"/>
                </a:solidFill>
              </a:rPr>
              <a:t>Obě osoby zahynuly.</a:t>
            </a:r>
          </a:p>
          <a:p>
            <a:pPr algn="just"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EA2852B-50F3-4239-8C89-44039CB85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5580112" y="2636912"/>
            <a:ext cx="3174350" cy="348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275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11. 8. 2019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kluzák ASW 19B  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LKHB (Havlíčkův Brod)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 náletem 114 h prováděl přeškolovací let na nový, již 6. typ kluzáku.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Instruktor provedl před letem teoretické školení a měl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pilotem během kritického letu oboustranné radiové spojení.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prováděl vzlet v aerovleku za UL letounem SAMBA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RWY 11 LKHB.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nereagoval na instruktorův pokyn k okamžitému vypnutí během nepříliš vydařeném rozjezdu.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odpoutání se kluzák dostal vpravo od vlečného UL letounu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zvýšil rychlost.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vlečného UL letounu tento manévr pocitově vnímal jako vypnutí kluzáku, který se v daný okamžik nenacházel v zorném poli zpětného zrcátka.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6246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ASW 19B – pokračování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vlečného UL letounu provedl úhybný manévr doprava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přechodem do stoupání ve snaze uvolnit prostor pro bezpečné přistání kluzáku.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Kluzák však zůstal spojen s UL letounem a aerovlek relativně strmě stoupal a postupně ztrácel rychlost.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Pilotovi vlečného UL letounu se nedařilo rychlost obnovit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 okamžiku, kdy zahlédl kluzák ve zpětném zrcátku v levém náklonu, provedl odepnutí vlečného lana.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Kluzák se otočil do leva a ve strmé levé spirále narazil koncem levé poloviny křídla a přídí do země.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převedl vlečný UL letoun do klesání a po získání rychlosti pokračoval letem po okruhu s následným přistáním na RWY 11.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Kluzák byl nárazem do země zcela zničen. 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kluzáku zahynul na místě nehody v troskách kluzáku.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741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ASW 19B – pokračování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Pravděpodobnou příčinou letecké nehody byla postupná ztráta rychlosti letadel v aerovleku, kdy kluzák po vynuceném odepnutí vlečného UL letounu padl po křídle do levé strmé spirály, ve které narazil do země. Kluzák se otočil do leva a ve strmé levé spirále narazil koncem levé poloviny křídla a přídí do země.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8FAB30-7116-48CE-9598-3974E2A15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952" y="2780928"/>
            <a:ext cx="5436096" cy="3024336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AE2AE30-9E28-41A2-BC09-B14F317A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812940"/>
            <a:ext cx="7056175" cy="418058"/>
          </a:xfrm>
        </p:spPr>
        <p:txBody>
          <a:bodyPr/>
          <a:lstStyle/>
          <a:p>
            <a:r>
              <a:rPr lang="cs-C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Trosky kluzáku ASW 19B na místě letecké nehody.</a:t>
            </a:r>
          </a:p>
        </p:txBody>
      </p:sp>
    </p:spTree>
    <p:extLst>
      <p:ext uri="{BB962C8B-B14F-4D97-AF65-F5344CB8AC3E}">
        <p14:creationId xmlns:p14="http://schemas.microsoft.com/office/powerpoint/2010/main" val="3899837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1" y="404664"/>
            <a:ext cx="8435279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13. 8. 2019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Srážka kluzáků VT-16 Orlík a VT-116 Orlík II 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Trutnov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Piloti kluzáků se zúčastnili mezinárodního závodu historických kluzáků HOP 2019 pořádaného </a:t>
            </a:r>
            <a:r>
              <a:rPr lang="pt-BR" sz="2000" dirty="0">
                <a:solidFill>
                  <a:srgbClr val="002060"/>
                </a:solidFill>
              </a:rPr>
              <a:t>Aeroklub</a:t>
            </a:r>
            <a:r>
              <a:rPr lang="cs-CZ" sz="2000" dirty="0">
                <a:solidFill>
                  <a:srgbClr val="002060"/>
                </a:solidFill>
              </a:rPr>
              <a:t>em</a:t>
            </a:r>
            <a:r>
              <a:rPr lang="pt-BR" sz="2000" dirty="0">
                <a:solidFill>
                  <a:srgbClr val="002060"/>
                </a:solidFill>
              </a:rPr>
              <a:t> Hronov na letišti ve Velkém Poříčí</a:t>
            </a:r>
            <a:r>
              <a:rPr lang="cs-CZ" sz="2000" dirty="0">
                <a:solidFill>
                  <a:srgbClr val="002060"/>
                </a:solidFill>
              </a:rPr>
              <a:t> (LKVP).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 uvedený den plnili soutěžní úlohu se stanovenou tratí LKVP – Jilemnice – </a:t>
            </a:r>
            <a:r>
              <a:rPr lang="cs-CZ" sz="2000" dirty="0" err="1">
                <a:solidFill>
                  <a:srgbClr val="002060"/>
                </a:solidFill>
              </a:rPr>
              <a:t>Radkowska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Straznica</a:t>
            </a:r>
            <a:r>
              <a:rPr lang="cs-CZ" sz="2000" dirty="0">
                <a:solidFill>
                  <a:srgbClr val="002060"/>
                </a:solidFill>
              </a:rPr>
              <a:t> – Roztoky u Jilemnice – LKVP.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Během postupu směrem k 1. otočnému bodu část soutěžících pilotů využívala výstupné proudy v okolí Trutnova.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Ve společném výstupném proudu se při stejném smyslu kroužení pohybovalo několik kluzáků na různé úrovni.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kluzáku VT-116 se do tohoto výstupného proudu přiřazoval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ze severu s mírnou zatáčkou vpravo. 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945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1" y="404664"/>
            <a:ext cx="8435279" cy="583264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– srážka kluzáků VT-16 a VT-116 – pokračování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Přibližně na stejné úrovni s ním kroužily ve výstupném proudu dva kluzáky (VT-16 a VT-116). Další čtyři kluzáky pak kroužily výše.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Pilot uvedl, že na své úrovni kroužící kluzáky po dobu přiřazování dobře viděl. Přiřadil se mezi ně ve výšce cca 600 m AGL, přičemž před sebou měl kluzák VT 116 a kluzák VT-16 měl v zatáčce</a:t>
            </a:r>
            <a:br>
              <a:rPr lang="cs-CZ" sz="2200" dirty="0">
                <a:solidFill>
                  <a:srgbClr val="002060"/>
                </a:solidFill>
              </a:rPr>
            </a:br>
            <a:r>
              <a:rPr lang="cs-CZ" sz="2200" dirty="0">
                <a:solidFill>
                  <a:srgbClr val="002060"/>
                </a:solidFill>
              </a:rPr>
              <a:t>o cca 120° za sebou.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K samotné kolizi pilot uvedl, že další pohyb VT-16 vůbec neregistroval a při nárazu ucítil, jak část skla kabiny vlétla dovnitř a vlevo zahlédl dva úlomky kluzáku.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Pilot VT-116 po srážce ověřil, že kluzák je řiditelný a následně přistál na ploše SLZ Trutnov.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Pilotka kluzáku VT-116 zahlédla, jak se roztříštily ocasní plochy </a:t>
            </a:r>
            <a:br>
              <a:rPr lang="cs-CZ" sz="2200" dirty="0">
                <a:solidFill>
                  <a:srgbClr val="002060"/>
                </a:solidFill>
              </a:rPr>
            </a:br>
            <a:r>
              <a:rPr lang="cs-CZ" sz="2200" dirty="0">
                <a:solidFill>
                  <a:srgbClr val="002060"/>
                </a:solidFill>
              </a:rPr>
              <a:t>a zadní část trupu kluzáku VT-16 a pak viděla, jak kluzák</a:t>
            </a:r>
            <a:br>
              <a:rPr lang="cs-CZ" sz="2200" dirty="0">
                <a:solidFill>
                  <a:srgbClr val="002060"/>
                </a:solidFill>
              </a:rPr>
            </a:br>
            <a:r>
              <a:rPr lang="cs-CZ" sz="2200" dirty="0">
                <a:solidFill>
                  <a:srgbClr val="002060"/>
                </a:solidFill>
              </a:rPr>
              <a:t>bez ocasních ploch dopadl do kukuřičného pole.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200" dirty="0">
                <a:solidFill>
                  <a:srgbClr val="002060"/>
                </a:solidFill>
              </a:rPr>
              <a:t>Oznámila radiostanicí a telefonem leteckou nehodu a přistála rovněž  na ploše SLZ Trutnov.</a:t>
            </a:r>
            <a:r>
              <a:rPr lang="cs-CZ" sz="2000" dirty="0">
                <a:solidFill>
                  <a:srgbClr val="002060"/>
                </a:solidFill>
              </a:rPr>
              <a:t> 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950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1" y="404664"/>
            <a:ext cx="8435279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– srážka kluzáků VT-16 a VT-116 – pokračování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Trajektorie letu kluzáků VT-16 a dvou VT-116 ve výstupném proudu bezprostředně před kolizí sestavená na základě synchronizace letů podle času GPS v záznamu zapisovače.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0223EA-9DC4-4E57-9F69-9F1C718D4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827584" y="1772816"/>
            <a:ext cx="7200800" cy="41764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4123142-DE52-432C-8527-69366B727F91}"/>
              </a:ext>
            </a:extLst>
          </p:cNvPr>
          <p:cNvSpPr txBox="1"/>
          <p:nvPr/>
        </p:nvSpPr>
        <p:spPr>
          <a:xfrm>
            <a:off x="5186536" y="2348880"/>
            <a:ext cx="1756320" cy="52322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VT-16, 603 m AGL, V</a:t>
            </a:r>
            <a:r>
              <a:rPr lang="cs-CZ" sz="1400" baseline="-25000" dirty="0">
                <a:solidFill>
                  <a:srgbClr val="FF0000"/>
                </a:solidFill>
              </a:rPr>
              <a:t>GSP </a:t>
            </a:r>
            <a:r>
              <a:rPr lang="cs-CZ" sz="1400" dirty="0">
                <a:solidFill>
                  <a:srgbClr val="FF0000"/>
                </a:solidFill>
              </a:rPr>
              <a:t>= 65 km/h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62BFFD1-B3EC-44EB-9898-77BAA94780EB}"/>
              </a:ext>
            </a:extLst>
          </p:cNvPr>
          <p:cNvSpPr txBox="1"/>
          <p:nvPr/>
        </p:nvSpPr>
        <p:spPr>
          <a:xfrm>
            <a:off x="2063552" y="2348880"/>
            <a:ext cx="2121296" cy="52322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33CC"/>
                </a:solidFill>
              </a:rPr>
              <a:t>VT-116, 605 m AGL</a:t>
            </a:r>
          </a:p>
          <a:p>
            <a:r>
              <a:rPr lang="cs-CZ" sz="1400" dirty="0">
                <a:solidFill>
                  <a:srgbClr val="0033CC"/>
                </a:solidFill>
              </a:rPr>
              <a:t>V</a:t>
            </a:r>
            <a:r>
              <a:rPr lang="cs-CZ" sz="1400" baseline="-25000" dirty="0">
                <a:solidFill>
                  <a:srgbClr val="0033CC"/>
                </a:solidFill>
              </a:rPr>
              <a:t>GSP</a:t>
            </a:r>
            <a:r>
              <a:rPr lang="cs-CZ" sz="1400" dirty="0">
                <a:solidFill>
                  <a:srgbClr val="0033CC"/>
                </a:solidFill>
              </a:rPr>
              <a:t> = 82 km/h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D6C9DA7-B7C8-429F-AEFF-9F5372E897B9}"/>
              </a:ext>
            </a:extLst>
          </p:cNvPr>
          <p:cNvSpPr txBox="1"/>
          <p:nvPr/>
        </p:nvSpPr>
        <p:spPr>
          <a:xfrm>
            <a:off x="3995936" y="4437112"/>
            <a:ext cx="1756320" cy="738664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B050"/>
                </a:solidFill>
              </a:rPr>
              <a:t>VT-116, 592 m AGL</a:t>
            </a:r>
          </a:p>
          <a:p>
            <a:r>
              <a:rPr lang="cs-CZ" sz="1400" dirty="0">
                <a:solidFill>
                  <a:srgbClr val="00B050"/>
                </a:solidFill>
              </a:rPr>
              <a:t>V</a:t>
            </a:r>
            <a:r>
              <a:rPr lang="cs-CZ" sz="1400" baseline="-25000" dirty="0">
                <a:solidFill>
                  <a:srgbClr val="00B050"/>
                </a:solidFill>
              </a:rPr>
              <a:t>GSP</a:t>
            </a:r>
            <a:r>
              <a:rPr lang="cs-CZ" sz="1400" dirty="0">
                <a:solidFill>
                  <a:srgbClr val="00B050"/>
                </a:solidFill>
              </a:rPr>
              <a:t> = 113 km/h</a:t>
            </a:r>
          </a:p>
          <a:p>
            <a:endParaRPr lang="cs-CZ" sz="1400" dirty="0">
              <a:solidFill>
                <a:srgbClr val="00B05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9261D7-58EF-4A0A-AF18-3573414DDB32}"/>
              </a:ext>
            </a:extLst>
          </p:cNvPr>
          <p:cNvSpPr txBox="1"/>
          <p:nvPr/>
        </p:nvSpPr>
        <p:spPr>
          <a:xfrm>
            <a:off x="1043608" y="1834952"/>
            <a:ext cx="936104" cy="307777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dirty="0"/>
              <a:t>13:39:35</a:t>
            </a:r>
          </a:p>
        </p:txBody>
      </p:sp>
    </p:spTree>
    <p:extLst>
      <p:ext uri="{BB962C8B-B14F-4D97-AF65-F5344CB8AC3E}">
        <p14:creationId xmlns:p14="http://schemas.microsoft.com/office/powerpoint/2010/main" val="397342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11.1.2020</a:t>
            </a:r>
            <a:endParaRPr lang="cs-CZ" dirty="0"/>
          </a:p>
        </p:txBody>
      </p:sp>
      <p:graphicFrame>
        <p:nvGraphicFramePr>
          <p:cNvPr id="6" name="Graf 5"/>
          <p:cNvGraphicFramePr>
            <a:graphicFrameLocks/>
          </p:cNvGraphicFramePr>
          <p:nvPr/>
        </p:nvGraphicFramePr>
        <p:xfrm>
          <a:off x="457200" y="2118519"/>
          <a:ext cx="8195349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bdélník 6"/>
          <p:cNvSpPr/>
          <p:nvPr/>
        </p:nvSpPr>
        <p:spPr>
          <a:xfrm>
            <a:off x="755576" y="605860"/>
            <a:ext cx="763284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6537325" algn="l"/>
              </a:tabLst>
            </a:pPr>
            <a:r>
              <a:rPr lang="cs-CZ" sz="2000" b="1" dirty="0">
                <a:solidFill>
                  <a:srgbClr val="002060"/>
                </a:solidFill>
                <a:latin typeface="Arial" charset="0"/>
              </a:rPr>
              <a:t>Vývoj počtu osob, které zahynuly při leteckých nehodách </a:t>
            </a:r>
            <a:br>
              <a:rPr lang="cs-CZ" sz="2000" b="1" dirty="0">
                <a:solidFill>
                  <a:srgbClr val="002060"/>
                </a:solidFill>
                <a:latin typeface="Arial" charset="0"/>
              </a:rPr>
            </a:br>
            <a:r>
              <a:rPr lang="cs-CZ" sz="2000" b="1" dirty="0">
                <a:solidFill>
                  <a:srgbClr val="002060"/>
                </a:solidFill>
                <a:latin typeface="Arial" charset="0"/>
              </a:rPr>
              <a:t>a parašutistických nehodách se smrtelnými následky</a:t>
            </a:r>
            <a:br>
              <a:rPr lang="cs-CZ" sz="2000" b="1" dirty="0">
                <a:solidFill>
                  <a:srgbClr val="002060"/>
                </a:solidFill>
                <a:latin typeface="Arial" charset="0"/>
              </a:rPr>
            </a:br>
            <a:r>
              <a:rPr lang="cs-CZ" sz="2000" b="1" dirty="0">
                <a:solidFill>
                  <a:srgbClr val="002060"/>
                </a:solidFill>
                <a:latin typeface="Arial" charset="0"/>
              </a:rPr>
              <a:t> na území ČR</a:t>
            </a:r>
          </a:p>
          <a:p>
            <a:pPr marL="0" lvl="1" algn="ctr">
              <a:spcBef>
                <a:spcPts val="600"/>
              </a:spcBef>
              <a:tabLst>
                <a:tab pos="6537325" algn="l"/>
              </a:tabLst>
            </a:pPr>
            <a:r>
              <a:rPr lang="cs-CZ" sz="2000" dirty="0">
                <a:solidFill>
                  <a:srgbClr val="002060"/>
                </a:solidFill>
                <a:latin typeface="Arial" charset="0"/>
              </a:rPr>
              <a:t>Porovnání období pěti let (2015 – 2019)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4554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1" y="404664"/>
            <a:ext cx="8435279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– srážka kluzáků VT-16 a VT-116 – pokračování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Části ocasních ploch a zadní části trupu kluzáku VT-16 byly nalezeny na několika místech mimo místo dopadu přední části trupu kluzáku.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zahynul.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Další dva piloti, kteří při kroužení slyšeli zprávu a zahlédli padající  VT-16, přistáli nedaleko místa letecké nehody, aby poskytli pomoc.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9A9E5A-A32F-4D9E-B5B4-034A6325F6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20" y="2852936"/>
            <a:ext cx="4615917" cy="3077278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E3CE604-8BC6-4C3A-988C-D6D1841172FE}"/>
              </a:ext>
            </a:extLst>
          </p:cNvPr>
          <p:cNvSpPr/>
          <p:nvPr/>
        </p:nvSpPr>
        <p:spPr>
          <a:xfrm>
            <a:off x="380910" y="3573698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</a:rPr>
              <a:t>Kluzák VT-116 po kolizi s VT-16, po přistání na ploše </a:t>
            </a:r>
            <a:r>
              <a:rPr lang="cs-CZ" sz="1600">
                <a:solidFill>
                  <a:srgbClr val="002060"/>
                </a:solidFill>
              </a:rPr>
              <a:t>SLZ Trutnov.</a:t>
            </a:r>
            <a:endParaRPr lang="cs-CZ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26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1" y="404664"/>
            <a:ext cx="8435279" cy="562778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– srážka kluzáků VT-16 a VT-116 – pokračování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0DAB480-BFDE-4BDC-AD34-C9F955389916}"/>
              </a:ext>
            </a:extLst>
          </p:cNvPr>
          <p:cNvSpPr/>
          <p:nvPr/>
        </p:nvSpPr>
        <p:spPr>
          <a:xfrm>
            <a:off x="457200" y="4149080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</a:rPr>
              <a:t>Trosky kluzáku VT-16 na místě letecké nehody.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B4324C-7156-48C5-94A1-BC52F95E0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1" y="980729"/>
            <a:ext cx="4725294" cy="309634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6992AB8-2007-4785-8BA2-3060F3668B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55" y="1636940"/>
            <a:ext cx="3452195" cy="222410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2D0D47C-5EF0-490C-B0B0-DF26A43FC7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55" y="4004589"/>
            <a:ext cx="3452194" cy="2304731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F9977225-C47C-45D5-A9E2-12AFAF2BA33B}"/>
              </a:ext>
            </a:extLst>
          </p:cNvPr>
          <p:cNvSpPr/>
          <p:nvPr/>
        </p:nvSpPr>
        <p:spPr>
          <a:xfrm>
            <a:off x="5387751" y="900009"/>
            <a:ext cx="3403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</a:rPr>
              <a:t>Trosky kluzáku VT-16 nalezené mimo místo letecké nehody.</a:t>
            </a:r>
          </a:p>
        </p:txBody>
      </p:sp>
    </p:spTree>
    <p:extLst>
      <p:ext uri="{BB962C8B-B14F-4D97-AF65-F5344CB8AC3E}">
        <p14:creationId xmlns:p14="http://schemas.microsoft.com/office/powerpoint/2010/main" val="577809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548680"/>
            <a:ext cx="8219255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12.10. 2019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solidFill>
                  <a:srgbClr val="002060"/>
                </a:solidFill>
              </a:rPr>
              <a:t>Typ:		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JANTAR 2B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solidFill>
                  <a:srgbClr val="002060"/>
                </a:solidFill>
              </a:rPr>
              <a:t>Místo:		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pastvina na západním okraji obce Mnichov u Vrbna 		pod Pradědem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(cizí státní příslušník) odstartoval v aerovleku z LKMI k letu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do dlouhé vlny.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 cca 5 hodinovém letu se kluzák zřítil.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Kluzák se rozpadl již za letu a ve velké výšce.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Obě poloviny křídla byly nalezeny ve vzdálenosti cca 6 km od místa dopadu trupu a cca 1,5 km od sebe.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Trup kluzáku narazil do země prakticky kolmo a byl zcela zničen.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v troskách kluzáku zahynul.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Příčiny jsou předmětem probíhajícího šetření komisí ÚZPLN.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23. 1. 2020</a:t>
            </a: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cs-CZ" sz="1200">
              <a:solidFill>
                <a:srgbClr val="898989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Rozbor  4. čtvrtletí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6801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kluzáku JANTAR 2B – pokračování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10" name="Obrázek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1268095"/>
            <a:ext cx="5760720" cy="4321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246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404813"/>
            <a:ext cx="8229600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kluzáku JANTAR 2B – pokračování	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cs-CZ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Dosavadním šetřením bylo potvrzeno: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se zúčastnil létání v dlouhé vlně za účelem získání diamantového C.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LKMI přijel z Varšavy dva dny před nehodou. Před kritickým letem měl dostatečný odpočinek.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 kluzák si složil a kontroloval sám.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specifickými pravidly létání v dlouhé vlně z LKMI byl seznámen </a:t>
            </a:r>
            <a:b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 minulosti zde vlnu létal.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Neměl však zkušenosti s létáním nad výškou 4 000 m.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Používal kyslíkovou tlakovou lahev s elektronickou regulací.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Kyslík vdechoval ústy pomocí hadičky, kterou měl mezi zuby!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záznam letu využíval schválený přístroj GPS, který byl nárazem do země značně poškozen.</a:t>
            </a:r>
          </a:p>
          <a:p>
            <a:pPr marL="342900" lvl="0" indent="-342900" algn="just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Neprovedl odhoz překrytu kabiny a neaktivoval záchranný padák.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23. 1. 2020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Rozbor  4. čtvrtletí 2019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354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548680"/>
            <a:ext cx="8219255" cy="583264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3. 11. 2019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000" dirty="0">
                <a:solidFill>
                  <a:srgbClr val="002060"/>
                </a:solidFill>
              </a:rPr>
              <a:t>Typ:		ASW 19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solidFill>
                  <a:srgbClr val="002060"/>
                </a:solidFill>
              </a:rPr>
              <a:t>Místo:		zalesněný svah nad obcí Ludvíkov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Vrbna 			pod Pradědem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odstartoval v </a:t>
            </a:r>
            <a:r>
              <a:rPr lang="cs-CZ" sz="2000" dirty="0" err="1">
                <a:solidFill>
                  <a:srgbClr val="002060"/>
                </a:solidFill>
              </a:rPr>
              <a:t>aerovleku</a:t>
            </a:r>
            <a:r>
              <a:rPr lang="cs-CZ" sz="2000" dirty="0">
                <a:solidFill>
                  <a:srgbClr val="002060"/>
                </a:solidFill>
              </a:rPr>
              <a:t> z LKMI k letu do dlouhé vlny.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 letu o celkové době cca 2 hod 9 min v dlouhé vlně kluzák dosáhl hladiny cca 6 750 m MSL. Následně přešel do pravé spirály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s prudkým klesáním cca 60 m</a:t>
            </a:r>
            <a:r>
              <a:rPr lang="cs-CZ" sz="2000" b="1" baseline="30000" dirty="0">
                <a:solidFill>
                  <a:srgbClr val="002060"/>
                </a:solidFill>
              </a:rPr>
              <a:t>.</a:t>
            </a:r>
            <a:r>
              <a:rPr lang="cs-CZ" sz="2000" dirty="0">
                <a:solidFill>
                  <a:srgbClr val="002060"/>
                </a:solidFill>
              </a:rPr>
              <a:t>s</a:t>
            </a:r>
            <a:r>
              <a:rPr lang="cs-CZ" sz="2000" baseline="30000" dirty="0">
                <a:solidFill>
                  <a:srgbClr val="002060"/>
                </a:solidFill>
              </a:rPr>
              <a:t>-1</a:t>
            </a:r>
            <a:r>
              <a:rPr lang="cs-CZ" sz="20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Poslední zaznamenaná poloha byla v prostoru západně obce Ludvíkov v hladině cca 4 412 m.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Kluzák se rozpadl již za letu a ve velké výšce.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Na konci letového dne nikdo na LKMI nezjistil, že pilot se 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s kluzákem na LKMI nevrátil.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Teprve následující den  4. 11. v 08:54 RCC Praha obdrželo informaci z LKMI o pátrání po kluzáku OK-4481. 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76576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548680"/>
            <a:ext cx="8219255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 kluzáku ASW 19 – pokračování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Následně byla vyhlášena DETRESFA a povolány pátrací vrtulníky AČR a PČR. V 11:09 byly nalezeny trosky kluzáku a ostatky pilota.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Podle ohledání místa trup kluzáku narazil do země vysokou rychlostí prakticky kolmo a byl zcela zničen.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Jedna polovina křídla byla nalezena ve vzdálenosti cca 6 km od místa dopadu trupu.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Příčiny jsou předmětem probíhajícího šetření komisí ÚZPLN. Dosud bylo prokázáno, že:</a:t>
            </a:r>
          </a:p>
          <a:p>
            <a:pPr marL="800100" lvl="1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měl dostatečné zkušenosti s létáním v dlouhé vlně,</a:t>
            </a:r>
          </a:p>
          <a:p>
            <a:pPr marL="800100" lvl="1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na LKMI přivezl kluzák osobně ze Soběslavi v brzkých ranních hodinách, a sám jej také sestavil,</a:t>
            </a:r>
          </a:p>
          <a:p>
            <a:pPr marL="800100" lvl="1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místo ELT měl v kluzáku uloženu kyslíkovou láhev,</a:t>
            </a:r>
          </a:p>
          <a:p>
            <a:pPr marL="800100" lvl="1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nevyslal žádnou zprávu.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3045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548680"/>
            <a:ext cx="8219255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Letecká nehoda kluzáku ASW 19 – pokračování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052736"/>
            <a:ext cx="6804248" cy="38137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01416" y="5072291"/>
            <a:ext cx="62646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Torzo zadní části trupu ASW 19 na místě nárazu na zem</a:t>
            </a:r>
          </a:p>
        </p:txBody>
      </p:sp>
    </p:spTree>
    <p:extLst>
      <p:ext uri="{BB962C8B-B14F-4D97-AF65-F5344CB8AC3E}">
        <p14:creationId xmlns:p14="http://schemas.microsoft.com/office/powerpoint/2010/main" val="1522010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561975"/>
            <a:ext cx="8218487" cy="5794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Letecká nehoda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Datum:		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4. 2019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Typ: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MPK Rodeo 120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Místo:		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Vinice, Na Podluží, Prušánky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si naplánoval provést let s průletem po cca půlroční zimní přestávce.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 neměl platný technický průkaz.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neměl platný pilotní průkaz.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Provedením průletu chtěl uctít památku své partnerky.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Náletový směr nad vinicí zvolil proti větru.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Panovalo typické jarní počasí s turbulentními projevy.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Dle svědků byl průlet zahájen a prováděn na malé výšce.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pracoval během průletu na nízkých otáčkách.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11.1.2020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Seminář všeobecného letectví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97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561975"/>
            <a:ext cx="8218487" cy="5794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Letecká nehoda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 Rodeo 120 –  pokračování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emoční zátěže se pilot pravděpodobně plně nevěnoval řízení MPK.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Malá rychlost MPK při průletu, malá výška průletu nad překážkami, proměnlivé počasí s turbulencí a způsob pilotáže vedly k pádu pilota do vinice.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následkům zranění podlehl.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1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11.1.2020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Seminář všeobecného letectví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03E62A-E1AC-47E7-9E2A-31D9AA9D6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4859" y="3466514"/>
            <a:ext cx="4694282" cy="288983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62D02E5-FD33-4D96-ACCA-B84415A0653E}"/>
              </a:ext>
            </a:extLst>
          </p:cNvPr>
          <p:cNvSpPr/>
          <p:nvPr/>
        </p:nvSpPr>
        <p:spPr>
          <a:xfrm>
            <a:off x="342729" y="4919471"/>
            <a:ext cx="1988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 letecké nehody MPK Rodeo 120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54379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548680"/>
            <a:ext cx="8033545" cy="583264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Vážný incident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Datum:		31. 3. 2019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rgbClr val="002060"/>
                </a:solidFill>
              </a:rPr>
              <a:t>Typ:		</a:t>
            </a:r>
            <a:r>
              <a:rPr lang="cs-CZ" sz="2000" dirty="0" err="1">
                <a:solidFill>
                  <a:srgbClr val="002060"/>
                </a:solidFill>
              </a:rPr>
              <a:t>Cessna</a:t>
            </a:r>
            <a:r>
              <a:rPr lang="cs-CZ" sz="2000" dirty="0">
                <a:solidFill>
                  <a:srgbClr val="002060"/>
                </a:solidFill>
              </a:rPr>
              <a:t> 172 a Bristell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solidFill>
                  <a:srgbClr val="002060"/>
                </a:solidFill>
              </a:rPr>
              <a:t>Místo:		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LKLT (Letňany)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b="1" dirty="0">
                <a:solidFill>
                  <a:srgbClr val="FF0000"/>
                </a:solidFill>
              </a:rPr>
              <a:t> 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Instruktor s pilotním žákem na C 172 prováděli cvičné lety po okruhu LKLT. Dráha v používání byla 05 R.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letounu Bristell vyslal na kmitočtu AFIS LKLT zprávu: „</a:t>
            </a:r>
            <a:r>
              <a:rPr lang="cs-CZ" sz="2000" i="1" dirty="0">
                <a:solidFill>
                  <a:srgbClr val="002060"/>
                </a:solidFill>
              </a:rPr>
              <a:t>Bristell z Ústí nad Labem do Letňan na úrovni Neratovic žádám přímo Letňany vstup do CTR – na přistání samozřejmě“.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Dispečer AFIS LKLT na zprávu reagoval předáním informace: </a:t>
            </a:r>
            <a:r>
              <a:rPr lang="cs-CZ" sz="2000" i="1" dirty="0">
                <a:solidFill>
                  <a:srgbClr val="002060"/>
                </a:solidFill>
              </a:rPr>
              <a:t>„QNH 1020 hPa dráha 05 pravá pokračujte do okruhu“</a:t>
            </a:r>
            <a:r>
              <a:rPr lang="cs-CZ" sz="2000" dirty="0">
                <a:solidFill>
                  <a:srgbClr val="002060"/>
                </a:solidFill>
              </a:rPr>
              <a:t>. Pilot informaci potvrdil: </a:t>
            </a:r>
            <a:r>
              <a:rPr lang="cs-CZ" sz="2000" i="1" dirty="0">
                <a:solidFill>
                  <a:srgbClr val="002060"/>
                </a:solidFill>
              </a:rPr>
              <a:t>„QNH 1020 pokračuji rovnou dráha v používání 05 pravá“.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 té době se </a:t>
            </a:r>
            <a:r>
              <a:rPr lang="cs-CZ" sz="2000" dirty="0" err="1">
                <a:solidFill>
                  <a:srgbClr val="002060"/>
                </a:solidFill>
              </a:rPr>
              <a:t>Cessna</a:t>
            </a:r>
            <a:r>
              <a:rPr lang="cs-CZ" sz="2000" dirty="0">
                <a:solidFill>
                  <a:srgbClr val="002060"/>
                </a:solidFill>
              </a:rPr>
              <a:t> 172 nacházela na okruhu v poloze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„po větru“. Když instruktor v </a:t>
            </a:r>
            <a:r>
              <a:rPr lang="cs-CZ" sz="2000" dirty="0" err="1">
                <a:solidFill>
                  <a:srgbClr val="002060"/>
                </a:solidFill>
              </a:rPr>
              <a:t>Cessna</a:t>
            </a:r>
            <a:r>
              <a:rPr lang="cs-CZ" sz="2000" dirty="0">
                <a:solidFill>
                  <a:srgbClr val="002060"/>
                </a:solidFill>
              </a:rPr>
              <a:t> 172 ohlásil polohu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ve 3. zatáčce levého okruhu RWY 05, Bristell se nacházel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cca 6 NM severně od </a:t>
            </a:r>
            <a:r>
              <a:rPr lang="cs-CZ" sz="2000" dirty="0" err="1">
                <a:solidFill>
                  <a:srgbClr val="002060"/>
                </a:solidFill>
              </a:rPr>
              <a:t>Cessny</a:t>
            </a:r>
            <a:r>
              <a:rPr lang="cs-CZ" sz="2000" dirty="0">
                <a:solidFill>
                  <a:srgbClr val="002060"/>
                </a:solidFill>
              </a:rPr>
              <a:t>.</a:t>
            </a:r>
            <a:r>
              <a:rPr lang="cs-CZ" sz="20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84037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1" y="404664"/>
            <a:ext cx="8229599" cy="562778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8. 5. 2019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Kluzák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Cirrus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Kruhový objezd v Hranicích na Moravě</a:t>
            </a:r>
          </a:p>
          <a:p>
            <a:pPr eaLnBrk="0" hangingPunct="0">
              <a:spcBef>
                <a:spcPts val="0"/>
              </a:spcBef>
              <a:spcAft>
                <a:spcPts val="1200"/>
              </a:spcAft>
              <a:defRPr/>
            </a:pP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 cca 10 minutách po odletu z letiště LKHN (Hranice) se pilot pokoušel nalézt stoupavé termické proudy v prostoru čtvrté zatáčky okruhu před přistáním zpět na LKHN.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V kritické době se nacházel ve výšce přibližně 100 m nad kruhovým objezdem, cca 700 m severovýchodně od LKHN.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Při kroužení v malé výšce a na malé rychlosti došlo k pádu větroně do pravé vývrtky bez náznaku pokusu o vybrání.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při nárazu do země zemřel a kluzák byl zcela zničen.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Pravděpodobnou příčinou letecké nehody bylo náhlé zhoršení zdravotního stavu pilota, které významně omezilo jeho schopnost pilotovat kluzák.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653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ts val="600"/>
              </a:spcBef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8B468B3-4C47-4B5B-99A9-B3DA1500A12A}"/>
              </a:ext>
            </a:extLst>
          </p:cNvPr>
          <p:cNvSpPr txBox="1"/>
          <p:nvPr/>
        </p:nvSpPr>
        <p:spPr>
          <a:xfrm>
            <a:off x="4067944" y="58772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</a:t>
            </a:r>
            <a:r>
              <a:rPr lang="cs-CZ" dirty="0">
                <a:solidFill>
                  <a:srgbClr val="002060"/>
                </a:solidFill>
              </a:rPr>
              <a:t>Kluzák na místě dopadu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50AB183-5699-4176-A31B-3A9D2086360D}"/>
              </a:ext>
            </a:extLst>
          </p:cNvPr>
          <p:cNvSpPr txBox="1"/>
          <p:nvPr/>
        </p:nvSpPr>
        <p:spPr>
          <a:xfrm>
            <a:off x="476873" y="5085184"/>
            <a:ext cx="288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Vstup kluzáku do vývrtky 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27B0F93B-E9E4-49A7-87D6-60140C2A7462}"/>
              </a:ext>
            </a:extLst>
          </p:cNvPr>
          <p:cNvSpPr txBox="1">
            <a:spLocks/>
          </p:cNvSpPr>
          <p:nvPr/>
        </p:nvSpPr>
        <p:spPr>
          <a:xfrm>
            <a:off x="468313" y="404664"/>
            <a:ext cx="8198814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nehoda kluzáku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Cirrus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pokračování</a:t>
            </a:r>
            <a:endParaRPr lang="cs-CZ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zasedacka.UZPLN\Desktop\Vět_1.jpg"/>
          <p:cNvPicPr>
            <a:picLocks noChangeAspect="1" noChangeArrowheads="1"/>
          </p:cNvPicPr>
          <p:nvPr/>
        </p:nvPicPr>
        <p:blipFill>
          <a:blip r:embed="rId3" cstate="print"/>
          <a:srcRect l="8300"/>
          <a:stretch>
            <a:fillRect/>
          </a:stretch>
        </p:blipFill>
        <p:spPr bwMode="auto">
          <a:xfrm>
            <a:off x="251520" y="890563"/>
            <a:ext cx="4968552" cy="4122613"/>
          </a:xfrm>
          <a:prstGeom prst="rect">
            <a:avLst/>
          </a:prstGeom>
          <a:noFill/>
        </p:spPr>
      </p:pic>
      <p:pic>
        <p:nvPicPr>
          <p:cNvPr id="2051" name="Picture 3" descr="C:\Users\zasedacka.UZPLN\Desktop\Vět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80928"/>
            <a:ext cx="5038725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5379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136135" cy="597693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Parašutistická nehoda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		25. 5. 2019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Typ:		Sportovní padák SPECTRE 170 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Místo:		LKLN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(Plzeň/Líně)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Zkušený parašutista ve funkci výsadkového průvodce vysadil žáky základního kurzu, vtáhl výtažná lana do letounu An-2 a následně  provedl seskok z výšky 1200 m AGL.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 plně otevřeném hlavním padáku údajně sestupoval do prostoru, kam přistáli cvičenci základního výcviku.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Vlastní přistání nikdo z přítomných neviděl a žáci základního výcviku se začali ŘS ptát, kde je jejich instruktor.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Řídící seskoků parašutistu nejprve kontaktoval telefonem a po negativním výsledku zahájil společně s dalším kolegou prohledávání doskokové plochy a okolí.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Parašutistu nalezli v bezvědomí, v trávě mimo prostor předpokládaného přistání, cca 250 m jižně od ARP LKLN.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Zahájili resuscitaci, ve které pokračoval přivolaný lékař LZS 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Vážně zraněný parašutista byl vrtulníkem LZS transportován</a:t>
            </a:r>
            <a:b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 fakultní nemocnice, kde po 9 dnech svým zraněním podlehl.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defRPr/>
            </a:pPr>
            <a:endParaRPr lang="cs-CZ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25.7.2019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Rozbor 2. čtvrtletí 2019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0BCBEE1-897E-4A08-8B7B-0A9D727B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212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Parašutistická nehoda – pokračování: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cs-CZ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Dosavadním šetřením parašutistické nehody bylo zjištěno že:</a:t>
            </a:r>
          </a:p>
          <a:p>
            <a:pPr lvl="0" algn="just">
              <a:spcBef>
                <a:spcPct val="20000"/>
              </a:spcBef>
              <a:defRPr/>
            </a:pPr>
            <a:endParaRPr lang="cs-CZ" sz="2000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Parašutista byl držitelem kategorie „D“ a instruktorského oprávnění.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Typ použité padákové techniky odpovídal vycvičenosti parašutisty.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Velikost vrchlíku hlavního padáku odpovídala vycvičenosti </a:t>
            </a:r>
            <a:b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zkušenostem parašutisty.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Při odborném ohledání hlavního padáku na specializovaném pracovišti nebyly zjištěny žádné závady ani poškození.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Řídící prvky byly parašutistou po otevření hlavního padáku aktivovány a byly plně funkční.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Padák byl odbrzděný.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„Slider“ hlavního padáku byl zkolabovaný a zajištěný šňůrkou.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Grafický záznam průběhu kritického seskoku byl stažen z paměti zabezpečovacího přístroje AAD VIGIL CUATRO a seskok nevykazoval odchylky od normálu.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25.7.2019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Rozbor 2. čtvrtletí 2019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1665732-DCC5-48D1-A969-3D0B9BD4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995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8313" y="404813"/>
            <a:ext cx="8218487" cy="5976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Parašutistická nehoda – pokračování:</a:t>
            </a:r>
            <a:endParaRPr lang="cs-CZ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Padákový komplet byl správně zabalen a jeho jednotlivé prvky byly zcela funkční.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</a:rPr>
              <a:t>Příčinou parašutistické nehody byla náhlá zdravotní indispozice, která způsobila neschopnost parašutisty pilotovat padák v poslední fázi letu do takové míry, že při přistání již padák neřídil a tvrdě narazil do země.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ts val="0"/>
              </a:spcBef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25.7.2019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Rozbor 2. čtvrtletí 2019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7E502F5-1704-4195-AE97-9794ACAC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6AEB-3803-4E92-BC88-15BCB6225E6C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30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548680"/>
            <a:ext cx="8033545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cs-CZ" sz="2000" dirty="0">
                <a:solidFill>
                  <a:srgbClr val="002060"/>
                </a:solidFill>
              </a:rPr>
              <a:t>Vážný incident </a:t>
            </a:r>
            <a:r>
              <a:rPr lang="cs-CZ" sz="2000" dirty="0" err="1">
                <a:solidFill>
                  <a:srgbClr val="002060"/>
                </a:solidFill>
              </a:rPr>
              <a:t>Cessna</a:t>
            </a:r>
            <a:r>
              <a:rPr lang="cs-CZ" sz="2000" dirty="0">
                <a:solidFill>
                  <a:srgbClr val="002060"/>
                </a:solidFill>
              </a:rPr>
              <a:t> 172 a Bristell – pokračování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cs-CZ" sz="20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Dispečer AFIS LKLT předal informaci: </a:t>
            </a:r>
            <a:r>
              <a:rPr lang="cs-CZ" sz="2000" i="1" dirty="0">
                <a:solidFill>
                  <a:srgbClr val="002060"/>
                </a:solidFill>
              </a:rPr>
              <a:t>„COK </a:t>
            </a:r>
            <a:r>
              <a:rPr lang="pl-PL" sz="2000" i="1" dirty="0">
                <a:solidFill>
                  <a:srgbClr val="002060"/>
                </a:solidFill>
              </a:rPr>
              <a:t>jako první na finále dráhy 05</a:t>
            </a:r>
            <a:r>
              <a:rPr lang="cs-CZ" sz="2000" i="1" dirty="0">
                <a:solidFill>
                  <a:srgbClr val="002060"/>
                </a:solidFill>
              </a:rPr>
              <a:t>“.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 4. zatáčce instruktor oznámil, že provedou průlet: </a:t>
            </a:r>
            <a:r>
              <a:rPr lang="cs-CZ" sz="2000" i="1" dirty="0">
                <a:solidFill>
                  <a:srgbClr val="002060"/>
                </a:solidFill>
              </a:rPr>
              <a:t>„</a:t>
            </a:r>
            <a:r>
              <a:rPr lang="cs-CZ" sz="2000" i="1" dirty="0" err="1">
                <a:solidFill>
                  <a:srgbClr val="002060"/>
                </a:solidFill>
              </a:rPr>
              <a:t>Zamýšlaná</a:t>
            </a:r>
            <a:r>
              <a:rPr lang="cs-CZ" sz="2000" i="1" dirty="0">
                <a:solidFill>
                  <a:srgbClr val="002060"/>
                </a:solidFill>
              </a:rPr>
              <a:t> činnost schválená 05 průlet nízký jo?“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Dispečer AFIS LKLT jim předal informaci: </a:t>
            </a:r>
            <a:r>
              <a:rPr lang="cs-CZ" sz="2000" i="1" dirty="0">
                <a:solidFill>
                  <a:srgbClr val="002060"/>
                </a:solidFill>
              </a:rPr>
              <a:t>„Volno pro COK na</a:t>
            </a:r>
            <a:br>
              <a:rPr lang="cs-CZ" sz="2000" i="1" dirty="0">
                <a:solidFill>
                  <a:srgbClr val="002060"/>
                </a:solidFill>
              </a:rPr>
            </a:br>
            <a:r>
              <a:rPr lang="cs-CZ" sz="2000" i="1" dirty="0">
                <a:solidFill>
                  <a:srgbClr val="002060"/>
                </a:solidFill>
              </a:rPr>
              <a:t>05 pravou k zamýšlené činnosti vítr 020 stupňů 10 uzlů“.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Pilot letounu Bristell pokračoval stále přímo do prostoru 2. zatáčky  levého okruhu  RWY 05.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Posádka </a:t>
            </a:r>
            <a:r>
              <a:rPr lang="cs-CZ" sz="2000" dirty="0" err="1">
                <a:solidFill>
                  <a:srgbClr val="002060"/>
                </a:solidFill>
              </a:rPr>
              <a:t>Cessna</a:t>
            </a:r>
            <a:r>
              <a:rPr lang="cs-CZ" sz="2000" dirty="0">
                <a:solidFill>
                  <a:srgbClr val="002060"/>
                </a:solidFill>
              </a:rPr>
              <a:t> 172 po průletu nad RWY 05L pokračovala ve stoupání kurzem do 1. zatáčky okruhu.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solidFill>
                  <a:srgbClr val="002060"/>
                </a:solidFill>
              </a:rPr>
              <a:t>Těsně před druhou okruhovou zatáčkou žák zpozoroval na levé straně neznámý provoz, který je podletěl a pokračoval pravotočivou zatáčkou do polohy po větru před ně. Uvedl, že byl pod nimi ve vzdálenosti cca 5 metrů.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cs-CZ" sz="2000" i="1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272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26096" y="536805"/>
            <a:ext cx="8081480" cy="36004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Vážný incident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172 a Bristell – pokračování </a:t>
            </a:r>
          </a:p>
          <a:p>
            <a:pPr eaLnBrk="0" hangingPunct="0">
              <a:spcBef>
                <a:spcPts val="0"/>
              </a:spcBef>
              <a:defRPr/>
            </a:pPr>
            <a:endParaRPr lang="cs-CZ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cs-CZ" sz="1600" dirty="0"/>
              <a:t> </a:t>
            </a: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56612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clrChange>
              <a:clrFrom>
                <a:srgbClr val="EFD6BD"/>
              </a:clrFrom>
              <a:clrTo>
                <a:srgbClr val="EFD6B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555" y="969063"/>
            <a:ext cx="6936829" cy="5340257"/>
          </a:xfrm>
          <a:prstGeom prst="rect">
            <a:avLst/>
          </a:prstGeom>
        </p:spPr>
      </p:pic>
      <p:sp>
        <p:nvSpPr>
          <p:cNvPr id="14" name="Řečová bublina: obdélníkový bublinový popisek 13">
            <a:extLst>
              <a:ext uri="{FF2B5EF4-FFF2-40B4-BE49-F238E27FC236}">
                <a16:creationId xmlns:a16="http://schemas.microsoft.com/office/drawing/2014/main" id="{F5B6CD9E-5592-43C1-BB3E-474F8E8F835F}"/>
              </a:ext>
            </a:extLst>
          </p:cNvPr>
          <p:cNvSpPr/>
          <p:nvPr/>
        </p:nvSpPr>
        <p:spPr>
          <a:xfrm>
            <a:off x="5359715" y="2395367"/>
            <a:ext cx="2016224" cy="745601"/>
          </a:xfrm>
          <a:prstGeom prst="wedgeRectCallout">
            <a:avLst>
              <a:gd name="adj1" fmla="val -76812"/>
              <a:gd name="adj2" fmla="val 39879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Bristell pokračuje do 2. zatáčky okruhu RWY 05 LKLT</a:t>
            </a:r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DE5BF60F-601E-4D52-B9D9-442916325416}"/>
              </a:ext>
            </a:extLst>
          </p:cNvPr>
          <p:cNvSpPr/>
          <p:nvPr/>
        </p:nvSpPr>
        <p:spPr>
          <a:xfrm>
            <a:off x="1835696" y="5778552"/>
            <a:ext cx="1764196" cy="504056"/>
          </a:xfrm>
          <a:prstGeom prst="wedgeRectCallout">
            <a:avLst>
              <a:gd name="adj1" fmla="val 100846"/>
              <a:gd name="adj2" fmla="val -95072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172 na finále RWY 05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91A05B-9E10-40D5-A9DE-8E21CCD60B13}"/>
              </a:ext>
            </a:extLst>
          </p:cNvPr>
          <p:cNvSpPr txBox="1"/>
          <p:nvPr/>
        </p:nvSpPr>
        <p:spPr>
          <a:xfrm>
            <a:off x="4516147" y="4653136"/>
            <a:ext cx="757451" cy="36933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LKLT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78561B-77EC-477B-A376-CDDD57C0EDEE}"/>
              </a:ext>
            </a:extLst>
          </p:cNvPr>
          <p:cNvSpPr txBox="1"/>
          <p:nvPr/>
        </p:nvSpPr>
        <p:spPr>
          <a:xfrm>
            <a:off x="7719869" y="2909714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33CC"/>
                </a:solidFill>
                <a:sym typeface="Wingdings 2" panose="05020102010507070707" pitchFamily="18" charset="2"/>
              </a:rPr>
              <a:t></a:t>
            </a:r>
            <a:r>
              <a:rPr lang="cs-CZ" sz="2400" b="1" dirty="0">
                <a:solidFill>
                  <a:srgbClr val="0033CC"/>
                </a:solidFill>
              </a:rPr>
              <a:t>MIKE</a:t>
            </a:r>
          </a:p>
        </p:txBody>
      </p:sp>
    </p:spTree>
    <p:extLst>
      <p:ext uri="{BB962C8B-B14F-4D97-AF65-F5344CB8AC3E}">
        <p14:creationId xmlns:p14="http://schemas.microsoft.com/office/powerpoint/2010/main" val="1593471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26096" y="536805"/>
            <a:ext cx="8081480" cy="36004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Vážný incident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172 a Bristell – pokračování </a:t>
            </a:r>
          </a:p>
          <a:p>
            <a:pPr eaLnBrk="0" hangingPunct="0">
              <a:spcBef>
                <a:spcPts val="0"/>
              </a:spcBef>
              <a:defRPr/>
            </a:pPr>
            <a:endParaRPr lang="cs-CZ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cs-CZ" sz="1600" dirty="0"/>
              <a:t> </a:t>
            </a: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None/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ts val="0"/>
              </a:spcBef>
              <a:buFont typeface="Wingdings" pitchFamily="2" charset="2"/>
              <a:buChar char="Q"/>
              <a:defRPr/>
            </a:pPr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11.1.2020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56612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Seminář všeobecného letectví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clrChange>
              <a:clrFrom>
                <a:srgbClr val="EFD6BD"/>
              </a:clrFrom>
              <a:clrTo>
                <a:srgbClr val="EFD6B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412" y="1068869"/>
            <a:ext cx="7144088" cy="5287481"/>
          </a:xfrm>
          <a:prstGeom prst="rect">
            <a:avLst/>
          </a:prstGeom>
        </p:spPr>
      </p:pic>
      <p:sp>
        <p:nvSpPr>
          <p:cNvPr id="14" name="Řečová bublina: obdélníkový bublinový popisek 13">
            <a:extLst>
              <a:ext uri="{FF2B5EF4-FFF2-40B4-BE49-F238E27FC236}">
                <a16:creationId xmlns:a16="http://schemas.microsoft.com/office/drawing/2014/main" id="{F5B6CD9E-5592-43C1-BB3E-474F8E8F835F}"/>
              </a:ext>
            </a:extLst>
          </p:cNvPr>
          <p:cNvSpPr/>
          <p:nvPr/>
        </p:nvSpPr>
        <p:spPr>
          <a:xfrm>
            <a:off x="5148064" y="2953388"/>
            <a:ext cx="2304256" cy="626337"/>
          </a:xfrm>
          <a:prstGeom prst="wedgeRectCallout">
            <a:avLst>
              <a:gd name="adj1" fmla="val -58446"/>
              <a:gd name="adj2" fmla="val 151232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Bristell ve 2. zatáčce okruhu RWY 05 LKLT</a:t>
            </a:r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DE5BF60F-601E-4D52-B9D9-442916325416}"/>
              </a:ext>
            </a:extLst>
          </p:cNvPr>
          <p:cNvSpPr/>
          <p:nvPr/>
        </p:nvSpPr>
        <p:spPr>
          <a:xfrm>
            <a:off x="1835696" y="4437112"/>
            <a:ext cx="1980220" cy="720080"/>
          </a:xfrm>
          <a:prstGeom prst="wedgeRectCallout">
            <a:avLst>
              <a:gd name="adj1" fmla="val 92783"/>
              <a:gd name="adj2" fmla="val -54759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Cessna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172 ve</a:t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2. zatáčce okruhu RWY 05 LKLT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A9EE2D-4336-4802-8915-C930D6E9AF5B}"/>
              </a:ext>
            </a:extLst>
          </p:cNvPr>
          <p:cNvSpPr txBox="1"/>
          <p:nvPr/>
        </p:nvSpPr>
        <p:spPr>
          <a:xfrm>
            <a:off x="7740352" y="2568674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33CC"/>
                </a:solidFill>
                <a:sym typeface="Wingdings 2" panose="05020102010507070707" pitchFamily="18" charset="2"/>
              </a:rPr>
              <a:t></a:t>
            </a:r>
            <a:r>
              <a:rPr lang="cs-CZ" sz="2400" b="1" dirty="0">
                <a:solidFill>
                  <a:srgbClr val="0033CC"/>
                </a:solidFill>
              </a:rPr>
              <a:t>MIKE</a:t>
            </a:r>
          </a:p>
        </p:txBody>
      </p:sp>
    </p:spTree>
    <p:extLst>
      <p:ext uri="{BB962C8B-B14F-4D97-AF65-F5344CB8AC3E}">
        <p14:creationId xmlns:p14="http://schemas.microsoft.com/office/powerpoint/2010/main" val="6360415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5514</Words>
  <Application>Microsoft Office PowerPoint</Application>
  <PresentationFormat>Předvádění na obrazovce (4:3)</PresentationFormat>
  <Paragraphs>833</Paragraphs>
  <Slides>64</Slides>
  <Notes>63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Arial Black</vt:lpstr>
      <vt:lpstr>Calibri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Trosky kluzáku ASW 19B na místě letecké nehody.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2016-01-11T13:28:23Z</dcterms:created>
  <dcterms:modified xsi:type="dcterms:W3CDTF">2020-01-15T07:53:33Z</dcterms:modified>
</cp:coreProperties>
</file>