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8" r:id="rId3"/>
    <p:sldId id="375" r:id="rId4"/>
    <p:sldId id="368" r:id="rId5"/>
    <p:sldId id="372" r:id="rId6"/>
    <p:sldId id="401" r:id="rId7"/>
    <p:sldId id="402" r:id="rId8"/>
    <p:sldId id="403" r:id="rId9"/>
    <p:sldId id="404" r:id="rId10"/>
    <p:sldId id="405" r:id="rId11"/>
    <p:sldId id="377" r:id="rId12"/>
    <p:sldId id="410" r:id="rId13"/>
    <p:sldId id="406" r:id="rId14"/>
    <p:sldId id="407" r:id="rId15"/>
    <p:sldId id="408" r:id="rId16"/>
    <p:sldId id="409" r:id="rId17"/>
    <p:sldId id="43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33" r:id="rId32"/>
    <p:sldId id="435" r:id="rId33"/>
    <p:sldId id="434" r:id="rId34"/>
    <p:sldId id="432" r:id="rId35"/>
    <p:sldId id="426" r:id="rId36"/>
    <p:sldId id="427" r:id="rId37"/>
    <p:sldId id="428" r:id="rId38"/>
    <p:sldId id="429" r:id="rId39"/>
    <p:sldId id="430" r:id="rId40"/>
    <p:sldId id="347" r:id="rId4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Kolin" initials="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FF"/>
    <a:srgbClr val="0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1074" y="126"/>
      </p:cViewPr>
      <p:guideLst>
        <p:guide orient="horz" pos="2160"/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333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2017-53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E-49DA-87F4-EDA2A86617A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2018-69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E-49DA-87F4-EDA2A86617A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2019-73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List1!$D$2:$D$5</c:f>
              <c:numCache>
                <c:formatCode>General</c:formatCode>
                <c:ptCount val="4"/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AE-49DA-87F4-EDA2A86617AF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2020-67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List1!$E$2:$E$5</c:f>
              <c:numCache>
                <c:formatCode>General</c:formatCode>
                <c:ptCount val="4"/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AE-49DA-87F4-EDA2A8661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049024"/>
        <c:axId val="178050560"/>
      </c:barChart>
      <c:catAx>
        <c:axId val="1780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050560"/>
        <c:crosses val="autoZero"/>
        <c:auto val="1"/>
        <c:lblAlgn val="ctr"/>
        <c:lblOffset val="100"/>
        <c:noMultiLvlLbl val="0"/>
      </c:catAx>
      <c:valAx>
        <c:axId val="17805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49024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67 SŘ</c:v>
                </c:pt>
              </c:strCache>
            </c:strRef>
          </c:tx>
          <c:explosion val="25"/>
          <c:cat>
            <c:strRef>
              <c:f>List1!$A$2:$A$3</c:f>
              <c:strCache>
                <c:ptCount val="2"/>
                <c:pt idx="0">
                  <c:v>23 OOP</c:v>
                </c:pt>
                <c:pt idx="1">
                  <c:v>44 vstupů do LKP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23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4-448C-B71D-7E8DDF747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44 žádostí</c:v>
                </c:pt>
              </c:strCache>
            </c:strRef>
          </c:tx>
          <c:cat>
            <c:strRef>
              <c:f>List1!$A$2:$A$9</c:f>
              <c:strCache>
                <c:ptCount val="8"/>
                <c:pt idx="0">
                  <c:v>LKP1: 22x (4+18xUAV)</c:v>
                </c:pt>
                <c:pt idx="1">
                  <c:v>LKP2: 6x</c:v>
                </c:pt>
                <c:pt idx="2">
                  <c:v>LKP5: 1x</c:v>
                </c:pt>
                <c:pt idx="3">
                  <c:v>LKP7: 1x</c:v>
                </c:pt>
                <c:pt idx="4">
                  <c:v>LKP8: 8x</c:v>
                </c:pt>
                <c:pt idx="5">
                  <c:v>LKP9: 4x</c:v>
                </c:pt>
                <c:pt idx="6">
                  <c:v>LKP12: 1x</c:v>
                </c:pt>
                <c:pt idx="7">
                  <c:v>LKP13: 1x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22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E-4E24-BDF4-38DE5527B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6.5952914953894007E-2"/>
          <c:y val="8.2707476947005892E-2"/>
          <c:w val="0.91861477196978114"/>
          <c:h val="0.76391172585762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List1!$A$6</c:f>
              <c:strCache>
                <c:ptCount val="1"/>
                <c:pt idx="0">
                  <c:v>ASI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43522324679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C7-4D5B-9CE9-D6C9AF33E02A}"/>
                </c:ext>
              </c:extLst>
            </c:dLbl>
            <c:dLbl>
              <c:idx val="1"/>
              <c:layout>
                <c:manualLayout>
                  <c:x val="2.204616153760653E-3"/>
                  <c:y val="-2.351590564011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C7-4D5B-9CE9-D6C9AF33E02A}"/>
                </c:ext>
              </c:extLst>
            </c:dLbl>
            <c:dLbl>
              <c:idx val="2"/>
              <c:layout>
                <c:manualLayout>
                  <c:x val="-2.2046161537606934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C7-4D5B-9CE9-D6C9AF33E02A}"/>
                </c:ext>
              </c:extLst>
            </c:dLbl>
            <c:dLbl>
              <c:idx val="3"/>
              <c:layout>
                <c:manualLayout>
                  <c:x val="1.322769692256408E-2"/>
                  <c:y val="-2.7435223246799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C7-4D5B-9CE9-D6C9AF33E02A}"/>
                </c:ext>
              </c:extLst>
            </c:dLbl>
            <c:dLbl>
              <c:idx val="4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C7-4D5B-9CE9-D6C9AF33E02A}"/>
                </c:ext>
              </c:extLst>
            </c:dLbl>
            <c:dLbl>
              <c:idx val="5"/>
              <c:layout>
                <c:manualLayout>
                  <c:x val="-1.6166998365033721E-16"/>
                  <c:y val="-2.7435223246799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C7-4D5B-9CE9-D6C9AF33E0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List1!$B$5:$G$5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</c:strCache>
            </c:strRef>
          </c:cat>
          <c:val>
            <c:numRef>
              <c:f>List1!$B$6:$G$6</c:f>
              <c:numCache>
                <c:formatCode>General</c:formatCode>
                <c:ptCount val="6"/>
                <c:pt idx="0">
                  <c:v>53</c:v>
                </c:pt>
                <c:pt idx="1">
                  <c:v>37</c:v>
                </c:pt>
                <c:pt idx="2">
                  <c:v>34</c:v>
                </c:pt>
                <c:pt idx="3">
                  <c:v>41</c:v>
                </c:pt>
                <c:pt idx="4">
                  <c:v>46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2-4BFD-8385-D95792C685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7425792"/>
        <c:axId val="197435776"/>
        <c:axId val="0"/>
      </c:bar3DChart>
      <c:catAx>
        <c:axId val="197425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7435776"/>
        <c:crosses val="autoZero"/>
        <c:auto val="1"/>
        <c:lblAlgn val="ctr"/>
        <c:lblOffset val="100"/>
        <c:noMultiLvlLbl val="0"/>
      </c:catAx>
      <c:valAx>
        <c:axId val="19743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7425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5F5EA4-B28C-4DAC-B848-8392E6551830}" type="datetimeFigureOut">
              <a:rPr lang="cs-CZ"/>
              <a:pPr>
                <a:defRPr/>
              </a:pPr>
              <a:t>22.01.2021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E6ABB8-2D5D-4406-8069-ED8A0738F3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53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94543B-56C9-46D2-873B-6FB2E567BCE5}" type="datetimeFigureOut">
              <a:rPr lang="cs-CZ"/>
              <a:pPr>
                <a:defRPr/>
              </a:pPr>
              <a:t>22.01.2021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23BCC5-2F2D-4465-B319-C6B93BB8E3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58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0D5480-6BE1-4F4C-9212-68B26D0DA435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36456-F713-4EE2-B913-6A7FE42C80A7}" type="slidenum">
              <a:rPr lang="cs-CZ" smtClean="0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8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36456-F713-4EE2-B913-6A7FE42C80A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2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36456-F713-4EE2-B913-6A7FE42C80A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36456-F713-4EE2-B913-6A7FE42C80A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73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36456-F713-4EE2-B913-6A7FE42C80A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56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36456-F713-4EE2-B913-6A7FE42C80A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20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BEE06-9DF6-4CC7-BD49-CBE2480001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47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D8F7-85A8-43C1-B242-5BF4176C0D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2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C006A-C814-46BA-8D8E-8A64C55D6B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359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7C6C-FC9F-4086-BA38-8175D8347C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61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700338" y="6237288"/>
            <a:ext cx="4392612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443663" y="61404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                   </a:t>
            </a:r>
            <a:fld id="{1B701174-F8F1-48A6-B56A-EF0247EDE8A2}" type="slidenum">
              <a:rPr lang="cs-CZ" altLang="cs-CZ">
                <a:solidFill>
                  <a:schemeClr val="bg1"/>
                </a:solidFill>
              </a:rPr>
              <a:pPr/>
              <a:t>‹#›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4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5975" y="4149725"/>
            <a:ext cx="1989138" cy="21558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388424" cy="4370059"/>
          </a:xfrm>
          <a:solidFill>
            <a:schemeClr val="accent1">
              <a:alpha val="7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marL="342900" indent="-342900" algn="just">
              <a:buFont typeface="Wingdings" pitchFamily="2" charset="2"/>
              <a:buChar char="ü"/>
              <a:defRPr sz="2400">
                <a:solidFill>
                  <a:schemeClr val="bg1"/>
                </a:solidFill>
              </a:defRPr>
            </a:lvl1pPr>
            <a:lvl2pPr algn="just">
              <a:defRPr sz="2000">
                <a:solidFill>
                  <a:schemeClr val="bg1"/>
                </a:solidFill>
              </a:defRPr>
            </a:lvl2pPr>
            <a:lvl3pPr algn="just">
              <a:defRPr sz="1800">
                <a:solidFill>
                  <a:schemeClr val="bg1"/>
                </a:solidFill>
              </a:defRPr>
            </a:lvl3pPr>
            <a:lvl4pPr algn="just">
              <a:defRPr sz="1600">
                <a:solidFill>
                  <a:schemeClr val="bg1"/>
                </a:solidFill>
              </a:defRPr>
            </a:lvl4pPr>
            <a:lvl5pPr algn="just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>
            <a:lvl1pPr algn="l">
              <a:defRPr lang="cs-CZ" sz="4000" b="1" kern="1200" cap="small" spc="0" baseline="0" smtClean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9B0A0B4F-B071-4432-AF61-194B716D646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43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ekvasil\Plocha\Práce\20 PVVLK Březen 2013\UAS\UAS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" y="2"/>
            <a:ext cx="918178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4"/>
          <p:cNvSpPr/>
          <p:nvPr/>
        </p:nvSpPr>
        <p:spPr>
          <a:xfrm>
            <a:off x="3175" y="5661025"/>
            <a:ext cx="9144000" cy="1203325"/>
          </a:xfrm>
          <a:prstGeom prst="rect">
            <a:avLst/>
          </a:prstGeom>
          <a:solidFill>
            <a:srgbClr val="002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5094609" y="5801566"/>
            <a:ext cx="3926011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Ing. Viktor Nath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  <a:latin typeface="+mn-lt"/>
              </a:rPr>
              <a:t>ředitel Odboru standardizace a regulace</a:t>
            </a:r>
          </a:p>
        </p:txBody>
      </p:sp>
      <p:sp>
        <p:nvSpPr>
          <p:cNvPr id="6" name="Ovál 5"/>
          <p:cNvSpPr/>
          <p:nvPr userDrawn="1"/>
        </p:nvSpPr>
        <p:spPr>
          <a:xfrm>
            <a:off x="7926388" y="4376738"/>
            <a:ext cx="1258887" cy="12779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s odříznutým příčným rohem 14"/>
          <p:cNvSpPr/>
          <p:nvPr userDrawn="1"/>
        </p:nvSpPr>
        <p:spPr>
          <a:xfrm>
            <a:off x="3175" y="1052513"/>
            <a:ext cx="8240713" cy="79216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8" name="Obráze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4291013"/>
            <a:ext cx="12477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85" y="587375"/>
            <a:ext cx="7772400" cy="1362075"/>
          </a:xfrm>
          <a:prstGeom prst="rect">
            <a:avLst/>
          </a:prstGeom>
          <a:noFill/>
          <a:ln>
            <a:solidFill>
              <a:srgbClr val="002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252000"/>
          <a:lstStyle>
            <a:lvl1pPr algn="l">
              <a:lnSpc>
                <a:spcPts val="2800"/>
              </a:lnSpc>
              <a:defRPr sz="11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DF61D-FDCD-4D98-8413-024B649450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87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6673-E2B7-413A-8135-3A526FB9DE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9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3311-4BF5-4AF4-821D-BA50CE997B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66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 userDrawn="1"/>
        </p:nvSpPr>
        <p:spPr>
          <a:xfrm>
            <a:off x="107504" y="1196752"/>
            <a:ext cx="8856984" cy="4968552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152841"/>
            <a:ext cx="8229600" cy="931069"/>
          </a:xfrm>
        </p:spPr>
        <p:txBody>
          <a:bodyPr/>
          <a:lstStyle>
            <a:lvl1pPr algn="r">
              <a:defRPr b="1" cap="small" spc="0" baseline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F4C3A8B6-9D30-4687-BBCC-0DE16129658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8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5975" y="4149725"/>
            <a:ext cx="1989138" cy="21558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5" name="Obdélník 4"/>
          <p:cNvSpPr/>
          <p:nvPr userDrawn="1"/>
        </p:nvSpPr>
        <p:spPr>
          <a:xfrm>
            <a:off x="107504" y="1196752"/>
            <a:ext cx="8856984" cy="4968552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188" y="121667"/>
            <a:ext cx="8229600" cy="931069"/>
          </a:xfrm>
        </p:spPr>
        <p:txBody>
          <a:bodyPr/>
          <a:lstStyle>
            <a:lvl1pPr algn="r">
              <a:defRPr b="1" cap="small" spc="0" baseline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2AFF2C5A-7F1E-466C-90B1-2DA0B45153A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155A-DF49-4361-890E-228B70AA75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91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4B10B-270A-411D-AD19-35512A920C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98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A4B15D-A12B-4031-9195-98ED38002E2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76" r:id="rId3"/>
    <p:sldLayoutId id="2147483668" r:id="rId4"/>
    <p:sldLayoutId id="2147483669" r:id="rId5"/>
    <p:sldLayoutId id="2147483677" r:id="rId6"/>
    <p:sldLayoutId id="214748367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aa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ron.caa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.cz/provoz/bezpilotni-letadl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hezky@caa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107504" y="1196753"/>
            <a:ext cx="8136904" cy="172819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normAutofit fontScale="6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700" b="1" cap="small" dirty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Aktuální informace </a:t>
            </a:r>
            <a:r>
              <a:rPr lang="cs-CZ" sz="5700" b="1" cap="small" dirty="0" smtClean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sekce provozní ÚCL </a:t>
            </a:r>
            <a:endParaRPr lang="cs-CZ" sz="5700" b="1" cap="small" dirty="0">
              <a:ln w="12700">
                <a:solidFill>
                  <a:schemeClr val="bg1"/>
                </a:solidFill>
                <a:round/>
              </a:ln>
              <a:solidFill>
                <a:srgbClr val="002E63"/>
              </a:solidFill>
              <a:effectLst>
                <a:outerShdw blurRad="41275" dist="20320" dir="18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700" b="1" cap="small" dirty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 dopadem na provoz všeobecného letectví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11496" y="4653136"/>
            <a:ext cx="4681313" cy="12885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cap="small" dirty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Vítězslav Hezký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cap="small" dirty="0" smtClean="0">
                <a:ln w="12700">
                  <a:solidFill>
                    <a:srgbClr val="002E63"/>
                  </a:solidFill>
                </a:ln>
                <a:solidFill>
                  <a:schemeClr val="bg1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+mj-lt"/>
              </a:rPr>
              <a:t>Ředitel sekce provozní</a:t>
            </a:r>
            <a:endParaRPr lang="cs-CZ" sz="1900" b="1" cap="small" dirty="0">
              <a:ln w="12700">
                <a:solidFill>
                  <a:srgbClr val="002E63"/>
                </a:solidFill>
              </a:ln>
              <a:solidFill>
                <a:schemeClr val="bg1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179388" y="6478588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400" b="1" dirty="0" smtClean="0">
                <a:solidFill>
                  <a:srgbClr val="002060"/>
                </a:solidFill>
              </a:rPr>
              <a:t>Seminář ŘLP </a:t>
            </a:r>
            <a:r>
              <a:rPr lang="cs-CZ" altLang="cs-CZ" sz="1400" b="1" dirty="0">
                <a:solidFill>
                  <a:srgbClr val="002060"/>
                </a:solidFill>
              </a:rPr>
              <a:t>ČR, </a:t>
            </a:r>
            <a:r>
              <a:rPr lang="cs-CZ" altLang="cs-CZ" sz="1400" b="1" dirty="0" err="1">
                <a:solidFill>
                  <a:srgbClr val="002060"/>
                </a:solidFill>
              </a:rPr>
              <a:t>s.p</a:t>
            </a:r>
            <a:r>
              <a:rPr lang="cs-CZ" altLang="cs-CZ" sz="1400" b="1" dirty="0">
                <a:solidFill>
                  <a:srgbClr val="002060"/>
                </a:solidFill>
              </a:rPr>
              <a:t>. </a:t>
            </a:r>
            <a:r>
              <a:rPr lang="cs-CZ" altLang="cs-CZ" sz="1400" b="1" dirty="0" smtClean="0">
                <a:solidFill>
                  <a:srgbClr val="002060"/>
                </a:solidFill>
              </a:rPr>
              <a:t>– 2021</a:t>
            </a:r>
            <a:endParaRPr lang="cs-CZ" altLang="cs-CZ" sz="1400" b="1" dirty="0">
              <a:solidFill>
                <a:srgbClr val="002060"/>
              </a:solidFill>
            </a:endParaRPr>
          </a:p>
        </p:txBody>
      </p:sp>
      <p:sp>
        <p:nvSpPr>
          <p:cNvPr id="9221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3E8BD8-BB26-4674-ABCF-FF21BF9B98D9}" type="slidenum">
              <a:rPr lang="cs-CZ" altLang="cs-CZ">
                <a:solidFill>
                  <a:srgbClr val="002E63"/>
                </a:solidFill>
              </a:rPr>
              <a:pPr/>
              <a:t>1</a:t>
            </a:fld>
            <a:endParaRPr lang="cs-CZ" altLang="cs-CZ">
              <a:solidFill>
                <a:srgbClr val="002E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Doporučení před novou sezónou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52736"/>
            <a:ext cx="8425060" cy="3200876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bg1"/>
                </a:solidFill>
              </a:rPr>
              <a:t>zkontrolovat aktuálnost dokumentace (seznam na další straně prezentace)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bg1"/>
                </a:solidFill>
              </a:rPr>
              <a:t>porovnat seznam evidovaných letištních pozemků na </a:t>
            </a:r>
            <a:r>
              <a:rPr lang="cs-CZ" sz="2000" dirty="0">
                <a:solidFill>
                  <a:schemeClr val="bg1"/>
                </a:solidFill>
                <a:hlinkClick r:id="rId2"/>
              </a:rPr>
              <a:t>www.caa.cz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bg1"/>
                </a:solidFill>
              </a:rPr>
              <a:t>se skutečným stavem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bg1"/>
                </a:solidFill>
              </a:rPr>
              <a:t>zajistit s IZS </a:t>
            </a:r>
            <a:r>
              <a:rPr lang="cs-CZ" sz="2000" dirty="0" err="1">
                <a:solidFill>
                  <a:schemeClr val="bg1"/>
                </a:solidFill>
              </a:rPr>
              <a:t>celoletištní</a:t>
            </a:r>
            <a:r>
              <a:rPr lang="cs-CZ" sz="2000" dirty="0">
                <a:solidFill>
                  <a:schemeClr val="bg1"/>
                </a:solidFill>
              </a:rPr>
              <a:t> cvičení pro rok 2021 a 2022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bg1"/>
                </a:solidFill>
              </a:rPr>
              <a:t>aktualizovat OP (dle  L14, Hlava 11)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bg1"/>
                </a:solidFill>
              </a:rPr>
              <a:t>prostudovat novinky v leteckých předpisech L14 a L15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chemeClr val="bg1"/>
                </a:solidFill>
              </a:rPr>
              <a:t>s ohledem na vegetační klid (nejpozději do 31.3.2021) prověřit překážky (většinou dřeviny) a zajistit jejich </a:t>
            </a:r>
            <a:r>
              <a:rPr lang="cs-CZ" sz="2000" dirty="0" err="1">
                <a:solidFill>
                  <a:schemeClr val="bg1"/>
                </a:solidFill>
              </a:rPr>
              <a:t>smýcení</a:t>
            </a:r>
            <a:r>
              <a:rPr lang="cs-CZ" sz="2000" dirty="0">
                <a:solidFill>
                  <a:schemeClr val="bg1"/>
                </a:solidFill>
              </a:rPr>
              <a:t> s důrazem na vzletový a přibližovací prostor bez překážek.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34" y="3933056"/>
            <a:ext cx="3312368" cy="2484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40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provozovatel - dokumenty</a:t>
            </a:r>
            <a:endParaRPr sz="44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392488"/>
          </a:xfrm>
        </p:spPr>
        <p:txBody>
          <a:bodyPr rtlCol="0">
            <a:normAutofit lnSpcReduction="10000"/>
          </a:bodyPr>
          <a:lstStyle/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dirty="0">
                <a:solidFill>
                  <a:prstClr val="white"/>
                </a:solidFill>
              </a:rPr>
              <a:t>P</a:t>
            </a:r>
            <a:r>
              <a:rPr lang="cs-CZ" dirty="0">
                <a:solidFill>
                  <a:prstClr val="white"/>
                </a:solidFill>
                <a:latin typeface="Calibri" pitchFamily="34" charset="0"/>
              </a:rPr>
              <a:t>řehled potřebné dokumentace provozovatele AD</a:t>
            </a: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endParaRPr lang="cs-CZ" dirty="0">
              <a:solidFill>
                <a:prstClr val="white"/>
              </a:solidFill>
            </a:endParaRP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dirty="0">
                <a:solidFill>
                  <a:prstClr val="white"/>
                </a:solidFill>
              </a:rPr>
              <a:t>Základní dokumentace</a:t>
            </a:r>
            <a:r>
              <a:rPr lang="cs-CZ" dirty="0">
                <a:solidFill>
                  <a:prstClr val="white"/>
                </a:solidFill>
                <a:latin typeface="Calibri" pitchFamily="34" charset="0"/>
              </a:rPr>
              <a:t>  - Rozhodnutí o povolení provozovat letiště</a:t>
            </a: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dirty="0">
                <a:solidFill>
                  <a:prstClr val="white"/>
                </a:solidFill>
                <a:latin typeface="Calibri" pitchFamily="34" charset="0"/>
              </a:rPr>
              <a:t>			   - Rozhodnutí o stanovení druhu letiště	</a:t>
            </a: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endParaRPr lang="cs-CZ" dirty="0">
              <a:solidFill>
                <a:prstClr val="white"/>
              </a:solidFill>
            </a:endParaRP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dirty="0">
                <a:solidFill>
                  <a:prstClr val="white"/>
                </a:solidFill>
              </a:rPr>
              <a:t>Provozní dokumentace - Letištní řád</a:t>
            </a: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dirty="0">
                <a:solidFill>
                  <a:prstClr val="white"/>
                </a:solidFill>
                <a:latin typeface="Calibri" pitchFamily="34" charset="0"/>
              </a:rPr>
              <a:t>			  - Pohotovostní plán letiště</a:t>
            </a: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dirty="0">
                <a:solidFill>
                  <a:prstClr val="white"/>
                </a:solidFill>
              </a:rPr>
              <a:t>			</a:t>
            </a:r>
            <a:r>
              <a:rPr lang="cs-CZ" dirty="0">
                <a:solidFill>
                  <a:prstClr val="white"/>
                </a:solidFill>
                <a:latin typeface="Calibri" pitchFamily="34" charset="0"/>
              </a:rPr>
              <a:t>  - Bezpečnostní program provozovatele</a:t>
            </a: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dirty="0">
                <a:solidFill>
                  <a:prstClr val="white"/>
                </a:solidFill>
                <a:latin typeface="Calibri" pitchFamily="34" charset="0"/>
              </a:rPr>
              <a:t>			  - Směrnice pro Poskytování služby známému 			    provozu</a:t>
            </a: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endParaRPr lang="cs-CZ" dirty="0">
              <a:solidFill>
                <a:prstClr val="white"/>
              </a:solidFill>
            </a:endParaRPr>
          </a:p>
          <a:p>
            <a:pPr marL="0" lvl="0" indent="0" algn="l" eaLnBrk="0" hangingPunct="0">
              <a:spcBef>
                <a:spcPct val="0"/>
              </a:spcBef>
              <a:buNone/>
              <a:defRPr/>
            </a:pPr>
            <a:r>
              <a:rPr lang="cs-CZ" b="1" dirty="0"/>
              <a:t>Všechny dokumenty musí být harmonizovány a v souladu s VFR příručkou.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6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36912"/>
            <a:ext cx="8388424" cy="12241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300" b="1" dirty="0">
                <a:ea typeface="Calibri"/>
              </a:rPr>
              <a:t>Stavební činnost v oblasti leteckých staveb </a:t>
            </a:r>
            <a:endParaRPr lang="cs-CZ" sz="3300" dirty="0">
              <a:ea typeface="Calibri"/>
            </a:endParaRPr>
          </a:p>
          <a:p>
            <a:pPr lvl="0"/>
            <a:endParaRPr lang="cs-CZ" sz="3300" dirty="0">
              <a:ea typeface="Calibri"/>
            </a:endParaRPr>
          </a:p>
          <a:p>
            <a:endParaRPr lang="cs-CZ" sz="3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/>
              <a:t>Letecké </a:t>
            </a:r>
            <a:r>
              <a:rPr lang="cs-CZ" sz="5400" dirty="0" err="1"/>
              <a:t>stavb</a:t>
            </a:r>
            <a:r>
              <a:rPr lang="cs-CZ" sz="4400" dirty="0" err="1"/>
              <a:t>Y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3998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/>
              <a:t>LSÚ- 2020</a:t>
            </a:r>
            <a:endParaRPr sz="4400" cap="none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49110" y="1556792"/>
            <a:ext cx="8388424" cy="309634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/>
              <a:t>Statistika: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67 - vydaných stavebních povolení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19 - ohlášení staveb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12 – povolených změn užívání staveb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78 – vydaných kolaudačních souhlasů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359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ČINNOSTI LSÚ v roce 2020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52736"/>
            <a:ext cx="8425060" cy="452431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       </a:t>
            </a:r>
            <a:r>
              <a:rPr lang="cs-CZ" sz="2400" dirty="0">
                <a:solidFill>
                  <a:schemeClr val="bg1"/>
                </a:solidFill>
              </a:rPr>
              <a:t>ČASTÉ VADY A NEDOSTATKY Z PRAXE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</a:rPr>
              <a:t>Nepoužívání předepsaných formulářů žádostí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</a:rPr>
              <a:t>Neúplné údaje o stavebníkovi (chybějící datum narození/IČ, kontaktní údaje, ID datové schránky)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</a:rPr>
              <a:t>Nedostatečně zpracovaná projektová dokumentace ve smyslu Vyhlášky č. 146/2008 Sb., o rozsahu a obsahu projektové dokumentace dopravních staveb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</a:rPr>
              <a:t>Předkládání neověřené dokumentace, případně ověření nesprávným autorizačním razítkem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</a:rPr>
              <a:t>Chybějící provozní opatření provozovatele letiště po dobu výstavby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1"/>
                </a:solidFill>
              </a:rPr>
              <a:t>Nesprávně vedené řízení</a:t>
            </a:r>
          </a:p>
          <a:p>
            <a:pPr marL="1257300" lvl="2" indent="-342900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Společné u místně příslušného obecného stavebního úřadu</a:t>
            </a:r>
          </a:p>
          <a:p>
            <a:pPr marL="1257300" lvl="2" indent="-342900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Společné u leteckého stavebního úřadu</a:t>
            </a:r>
          </a:p>
        </p:txBody>
      </p:sp>
    </p:spTree>
    <p:extLst>
      <p:ext uri="{BB962C8B-B14F-4D97-AF65-F5344CB8AC3E}">
        <p14:creationId xmlns:p14="http://schemas.microsoft.com/office/powerpoint/2010/main" val="24015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ČINNOSTI LSÚ v roce 2020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484784"/>
            <a:ext cx="8425060" cy="2677656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2400" dirty="0">
                <a:solidFill>
                  <a:srgbClr val="FF0000"/>
                </a:solidFill>
              </a:rPr>
              <a:t>       </a:t>
            </a:r>
            <a:r>
              <a:rPr lang="cs-CZ" sz="2400" dirty="0">
                <a:solidFill>
                  <a:schemeClr val="bg1"/>
                </a:solidFill>
              </a:rPr>
              <a:t>DOBRÉ PŘÍKLADY Z PRAXE </a:t>
            </a:r>
          </a:p>
          <a:p>
            <a:pPr lvl="0">
              <a:defRPr/>
            </a:pPr>
            <a:endParaRPr lang="cs-CZ" sz="2400" dirty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chemeClr val="bg1"/>
                </a:solidFill>
              </a:rPr>
              <a:t>Příkladný návrh a  provedení zpevnění dráhy na letištích Šumperk (LKSU) a Krnov (LKKR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bg1"/>
                </a:solidFill>
              </a:rPr>
              <a:t>Nadstandardní spolupráce a přístup stavebníků na většině českých </a:t>
            </a:r>
            <a:r>
              <a:rPr lang="cs-CZ" sz="2000" dirty="0" smtClean="0">
                <a:solidFill>
                  <a:schemeClr val="bg1"/>
                </a:solidFill>
              </a:rPr>
              <a:t>letišť</a:t>
            </a:r>
            <a:endParaRPr lang="cs-CZ" sz="20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cs-CZ" sz="2000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648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/>
              <a:t>Stavební činnost po změně stavebního zákona</a:t>
            </a:r>
            <a:endParaRPr sz="28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392488"/>
          </a:xfrm>
        </p:spPr>
        <p:txBody>
          <a:bodyPr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000" dirty="0"/>
              <a:t>Účinnost nového stavebního zákona se předpokládá ke dni 31. července 2023 (kromě vybraných ustanovení, která budou platná dříve)</a:t>
            </a:r>
          </a:p>
          <a:p>
            <a:r>
              <a:rPr lang="cs-CZ" sz="2000" dirty="0"/>
              <a:t>Dosavadní typy povolení jsou nahrazeny jedním povolením stavby</a:t>
            </a:r>
          </a:p>
          <a:p>
            <a:r>
              <a:rPr lang="cs-CZ" sz="2000" dirty="0"/>
              <a:t>Většina dotčených orgánů (včetně vybraných složek ÚCL) bude integrována do nové soustavy stavebních úřadů</a:t>
            </a:r>
          </a:p>
          <a:p>
            <a:r>
              <a:rPr lang="cs-CZ" sz="2000" dirty="0"/>
              <a:t>Letecké stavby (bez rozlišení) jsou začleněny do tzv. „vyhrazených staveb“, které budou v působnosti „Specializovaného stavebního úřadu“ se sídlem v Praze</a:t>
            </a:r>
          </a:p>
          <a:p>
            <a:r>
              <a:rPr lang="cs-CZ" sz="2000" dirty="0"/>
              <a:t>Letecký stavební úřad bude integrován do Specializovaného stavebního úřadu</a:t>
            </a:r>
          </a:p>
          <a:p>
            <a:r>
              <a:rPr lang="cs-CZ" sz="2000" dirty="0"/>
              <a:t>Ochranná pásma leteckých staveb budou zřizována </a:t>
            </a:r>
            <a:r>
              <a:rPr lang="cs-CZ" sz="2000" dirty="0">
                <a:solidFill>
                  <a:srgbClr val="FFFF00"/>
                </a:solidFill>
              </a:rPr>
              <a:t>příslušným stavebním úřadem</a:t>
            </a:r>
            <a:r>
              <a:rPr lang="cs-CZ" sz="2000" dirty="0"/>
              <a:t> po projednání s ÚCL (úřadem územního plánování a dotčenými obcemi) formou opatření obecné povahy</a:t>
            </a:r>
          </a:p>
          <a:p>
            <a:pPr>
              <a:buFontTx/>
              <a:buChar char="-"/>
            </a:pPr>
            <a:endParaRPr lang="cs-CZ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altLang="cs-CZ" dirty="0"/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204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36912"/>
            <a:ext cx="8388424" cy="12241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300" b="1" dirty="0" smtClean="0">
                <a:ea typeface="Calibri"/>
              </a:rPr>
              <a:t>ASM a problematika neřízených letišť</a:t>
            </a:r>
            <a:endParaRPr lang="cs-CZ" sz="3300" dirty="0">
              <a:ea typeface="Calibri"/>
            </a:endParaRPr>
          </a:p>
          <a:p>
            <a:pPr lvl="0"/>
            <a:endParaRPr lang="cs-CZ" sz="3300" dirty="0">
              <a:ea typeface="Calibri"/>
            </a:endParaRPr>
          </a:p>
          <a:p>
            <a:endParaRPr lang="cs-CZ" sz="3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-20528"/>
            <a:ext cx="8229600" cy="1143000"/>
          </a:xfrm>
        </p:spPr>
        <p:txBody>
          <a:bodyPr/>
          <a:lstStyle/>
          <a:p>
            <a:pPr algn="ctr"/>
            <a:r>
              <a:rPr lang="cs-CZ" sz="7200" dirty="0" err="1" smtClean="0"/>
              <a:t>asm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4260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dirty="0" smtClean="0"/>
              <a:t>    Konzultační skupina ASM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16" y="1556792"/>
            <a:ext cx="8229600" cy="2980928"/>
          </a:xfrm>
        </p:spPr>
        <p:txBody>
          <a:bodyPr>
            <a:normAutofit/>
          </a:bodyPr>
          <a:lstStyle/>
          <a:p>
            <a:r>
              <a:rPr lang="cs-CZ" sz="2400" dirty="0"/>
              <a:t>Skupina je tvořena stálým zastoupením státní správy a uživatelů vzdušného </a:t>
            </a:r>
            <a:r>
              <a:rPr lang="cs-CZ" sz="2400" dirty="0" smtClean="0"/>
              <a:t>prostoru</a:t>
            </a:r>
          </a:p>
          <a:p>
            <a:pPr lvl="0"/>
            <a:r>
              <a:rPr lang="cs-CZ" sz="2400" dirty="0" smtClean="0"/>
              <a:t>Je stanovena k </a:t>
            </a:r>
            <a:r>
              <a:rPr lang="cs-CZ" sz="2400" dirty="0"/>
              <a:t>zajištění efektivní a průběžné podpory implementace konceptu FUA ve smyslu ustanovení </a:t>
            </a:r>
            <a:r>
              <a:rPr lang="cs-CZ" sz="2400" dirty="0" smtClean="0"/>
              <a:t>nařízení </a:t>
            </a:r>
            <a:r>
              <a:rPr lang="cs-CZ" sz="2400" dirty="0"/>
              <a:t>Komise (ES) č. 2150/2005 ze dne </a:t>
            </a:r>
            <a:r>
              <a:rPr lang="cs-CZ" sz="2400" dirty="0" smtClean="0"/>
              <a:t>23</a:t>
            </a:r>
            <a:r>
              <a:rPr lang="cs-CZ" sz="2400" dirty="0"/>
              <a:t>. prosince 2005, kterým se stanoví společná pravidla pro pružné užívání vzdušného prostoru ve vzdušném prostoru České republiky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8DAEBAE-8E45-439C-A01E-2271CBCDCCF4}" type="slidenum">
              <a:rPr lang="cs-CZ" smtClean="0">
                <a:solidFill>
                  <a:srgbClr val="FFFFFF"/>
                </a:solidFill>
                <a:latin typeface="Verdana"/>
              </a:rPr>
              <a:t>18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14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745172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Hlavní úkoly v oblasti ASM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91608"/>
            <a:ext cx="8543106" cy="47180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 smtClean="0"/>
              <a:t>KS ASM jednala v roce 2020 celkem 5x a projednala následující  hlavní body: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Zřízení TRA GA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Změny v rámci Mapy 2021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Návrhy  opatření </a:t>
            </a:r>
            <a:r>
              <a:rPr lang="cs-CZ" sz="2400" dirty="0"/>
              <a:t>obecné povahy </a:t>
            </a:r>
            <a:r>
              <a:rPr lang="cs-CZ" sz="2400" dirty="0" smtClean="0"/>
              <a:t>(např. vojenské </a:t>
            </a:r>
            <a:r>
              <a:rPr lang="cs-CZ" sz="2400" dirty="0"/>
              <a:t>cvičení AMPLE STRIKE, </a:t>
            </a:r>
            <a:r>
              <a:rPr lang="cs-CZ" sz="2400" dirty="0" smtClean="0"/>
              <a:t>nové prostory pro vojenské UAV, omezené prostory         v nouzovém stavu (Červenka, </a:t>
            </a:r>
            <a:r>
              <a:rPr lang="cs-CZ" sz="2400" dirty="0"/>
              <a:t>L</a:t>
            </a:r>
            <a:r>
              <a:rPr lang="cs-CZ" sz="2400" dirty="0" smtClean="0"/>
              <a:t>anžhot, Drnholec), prodloužení    a ukončení zakázaného prostoru LKP13 </a:t>
            </a:r>
            <a:r>
              <a:rPr lang="cs-CZ" sz="2400" dirty="0" err="1" smtClean="0"/>
              <a:t>Vrbětice</a:t>
            </a:r>
            <a:r>
              <a:rPr lang="cs-CZ" sz="2400" dirty="0" smtClean="0"/>
              <a:t>, změny pevných struktur </a:t>
            </a:r>
            <a:r>
              <a:rPr lang="cs-CZ" sz="2400" dirty="0"/>
              <a:t>vzdušného </a:t>
            </a:r>
            <a:r>
              <a:rPr lang="cs-CZ" sz="2400" dirty="0" smtClean="0"/>
              <a:t>prostoru, vyhrazené prostory KLATO, zřízení ATZ LKKV, Luhačovice)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Další související témata (pravidla pro zřizování TRA GA, statistiky využívání vzdušného prostoru apod.).</a:t>
            </a:r>
            <a:endParaRPr lang="cs-CZ" sz="24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D46FEDD-BDCB-4046-8B2B-D8756E6817D9}" type="slidenum">
              <a:rPr lang="cs-CZ" smtClean="0">
                <a:solidFill>
                  <a:srgbClr val="FFFFFF"/>
                </a:solidFill>
                <a:latin typeface="Verdana"/>
              </a:rPr>
              <a:t>19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22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36912"/>
            <a:ext cx="8388424" cy="12241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300" b="1" dirty="0">
                <a:ea typeface="Calibri"/>
              </a:rPr>
              <a:t>Dozorová činnost v oblasti letišť </a:t>
            </a:r>
            <a:endParaRPr lang="cs-CZ" sz="3300" dirty="0">
              <a:ea typeface="Calibri"/>
            </a:endParaRPr>
          </a:p>
          <a:p>
            <a:pPr lvl="0"/>
            <a:endParaRPr lang="cs-CZ" sz="3300" dirty="0">
              <a:ea typeface="Calibri"/>
            </a:endParaRPr>
          </a:p>
          <a:p>
            <a:endParaRPr lang="cs-CZ" sz="3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/>
              <a:t>Letiště</a:t>
            </a:r>
          </a:p>
        </p:txBody>
      </p:sp>
    </p:spTree>
    <p:extLst>
      <p:ext uri="{BB962C8B-B14F-4D97-AF65-F5344CB8AC3E}">
        <p14:creationId xmlns:p14="http://schemas.microsoft.com/office/powerpoint/2010/main" val="39032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TRA GA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50" y="1124744"/>
            <a:ext cx="8435975" cy="413305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 </a:t>
            </a:r>
            <a:r>
              <a:rPr lang="cs-CZ" sz="2800" dirty="0"/>
              <a:t>Seznam TRA GA </a:t>
            </a:r>
            <a:r>
              <a:rPr lang="cs-CZ" sz="2800" dirty="0" smtClean="0"/>
              <a:t>byl rozšířen o: </a:t>
            </a: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cs-CZ" dirty="0" smtClean="0"/>
              <a:t>TRA GA Toužim a </a:t>
            </a: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cs-CZ" dirty="0" smtClean="0"/>
              <a:t>TRA GA Velký Javorník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800" dirty="0" smtClean="0"/>
              <a:t>Požadavky na TRA GA v řešení*:</a:t>
            </a: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cs-CZ" dirty="0"/>
              <a:t>Frýdlant</a:t>
            </a: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Zábřeh</a:t>
            </a:r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cs-CZ" sz="1600" i="1" dirty="0" smtClean="0"/>
              <a:t>* k 30.11.2020</a:t>
            </a:r>
            <a:endParaRPr lang="cs-CZ" sz="1600" i="1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A4CFAE-3CEE-4481-93B9-0A1D611137AD}" type="slidenum">
              <a:rPr lang="cs-CZ" smtClean="0">
                <a:solidFill>
                  <a:srgbClr val="FFFFFF"/>
                </a:solidFill>
                <a:latin typeface="Verdana"/>
              </a:rPr>
              <a:t>20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83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Administrativa ASM</a:t>
            </a:r>
            <a:endParaRPr lang="cs-CZ" dirty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16750" y="1259632"/>
            <a:ext cx="8435280" cy="3672408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67</a:t>
            </a:r>
            <a:r>
              <a:rPr lang="cs-CZ" altLang="cs-CZ" dirty="0" smtClean="0"/>
              <a:t> správních řízení v roce 2020*:</a:t>
            </a:r>
          </a:p>
          <a:p>
            <a:pPr eaLnBrk="1" hangingPunct="1"/>
            <a:r>
              <a:rPr lang="cs-CZ" altLang="cs-CZ" b="1" dirty="0" smtClean="0"/>
              <a:t>44</a:t>
            </a:r>
            <a:r>
              <a:rPr lang="cs-CZ" altLang="cs-CZ" dirty="0" smtClean="0"/>
              <a:t> žádostí o vstup do zakázaných prostorů (LKP)</a:t>
            </a:r>
          </a:p>
          <a:p>
            <a:pPr lvl="1" eaLnBrk="1" hangingPunct="1"/>
            <a:r>
              <a:rPr lang="cs-CZ" altLang="cs-CZ" dirty="0" smtClean="0"/>
              <a:t>z toho </a:t>
            </a:r>
            <a:r>
              <a:rPr lang="cs-CZ" altLang="cs-CZ" b="1" dirty="0" smtClean="0"/>
              <a:t>22</a:t>
            </a:r>
            <a:r>
              <a:rPr lang="cs-CZ" altLang="cs-CZ" dirty="0" smtClean="0"/>
              <a:t> žádostí vstupu do LKP1, </a:t>
            </a:r>
          </a:p>
          <a:p>
            <a:pPr eaLnBrk="1" hangingPunct="1"/>
            <a:r>
              <a:rPr lang="cs-CZ" altLang="cs-CZ" b="1" dirty="0" smtClean="0"/>
              <a:t>23</a:t>
            </a:r>
            <a:r>
              <a:rPr lang="cs-CZ" altLang="cs-CZ" dirty="0" smtClean="0"/>
              <a:t> žádostí o vydání opatření obecné povahy.</a:t>
            </a:r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sz="1400" i="1" dirty="0" smtClean="0"/>
              <a:t>*k 30. 11. 2020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448E0-7AAF-480B-9852-B28AF725796D}" type="slidenum">
              <a:rPr lang="cs-CZ" smtClean="0">
                <a:solidFill>
                  <a:srgbClr val="FFFFFF"/>
                </a:solidFill>
                <a:latin typeface="Verdana"/>
              </a:rPr>
              <a:t>21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282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34026"/>
            <a:ext cx="8229600" cy="1143000"/>
          </a:xfrm>
        </p:spPr>
        <p:txBody>
          <a:bodyPr/>
          <a:lstStyle/>
          <a:p>
            <a:r>
              <a:rPr lang="cs-CZ" dirty="0" smtClean="0"/>
              <a:t>Správní řízení k ASM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256779"/>
              </p:ext>
            </p:extLst>
          </p:nvPr>
        </p:nvGraphicFramePr>
        <p:xfrm>
          <a:off x="179512" y="11967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90764DD-D321-43BE-AB51-A76CF256449F}" type="slidenum">
              <a:rPr lang="cs-CZ" smtClean="0">
                <a:solidFill>
                  <a:srgbClr val="FFFFFF"/>
                </a:solidFill>
                <a:latin typeface="Verdana"/>
              </a:rPr>
              <a:t>22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149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6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       Oblasti správních řízení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298180"/>
              </p:ext>
            </p:extLst>
          </p:nvPr>
        </p:nvGraphicFramePr>
        <p:xfrm>
          <a:off x="179512" y="11247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F366638-E7C6-4353-8E98-C1CEF5212228}" type="slidenum">
              <a:rPr lang="cs-CZ" smtClean="0">
                <a:solidFill>
                  <a:srgbClr val="FFFFFF"/>
                </a:solidFill>
                <a:latin typeface="Verdana"/>
              </a:rPr>
              <a:t>23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60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Žádosti o vstup do LKP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085088"/>
              </p:ext>
            </p:extLst>
          </p:nvPr>
        </p:nvGraphicFramePr>
        <p:xfrm>
          <a:off x="107504" y="11247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12F2E7-6933-43D6-A41A-DD1C4613CEA9}" type="slidenum">
              <a:rPr lang="cs-CZ" smtClean="0">
                <a:solidFill>
                  <a:srgbClr val="FFFFFF"/>
                </a:solidFill>
                <a:latin typeface="Verdana"/>
              </a:rPr>
              <a:t>24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30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3" y="905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Projekt Mapa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100" dirty="0" smtClean="0"/>
              <a:t>Letecká mapa ICAO 1:500 000, </a:t>
            </a:r>
            <a:r>
              <a:rPr lang="cs-CZ" altLang="cs-CZ" sz="3100" dirty="0" smtClean="0"/>
              <a:t>účinnost </a:t>
            </a:r>
            <a:r>
              <a:rPr lang="cs-CZ" altLang="cs-CZ" sz="3100" b="1" dirty="0" smtClean="0"/>
              <a:t>25 FEB 2021 </a:t>
            </a:r>
            <a:r>
              <a:rPr lang="cs-CZ" altLang="cs-CZ" sz="3100" dirty="0" smtClean="0"/>
              <a:t>obsahuje:</a:t>
            </a:r>
            <a:endParaRPr lang="cs-CZ" altLang="cs-CZ" sz="31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300" dirty="0" smtClean="0">
                <a:latin typeface="+mj-lt"/>
              </a:rPr>
              <a:t> TRA </a:t>
            </a:r>
            <a:r>
              <a:rPr lang="cs-CZ" sz="3300" dirty="0">
                <a:latin typeface="+mj-lt"/>
              </a:rPr>
              <a:t>90, 91, 92 pro MIL UAS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300" dirty="0" smtClean="0">
                <a:latin typeface="+mj-lt"/>
              </a:rPr>
              <a:t> zmenšení </a:t>
            </a:r>
            <a:r>
              <a:rPr lang="cs-CZ" sz="3300" dirty="0">
                <a:latin typeface="+mj-lt"/>
              </a:rPr>
              <a:t>TRA18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300" dirty="0" smtClean="0">
                <a:latin typeface="+mj-lt"/>
              </a:rPr>
              <a:t> změna </a:t>
            </a:r>
            <a:r>
              <a:rPr lang="cs-CZ" sz="3300" dirty="0">
                <a:latin typeface="+mj-lt"/>
              </a:rPr>
              <a:t>MTMA a MCRT Náměšť a s tím související změna TRA10 a TRA17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300" dirty="0" smtClean="0">
                <a:latin typeface="+mj-lt"/>
              </a:rPr>
              <a:t> změna </a:t>
            </a:r>
            <a:r>
              <a:rPr lang="cs-CZ" sz="3300" dirty="0">
                <a:latin typeface="+mj-lt"/>
              </a:rPr>
              <a:t>MTMA a MCTR Čáslav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300" dirty="0" smtClean="0">
                <a:latin typeface="+mj-lt"/>
              </a:rPr>
              <a:t> změna </a:t>
            </a:r>
            <a:r>
              <a:rPr lang="cs-CZ" sz="3300" dirty="0">
                <a:latin typeface="+mj-lt"/>
              </a:rPr>
              <a:t>MTMA Pardubice a s tím související změna TRA73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300" dirty="0" smtClean="0">
                <a:latin typeface="+mj-lt"/>
              </a:rPr>
              <a:t> změna </a:t>
            </a:r>
            <a:r>
              <a:rPr lang="cs-CZ" sz="3300" dirty="0">
                <a:latin typeface="+mj-lt"/>
              </a:rPr>
              <a:t>TRA78 a s tím související změna TSA22, TRA74 a TRA79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300" dirty="0" smtClean="0">
                <a:latin typeface="+mj-lt"/>
              </a:rPr>
              <a:t> změna </a:t>
            </a:r>
            <a:r>
              <a:rPr lang="cs-CZ" sz="3300" dirty="0">
                <a:latin typeface="+mj-lt"/>
              </a:rPr>
              <a:t>TRA 76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cs-CZ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cs-CZ" altLang="cs-CZ" sz="3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92FE1DE-9AEF-4F96-9327-1DCD88EFEB05}" type="slidenum">
              <a:rPr lang="cs-CZ" smtClean="0">
                <a:solidFill>
                  <a:srgbClr val="FFFFFF"/>
                </a:solidFill>
                <a:latin typeface="Verdana"/>
              </a:rPr>
              <a:t>25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35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5478"/>
            <a:ext cx="6768752" cy="129644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Plánované činnost ASM v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032448"/>
          </a:xfrm>
        </p:spPr>
        <p:txBody>
          <a:bodyPr rtlCol="0">
            <a:normAutofit/>
          </a:bodyPr>
          <a:lstStyle/>
          <a:p>
            <a:pPr marL="781050" indent="-457200" eaLnBrk="1" fontAlgn="auto" hangingPunct="1"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</a:rPr>
              <a:t>Zajištění mezinárodního vojenského cvičení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AMPLE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STRIKE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2021 </a:t>
            </a:r>
          </a:p>
          <a:p>
            <a:pPr marL="781050" indent="-457200" eaLnBrk="1" fontAlgn="auto" hangingPunct="1"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  <a:cs typeface="Arial" charset="0"/>
              </a:rPr>
              <a:t>Příprava zavedení </a:t>
            </a:r>
            <a:r>
              <a:rPr lang="cs-CZ" sz="2800" dirty="0">
                <a:latin typeface="+mj-lt"/>
                <a:cs typeface="Arial" charset="0"/>
              </a:rPr>
              <a:t>Free Route </a:t>
            </a:r>
            <a:r>
              <a:rPr lang="cs-CZ" sz="2800" dirty="0" err="1" smtClean="0">
                <a:latin typeface="+mj-lt"/>
                <a:cs typeface="Arial" charset="0"/>
              </a:rPr>
              <a:t>Airspace</a:t>
            </a:r>
            <a:r>
              <a:rPr lang="cs-CZ" sz="2800" dirty="0" smtClean="0">
                <a:latin typeface="+mj-lt"/>
                <a:cs typeface="Arial" charset="0"/>
              </a:rPr>
              <a:t> (25.2.2021)</a:t>
            </a:r>
          </a:p>
          <a:p>
            <a:pPr marL="781050" indent="-457200" eaLnBrk="1" fontAlgn="auto" hangingPunct="1"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  <a:cs typeface="Arial" charset="0"/>
              </a:rPr>
              <a:t>Řešení </a:t>
            </a:r>
            <a:r>
              <a:rPr lang="cs-CZ" sz="2800" dirty="0">
                <a:latin typeface="+mj-lt"/>
                <a:cs typeface="Arial" charset="0"/>
              </a:rPr>
              <a:t>podnětů uživatelů vzdušného </a:t>
            </a:r>
            <a:r>
              <a:rPr lang="cs-CZ" sz="2800" dirty="0" smtClean="0">
                <a:latin typeface="+mj-lt"/>
                <a:cs typeface="Arial" charset="0"/>
              </a:rPr>
              <a:t>prostoru, včetně správních postupů ve smyslu vydání OOP</a:t>
            </a:r>
          </a:p>
          <a:p>
            <a:pPr marL="781050" indent="-457200" eaLnBrk="1" fontAlgn="auto" hangingPunct="1">
              <a:spcAft>
                <a:spcPts val="1200"/>
              </a:spcAft>
              <a:defRPr/>
            </a:pPr>
            <a:r>
              <a:rPr lang="cs-CZ" sz="2800" dirty="0" smtClean="0">
                <a:latin typeface="+mj-lt"/>
                <a:cs typeface="Arial" charset="0"/>
              </a:rPr>
              <a:t>Realizace opatření vyplývajících z nálezů inspekce EASA v ČR v roce 2020 (viz dále)</a:t>
            </a:r>
            <a:endParaRPr lang="cs-CZ" sz="28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50B3C52-59F1-4FFE-9D08-6FFE827E5371}" type="slidenum">
              <a:rPr lang="cs-CZ" smtClean="0">
                <a:solidFill>
                  <a:srgbClr val="FFFFFF"/>
                </a:solidFill>
                <a:latin typeface="Verdana"/>
              </a:rPr>
              <a:t>26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22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88" y="-8874"/>
            <a:ext cx="857875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Nedostatky ve využívání vzdušného prostoru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8188" y="1358514"/>
            <a:ext cx="8229600" cy="3777283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</a:rPr>
              <a:t>Události </a:t>
            </a:r>
            <a:r>
              <a:rPr lang="cs-CZ" sz="2800" dirty="0" err="1">
                <a:solidFill>
                  <a:schemeClr val="tx2"/>
                </a:solidFill>
              </a:rPr>
              <a:t>Airspace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Infrigement</a:t>
            </a:r>
            <a:r>
              <a:rPr lang="cs-CZ" sz="2800" dirty="0">
                <a:solidFill>
                  <a:schemeClr val="tx2"/>
                </a:solidFill>
              </a:rPr>
              <a:t> (ASI) 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145648"/>
              </p:ext>
            </p:extLst>
          </p:nvPr>
        </p:nvGraphicFramePr>
        <p:xfrm>
          <a:off x="187823" y="1851775"/>
          <a:ext cx="57606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868144" y="475015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smtClean="0">
                <a:solidFill>
                  <a:prstClr val="black"/>
                </a:solidFill>
              </a:rPr>
              <a:t>* k 27. 11. 2020 </a:t>
            </a:r>
            <a:endParaRPr lang="en-GB" sz="1100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7664E0-2731-4A72-A612-3351EC68B6EB}" type="slidenum">
              <a:rPr lang="cs-CZ" smtClean="0">
                <a:solidFill>
                  <a:srgbClr val="FFFFFF"/>
                </a:solidFill>
                <a:latin typeface="Verdana"/>
              </a:rPr>
              <a:t>27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24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890124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Seminář k událostem narušování vzdušného </a:t>
            </a:r>
            <a:r>
              <a:rPr lang="cs-CZ" dirty="0"/>
              <a:t>prostoru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227372"/>
              </p:ext>
            </p:extLst>
          </p:nvPr>
        </p:nvGraphicFramePr>
        <p:xfrm>
          <a:off x="395536" y="1434868"/>
          <a:ext cx="7643314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2015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2016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2017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2018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2019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2020*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ASI</a:t>
                      </a:r>
                      <a:endParaRPr lang="cs-CZ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2"/>
                          </a:solidFill>
                          <a:effectLst/>
                        </a:rPr>
                        <a:t>53</a:t>
                      </a:r>
                      <a:endParaRPr lang="cs-CZ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cs-CZ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cs-CZ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cs-CZ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cs-CZ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cs-CZ" sz="2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9" marR="55219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51520" y="2621076"/>
            <a:ext cx="8109152" cy="2148280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400" b="1" dirty="0" smtClean="0">
                <a:solidFill>
                  <a:schemeClr val="bg1"/>
                </a:solidFill>
                <a:ea typeface="Calibri"/>
              </a:rPr>
              <a:t>Seminář ASI</a:t>
            </a:r>
            <a:endParaRPr lang="cs-CZ" sz="2400" b="1" dirty="0">
              <a:solidFill>
                <a:schemeClr val="bg1"/>
              </a:solidFill>
              <a:ea typeface="Calibri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  <a:ea typeface="Calibri"/>
              </a:rPr>
              <a:t>24</a:t>
            </a:r>
            <a:r>
              <a:rPr lang="cs-CZ" sz="2400" dirty="0">
                <a:solidFill>
                  <a:schemeClr val="bg1"/>
                </a:solidFill>
                <a:ea typeface="Calibri"/>
              </a:rPr>
              <a:t>. 6. 2020 </a:t>
            </a:r>
            <a:endParaRPr lang="cs-CZ" sz="2400" dirty="0" smtClean="0">
              <a:solidFill>
                <a:schemeClr val="bg1"/>
              </a:solidFill>
              <a:ea typeface="Calibri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  <a:ea typeface="Calibri"/>
              </a:rPr>
              <a:t>účast zástupců MO, </a:t>
            </a:r>
            <a:r>
              <a:rPr lang="cs-CZ" sz="2400" dirty="0">
                <a:solidFill>
                  <a:schemeClr val="bg1"/>
                </a:solidFill>
                <a:ea typeface="Calibri"/>
              </a:rPr>
              <a:t>ÚCL, </a:t>
            </a:r>
            <a:r>
              <a:rPr lang="cs-CZ" sz="2400" dirty="0" smtClean="0">
                <a:solidFill>
                  <a:schemeClr val="bg1"/>
                </a:solidFill>
                <a:ea typeface="Calibri"/>
              </a:rPr>
              <a:t>ÚZPLN, </a:t>
            </a:r>
            <a:r>
              <a:rPr lang="cs-CZ" sz="2400" dirty="0" err="1" smtClean="0">
                <a:solidFill>
                  <a:schemeClr val="bg1"/>
                </a:solidFill>
                <a:ea typeface="Calibri"/>
              </a:rPr>
              <a:t>VzS</a:t>
            </a:r>
            <a:r>
              <a:rPr lang="cs-CZ" sz="2400" dirty="0" smtClean="0">
                <a:solidFill>
                  <a:schemeClr val="bg1"/>
                </a:solidFill>
                <a:ea typeface="Calibri"/>
              </a:rPr>
              <a:t> AČR, ŘLP ČR</a:t>
            </a:r>
            <a:r>
              <a:rPr lang="cs-CZ" sz="2400" dirty="0">
                <a:solidFill>
                  <a:schemeClr val="bg1"/>
                </a:solidFill>
                <a:ea typeface="Calibri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ea typeface="Calibri"/>
              </a:rPr>
              <a:t>AeČR</a:t>
            </a:r>
            <a:r>
              <a:rPr lang="cs-CZ" sz="2400" dirty="0" smtClean="0">
                <a:solidFill>
                  <a:schemeClr val="bg1"/>
                </a:solidFill>
                <a:ea typeface="Calibri"/>
              </a:rPr>
              <a:t>          a LAA;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  <a:ea typeface="Calibri"/>
              </a:rPr>
              <a:t>Společné závěry – viz následující snímek</a:t>
            </a:r>
            <a:endParaRPr lang="cs-CZ" sz="24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FE12E10-A7E4-42E1-A5AB-715455030BA0}" type="slidenum">
              <a:rPr lang="cs-CZ" smtClean="0">
                <a:solidFill>
                  <a:srgbClr val="FFFFFF"/>
                </a:solidFill>
                <a:latin typeface="Verdana"/>
              </a:rPr>
              <a:t>28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69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6" y="-99392"/>
            <a:ext cx="913681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Závěry ze semináře k událostem narušování vzdušného </a:t>
            </a:r>
            <a:r>
              <a:rPr lang="cs-CZ" dirty="0"/>
              <a:t>prostoru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12E10-A7E4-42E1-A5AB-715455030BA0}" type="slidenum">
              <a:rPr kumimoji="0" 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597262" cy="5040560"/>
          </a:xfrm>
        </p:spPr>
        <p:txBody>
          <a:bodyPr>
            <a:noAutofit/>
          </a:bodyPr>
          <a:lstStyle/>
          <a:p>
            <a:pPr marL="180000" lvl="6">
              <a:lnSpc>
                <a:spcPct val="115000"/>
              </a:lnSpc>
              <a:buFont typeface="+mj-lt"/>
              <a:buAutoNum type="arabicPeriod"/>
            </a:pPr>
            <a:r>
              <a:rPr lang="cs-CZ" sz="15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endParaRPr lang="cs-CZ" sz="15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4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Komunikace PIC s FIC (služba Praha INFO) - proaktivní řešení problémů během letu na žádost pilota</a:t>
            </a:r>
          </a:p>
          <a:p>
            <a:pPr marL="834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Jazyková vybavenost pilotů, zejména pilotů-žáků</a:t>
            </a:r>
          </a:p>
          <a:p>
            <a:pPr marL="834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Výuka frazeologie během leteckého výcviku</a:t>
            </a:r>
          </a:p>
          <a:p>
            <a:pPr marL="834300" lvl="7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Validace znalostí a schopností žadatele při přezkušování k získání Průkazu radiotelefonisty</a:t>
            </a:r>
          </a:p>
          <a:p>
            <a:pPr marL="180000" lvl="6" algn="just">
              <a:lnSpc>
                <a:spcPct val="115000"/>
              </a:lnSpc>
              <a:buFont typeface="+mj-lt"/>
              <a:buAutoNum type="arabicPeriod"/>
            </a:pPr>
            <a:r>
              <a:rPr lang="cs-CZ" sz="15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Sdílení informací</a:t>
            </a:r>
            <a:endParaRPr lang="cs-CZ" sz="15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4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Hlášení událostí v letovém provozu a jejich šetření a předávání zpětné vazby o výsledku šetření mezi jednotlivými zainteresovanými stranami (včetně zajištění </a:t>
            </a:r>
            <a:r>
              <a:rPr lang="cs-CZ" sz="15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anonymizace</a:t>
            </a: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34300" lvl="7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Sdílení informací mezi ŘLP ČR a LAA + </a:t>
            </a:r>
            <a:r>
              <a:rPr lang="cs-CZ" sz="15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AeČR</a:t>
            </a: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k událostem ASI o narušení prostorů CTR a TMA (zejména CTR, TMA I a TMA I Praha)</a:t>
            </a:r>
          </a:p>
          <a:p>
            <a:pPr marL="180000" lvl="6" algn="just">
              <a:lnSpc>
                <a:spcPct val="115000"/>
              </a:lnSpc>
              <a:buFont typeface="+mj-lt"/>
              <a:buAutoNum type="arabicPeriod"/>
            </a:pPr>
            <a:r>
              <a:rPr lang="cs-CZ" sz="15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Letový provoz</a:t>
            </a:r>
            <a:endParaRPr lang="cs-CZ" sz="15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4300" lvl="7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Apel na provádění řádné předletové přípravy</a:t>
            </a:r>
          </a:p>
          <a:p>
            <a:pPr marL="180000" lvl="6" algn="just">
              <a:lnSpc>
                <a:spcPct val="115000"/>
              </a:lnSpc>
              <a:buFont typeface="+mj-lt"/>
              <a:buAutoNum type="arabicPeriod"/>
            </a:pPr>
            <a:r>
              <a:rPr lang="cs-CZ" sz="15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Letecká nekázeň</a:t>
            </a:r>
            <a:endParaRPr lang="cs-CZ" sz="15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4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spravedlivého posuzování (JUST CULTURE)</a:t>
            </a:r>
          </a:p>
          <a:p>
            <a:pPr marL="834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Důsledné řešení letecké nekázně (záměrné ignorování pravidel)</a:t>
            </a:r>
          </a:p>
        </p:txBody>
      </p:sp>
    </p:spTree>
    <p:extLst>
      <p:ext uri="{BB962C8B-B14F-4D97-AF65-F5344CB8AC3E}">
        <p14:creationId xmlns:p14="http://schemas.microsoft.com/office/powerpoint/2010/main" val="27294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/>
              <a:t>Státní dozor - 2020</a:t>
            </a:r>
            <a:endParaRPr sz="4400" cap="none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388424" cy="309634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/>
              <a:t>Statistika: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Plánované kontroly letišť  - 25 (uskutečněno 16)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Neplánované kontroly letišť – 0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Dopad na provozuschopnost AD - 0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V období 2020 změna na pozici odpovědných zástupců - 7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Počet souhlasů s činností v OP - 10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3288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Výstup z inspekce EASA 2020 – nálezy s dopadem na 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33843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/>
              <a:t>Používání dvou jazyků (AJ + ČJ) na letišti s více jak 50 000 IFR pohyby za rok (LKPR);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Poskytování FIS ve vzdušném prostoru třídy „E“ jiným stanovištěm než ATC; 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Poskytování informací známému provozu necertifikovanými poskytovateli (poskytování informací na neřízených letištích bez AFIS);</a:t>
            </a:r>
            <a:endParaRPr lang="cs-CZ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85D70E0-9BEE-42E6-A1B0-4E1BD815A678}" type="slidenum">
              <a:rPr lang="cs-CZ" smtClean="0">
                <a:solidFill>
                  <a:srgbClr val="FFFFFF"/>
                </a:solidFill>
                <a:latin typeface="Verdana"/>
              </a:rPr>
              <a:t>30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26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388424" cy="12241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300" b="1" dirty="0" smtClean="0">
                <a:ea typeface="Calibri"/>
              </a:rPr>
              <a:t>Aktuální informace k provozování </a:t>
            </a:r>
            <a:r>
              <a:rPr lang="cs-CZ" sz="3300" b="1" dirty="0" err="1" smtClean="0">
                <a:ea typeface="Calibri"/>
              </a:rPr>
              <a:t>dronů</a:t>
            </a:r>
            <a:endParaRPr lang="cs-CZ" sz="3300" dirty="0">
              <a:ea typeface="Calibri"/>
            </a:endParaRPr>
          </a:p>
          <a:p>
            <a:pPr lvl="0"/>
            <a:endParaRPr lang="cs-CZ" sz="3300" dirty="0" smtClean="0">
              <a:ea typeface="Calibri"/>
            </a:endParaRPr>
          </a:p>
          <a:p>
            <a:endParaRPr lang="cs-CZ" sz="3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-20528"/>
            <a:ext cx="8229600" cy="1143000"/>
          </a:xfrm>
        </p:spPr>
        <p:txBody>
          <a:bodyPr/>
          <a:lstStyle/>
          <a:p>
            <a:pPr algn="ctr"/>
            <a:r>
              <a:rPr lang="cs-CZ" sz="3600" dirty="0" err="1" smtClean="0"/>
              <a:t>drony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51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889248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338437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/>
              <a:t>Na základě nařízení EU je od 31.12.2020 povinná registrace provozovatele a pilota </a:t>
            </a:r>
            <a:r>
              <a:rPr lang="cs-CZ" sz="2400" dirty="0" err="1" smtClean="0"/>
              <a:t>dronu</a:t>
            </a:r>
            <a:endParaRPr lang="cs-CZ" sz="2400" dirty="0" smtClean="0"/>
          </a:p>
          <a:p>
            <a:pPr>
              <a:spcAft>
                <a:spcPts val="1200"/>
              </a:spcAft>
            </a:pPr>
            <a:r>
              <a:rPr lang="cs-CZ" sz="2400" dirty="0" smtClean="0"/>
              <a:t>Pojem „</a:t>
            </a:r>
            <a:r>
              <a:rPr lang="cs-CZ" sz="2400" dirty="0" err="1" smtClean="0"/>
              <a:t>dron</a:t>
            </a:r>
            <a:r>
              <a:rPr lang="cs-CZ" sz="2400" dirty="0" smtClean="0"/>
              <a:t>“ zahrnuje také model letadla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Informace a registrace </a:t>
            </a:r>
            <a:r>
              <a:rPr lang="cs-CZ" dirty="0"/>
              <a:t>na </a:t>
            </a:r>
            <a:r>
              <a:rPr lang="cs-CZ" dirty="0">
                <a:hlinkClick r:id="rId3"/>
              </a:rPr>
              <a:t>https://dron.caa.cz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Od 4.12.2020 do 21.1.2021 registrováno více než 40 000 subjektů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Registrace online a zdarma</a:t>
            </a:r>
            <a:endParaRPr lang="cs-CZ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85D70E0-9BEE-42E6-A1B0-4E1BD815A678}" type="slidenum">
              <a:rPr lang="cs-CZ" smtClean="0">
                <a:solidFill>
                  <a:srgbClr val="FFFFFF"/>
                </a:solidFill>
                <a:latin typeface="Verdana"/>
              </a:rPr>
              <a:t>32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7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889248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 pravidla létání s </a:t>
            </a:r>
            <a:r>
              <a:rPr lang="cs-CZ" dirty="0" err="1" smtClean="0"/>
              <a:t>drony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38884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/>
              <a:t>Obecná pravidla regulace EU platná přímo použitelnými nařízeními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Národní doplnění - p</a:t>
            </a:r>
            <a:r>
              <a:rPr lang="cs-CZ" sz="2400" dirty="0" smtClean="0"/>
              <a:t>ravidla do 31.12.2020 regulovaná Doplňkem X předpisu L 2 zavedena publikací LKR 10 – UAS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Postup plně v souladu s regulací EU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Bezpilotní letadlo je povinno dát přednost letadlům (včetně SLZ</a:t>
            </a:r>
            <a:r>
              <a:rPr lang="cs-CZ" smtClean="0"/>
              <a:t>) s </a:t>
            </a:r>
            <a:r>
              <a:rPr lang="cs-CZ" dirty="0" smtClean="0"/>
              <a:t>osádkou</a:t>
            </a:r>
          </a:p>
          <a:p>
            <a:pPr>
              <a:spcAft>
                <a:spcPts val="1200"/>
              </a:spcAft>
            </a:pPr>
            <a:r>
              <a:rPr lang="cs-CZ" dirty="0">
                <a:hlinkClick r:id="rId3"/>
              </a:rPr>
              <a:t>https://www.caa.cz/provoz/bezpilotni-letadla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85D70E0-9BEE-42E6-A1B0-4E1BD815A678}" type="slidenum">
              <a:rPr lang="cs-CZ" smtClean="0">
                <a:solidFill>
                  <a:srgbClr val="FFFFFF"/>
                </a:solidFill>
                <a:latin typeface="Verdana"/>
              </a:rPr>
              <a:t>33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10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388424" cy="12241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300" b="1" dirty="0" smtClean="0">
                <a:ea typeface="Calibri"/>
              </a:rPr>
              <a:t>Aktualizace - problematika neřízených letišť</a:t>
            </a:r>
            <a:endParaRPr lang="cs-CZ" sz="3300" dirty="0">
              <a:ea typeface="Calibri"/>
            </a:endParaRPr>
          </a:p>
          <a:p>
            <a:pPr lvl="0"/>
            <a:endParaRPr lang="cs-CZ" sz="3300" dirty="0" smtClean="0">
              <a:ea typeface="Calibri"/>
            </a:endParaRPr>
          </a:p>
          <a:p>
            <a:endParaRPr lang="cs-CZ" sz="3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-20528"/>
            <a:ext cx="8229600" cy="1143000"/>
          </a:xfrm>
        </p:spPr>
        <p:txBody>
          <a:bodyPr/>
          <a:lstStyle/>
          <a:p>
            <a:pPr algn="ctr"/>
            <a:r>
              <a:rPr lang="cs-CZ" sz="3600" dirty="0" smtClean="0"/>
              <a:t>Oblast poskytování služeb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45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3" y="0"/>
            <a:ext cx="9361040" cy="864096"/>
          </a:xfrm>
        </p:spPr>
        <p:txBody>
          <a:bodyPr>
            <a:noAutofit/>
          </a:bodyPr>
          <a:lstStyle/>
          <a:p>
            <a:r>
              <a:rPr lang="cs-CZ" sz="3600" dirty="0" smtClean="0"/>
              <a:t>Aktualizace poskytovatelů </a:t>
            </a:r>
            <a:br>
              <a:rPr lang="cs-CZ" sz="3600" dirty="0" smtClean="0"/>
            </a:br>
            <a:r>
              <a:rPr lang="cs-CZ" sz="3600" dirty="0" smtClean="0"/>
              <a:t>informací na neřízených letištích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3777283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KLADNO </a:t>
            </a:r>
            <a:r>
              <a:rPr lang="cs-CZ" sz="2400" dirty="0" smtClean="0"/>
              <a:t>– ke dni 11. 6. 2020 došlo na letišti Kladno ke změně provozovatele z původního provozovatele AK </a:t>
            </a:r>
            <a:r>
              <a:rPr lang="cs-CZ" sz="2400" dirty="0" smtClean="0"/>
              <a:t>Kladno </a:t>
            </a:r>
            <a:r>
              <a:rPr lang="cs-CZ" sz="2400" dirty="0" err="1" smtClean="0"/>
              <a:t>z.s</a:t>
            </a:r>
            <a:r>
              <a:rPr lang="cs-CZ" sz="2400" dirty="0" smtClean="0"/>
              <a:t>. </a:t>
            </a:r>
            <a:r>
              <a:rPr lang="cs-CZ" sz="2400" dirty="0" smtClean="0"/>
              <a:t>na </a:t>
            </a:r>
            <a:r>
              <a:rPr lang="cs-CZ" sz="2400" dirty="0" smtClean="0"/>
              <a:t>společnost Blue </a:t>
            </a:r>
            <a:r>
              <a:rPr lang="cs-CZ" sz="2400" dirty="0" err="1" smtClean="0"/>
              <a:t>Sky</a:t>
            </a:r>
            <a:r>
              <a:rPr lang="cs-CZ" sz="2400" dirty="0" smtClean="0"/>
              <a:t> </a:t>
            </a:r>
            <a:r>
              <a:rPr lang="cs-CZ" sz="2400" dirty="0" err="1" smtClean="0"/>
              <a:t>Airport</a:t>
            </a:r>
            <a:r>
              <a:rPr lang="cs-CZ" sz="2400" dirty="0" smtClean="0"/>
              <a:t> s.r.o.</a:t>
            </a:r>
          </a:p>
          <a:p>
            <a:r>
              <a:rPr lang="cs-CZ" sz="3000" b="1" dirty="0"/>
              <a:t>LUHAČOVICE </a:t>
            </a:r>
            <a:r>
              <a:rPr lang="cs-CZ" sz="2400" dirty="0" smtClean="0"/>
              <a:t>– dne 15. 10. 2020 přijal ÚCL žádost AK Luhačovice </a:t>
            </a:r>
            <a:r>
              <a:rPr lang="cs-CZ" sz="2400" dirty="0" err="1" smtClean="0"/>
              <a:t>z.s</a:t>
            </a:r>
            <a:r>
              <a:rPr lang="cs-CZ" sz="2400" dirty="0" smtClean="0"/>
              <a:t>. o vydání souhlasu poskytovat informace známému provozu na daném letišti – zahájené správní řízení bylo z důvodu vyhlášení nouzového stavu Vládou ČR přerušeno. </a:t>
            </a:r>
            <a:endParaRPr lang="cs-CZ" sz="24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9C969CE-D1C0-4560-BDCF-35D739327136}" type="slidenum">
              <a:rPr lang="cs-CZ" smtClean="0">
                <a:solidFill>
                  <a:srgbClr val="FFFFFF"/>
                </a:solidFill>
                <a:latin typeface="Verdana"/>
              </a:rPr>
              <a:t>35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84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47" y="-69809"/>
            <a:ext cx="8805664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Plánované </a:t>
            </a:r>
            <a:r>
              <a:rPr lang="cs-CZ" sz="3600" dirty="0"/>
              <a:t>změny u poskytovatelů letových provozních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29809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dirty="0" smtClean="0"/>
              <a:t>Změna </a:t>
            </a:r>
            <a:r>
              <a:rPr lang="cs-CZ" sz="3000" dirty="0"/>
              <a:t>poskytovatele </a:t>
            </a:r>
            <a:r>
              <a:rPr lang="cs-CZ" sz="3000" dirty="0" smtClean="0"/>
              <a:t>informací </a:t>
            </a:r>
            <a:r>
              <a:rPr lang="cs-CZ" sz="3000" dirty="0"/>
              <a:t>známému </a:t>
            </a:r>
            <a:r>
              <a:rPr lang="cs-CZ" sz="3000" dirty="0" smtClean="0"/>
              <a:t>provozu dle dodatku S L11 na poskytovatele AFIS  - podána žádost:</a:t>
            </a:r>
            <a:endParaRPr lang="cs-CZ" sz="3000" dirty="0"/>
          </a:p>
          <a:p>
            <a:r>
              <a:rPr lang="cs-CZ" sz="2600" dirty="0" smtClean="0"/>
              <a:t>Jihočeské </a:t>
            </a:r>
            <a:r>
              <a:rPr lang="cs-CZ" sz="2600" dirty="0"/>
              <a:t>letiště České </a:t>
            </a:r>
            <a:r>
              <a:rPr lang="cs-CZ" sz="2600" dirty="0" smtClean="0"/>
              <a:t>Budějovice, </a:t>
            </a:r>
            <a:r>
              <a:rPr lang="cs-CZ" sz="2600" dirty="0"/>
              <a:t>a.s. </a:t>
            </a:r>
            <a:r>
              <a:rPr lang="cs-CZ" sz="2600" b="1" dirty="0" smtClean="0"/>
              <a:t>LKCS </a:t>
            </a:r>
            <a:r>
              <a:rPr lang="cs-CZ" sz="2600" dirty="0"/>
              <a:t>- ATZ zůstává nezměněné, provoz </a:t>
            </a:r>
            <a:r>
              <a:rPr lang="cs-CZ" sz="2600" b="1" dirty="0"/>
              <a:t>VFR</a:t>
            </a:r>
            <a:r>
              <a:rPr lang="cs-CZ" sz="2600" dirty="0"/>
              <a:t> </a:t>
            </a:r>
            <a:r>
              <a:rPr lang="cs-CZ" sz="2600" b="1" dirty="0" smtClean="0"/>
              <a:t>den</a:t>
            </a:r>
            <a:r>
              <a:rPr lang="cs-CZ" sz="2600" dirty="0" smtClean="0"/>
              <a:t>/</a:t>
            </a:r>
            <a:r>
              <a:rPr lang="cs-CZ" sz="2600" b="1" dirty="0" smtClean="0"/>
              <a:t>noc</a:t>
            </a:r>
            <a:r>
              <a:rPr lang="cs-CZ" sz="2600" dirty="0" smtClean="0"/>
              <a:t>,</a:t>
            </a:r>
          </a:p>
          <a:p>
            <a:pPr lvl="1"/>
            <a:r>
              <a:rPr lang="cs-CZ" sz="2600" dirty="0" smtClean="0"/>
              <a:t>Úřadem zahájeno správní řízení, </a:t>
            </a:r>
            <a:endParaRPr lang="cs-CZ" sz="2600" dirty="0"/>
          </a:p>
          <a:p>
            <a:pPr lvl="1"/>
            <a:r>
              <a:rPr lang="cs-CZ" sz="2600" dirty="0" smtClean="0"/>
              <a:t>LKCS plánuje požádat v průběhu roku 2021 i o IFR provoz</a:t>
            </a:r>
            <a:endParaRPr lang="cs-CZ" sz="26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96DE52-7655-4040-B523-EE8426D16921}" type="slidenum">
              <a:rPr lang="cs-CZ" smtClean="0">
                <a:solidFill>
                  <a:srgbClr val="FFFFFF"/>
                </a:solidFill>
                <a:latin typeface="Verdana"/>
              </a:rPr>
              <a:t>36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89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51" y="-684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        Výstupy </a:t>
            </a:r>
            <a:r>
              <a:rPr lang="cs-CZ" sz="3600" dirty="0"/>
              <a:t>z provedených kontrol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91447"/>
            <a:ext cx="8229600" cy="432048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dirty="0"/>
              <a:t>V </a:t>
            </a:r>
            <a:r>
              <a:rPr lang="cs-CZ" sz="2200" dirty="0" smtClean="0"/>
              <a:t>roce </a:t>
            </a:r>
            <a:r>
              <a:rPr lang="cs-CZ" sz="2200" b="1" dirty="0" smtClean="0"/>
              <a:t>2020</a:t>
            </a:r>
            <a:r>
              <a:rPr lang="cs-CZ" sz="2200" dirty="0" smtClean="0"/>
              <a:t> bylo </a:t>
            </a:r>
            <a:r>
              <a:rPr lang="cs-CZ" sz="2200" b="1" dirty="0"/>
              <a:t>provedeno</a:t>
            </a:r>
            <a:r>
              <a:rPr lang="cs-CZ" sz="2200" dirty="0"/>
              <a:t> celkem </a:t>
            </a:r>
            <a:r>
              <a:rPr lang="cs-CZ" sz="2200" b="1" dirty="0"/>
              <a:t>18 kontrol </a:t>
            </a:r>
            <a:r>
              <a:rPr lang="cs-CZ" sz="2200" dirty="0"/>
              <a:t>na neřízených letištích, v </a:t>
            </a:r>
            <a:r>
              <a:rPr lang="cs-CZ" sz="2200" dirty="0" smtClean="0"/>
              <a:t>roce </a:t>
            </a:r>
            <a:r>
              <a:rPr lang="cs-CZ" sz="2200" b="1" dirty="0" smtClean="0"/>
              <a:t>2021</a:t>
            </a:r>
            <a:r>
              <a:rPr lang="cs-CZ" sz="2200" dirty="0" smtClean="0"/>
              <a:t> je </a:t>
            </a:r>
            <a:r>
              <a:rPr lang="cs-CZ" sz="2200" b="1" dirty="0"/>
              <a:t>plánováno</a:t>
            </a:r>
            <a:r>
              <a:rPr lang="cs-CZ" sz="2200" dirty="0"/>
              <a:t> provést </a:t>
            </a:r>
            <a:r>
              <a:rPr lang="cs-CZ" sz="2200" b="1" dirty="0"/>
              <a:t>19 kontrol</a:t>
            </a:r>
            <a:r>
              <a:rPr lang="cs-CZ" sz="2200" dirty="0"/>
              <a:t>.</a:t>
            </a:r>
          </a:p>
          <a:p>
            <a:pPr marL="0" lvl="0" indent="0">
              <a:buNone/>
            </a:pPr>
            <a:r>
              <a:rPr lang="cs-CZ" sz="2200" i="1" dirty="0" smtClean="0"/>
              <a:t>Z </a:t>
            </a:r>
            <a:r>
              <a:rPr lang="cs-CZ" sz="2200" i="1" dirty="0"/>
              <a:t>průběhu kontrol lze konstatovat, že se: </a:t>
            </a:r>
          </a:p>
          <a:p>
            <a:pPr lvl="0"/>
            <a:r>
              <a:rPr lang="cs-CZ" sz="2200" dirty="0"/>
              <a:t>zlepšila </a:t>
            </a:r>
            <a:r>
              <a:rPr lang="cs-CZ" sz="2200" dirty="0" smtClean="0"/>
              <a:t>se kvalita </a:t>
            </a:r>
            <a:r>
              <a:rPr lang="cs-CZ" sz="2200" dirty="0"/>
              <a:t>dokumentace požadované Dodatkem S leteckého předpisu L 11;</a:t>
            </a:r>
          </a:p>
          <a:p>
            <a:pPr lvl="0"/>
            <a:r>
              <a:rPr lang="cs-CZ" sz="2200" dirty="0"/>
              <a:t>zlepšila se kvalita přípravy osob poskytujících informace známému provozu na neřízených letištích</a:t>
            </a:r>
            <a:r>
              <a:rPr lang="cs-CZ" sz="2200" dirty="0" smtClean="0"/>
              <a:t>;</a:t>
            </a:r>
          </a:p>
          <a:p>
            <a:pPr lvl="0"/>
            <a:endParaRPr lang="cs-CZ" sz="2200" dirty="0"/>
          </a:p>
          <a:p>
            <a:pPr marL="0" lvl="0" indent="0">
              <a:buNone/>
            </a:pPr>
            <a:r>
              <a:rPr lang="cs-CZ" sz="2200" dirty="0" smtClean="0"/>
              <a:t>Stále však platí, že v </a:t>
            </a:r>
            <a:r>
              <a:rPr lang="cs-CZ" sz="2200" dirty="0"/>
              <a:t>přípravě na novou sezonu je potřeba věnovat zvýšenou pozornost znalostem letecké frazeologie a zásadám radiové </a:t>
            </a:r>
            <a:r>
              <a:rPr lang="cs-CZ" sz="2200" dirty="0" smtClean="0"/>
              <a:t>korespondence, stejně jako již zmíněnému nepovolenému narušování vzdušného prostoru.</a:t>
            </a:r>
            <a:endParaRPr lang="cs-CZ" sz="22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77D6D57-5000-4199-B999-07949C9606B5}" type="slidenum">
              <a:rPr lang="cs-CZ" smtClean="0">
                <a:solidFill>
                  <a:srgbClr val="FFFFFF"/>
                </a:solidFill>
                <a:latin typeface="Verdana"/>
              </a:rPr>
              <a:t>37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164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9010650" cy="1152128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Osvědčování </a:t>
            </a:r>
            <a:r>
              <a:rPr lang="cs-CZ" sz="4000" dirty="0"/>
              <a:t>osob </a:t>
            </a:r>
            <a:r>
              <a:rPr lang="cs-CZ" sz="4000" dirty="0" smtClean="0"/>
              <a:t>poskytujících informace </a:t>
            </a:r>
            <a:r>
              <a:rPr lang="cs-CZ" sz="4000" dirty="0"/>
              <a:t>na neřízeném </a:t>
            </a:r>
            <a:r>
              <a:rPr lang="cs-CZ" sz="4000" dirty="0" smtClean="0"/>
              <a:t>letišti</a:t>
            </a:r>
            <a:endParaRPr lang="cs-CZ" sz="27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57890"/>
            <a:ext cx="8229600" cy="428133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sz="2800" b="1" dirty="0" smtClean="0"/>
              <a:t>Požadavek:</a:t>
            </a:r>
          </a:p>
          <a:p>
            <a:pPr marL="0" lvl="0" indent="0">
              <a:buNone/>
            </a:pPr>
            <a:endParaRPr lang="cs-CZ" sz="2000" b="1" dirty="0"/>
          </a:p>
          <a:p>
            <a:pPr marL="0" lvl="0" indent="0">
              <a:buNone/>
            </a:pPr>
            <a:r>
              <a:rPr lang="cs-CZ" sz="2000" b="1" dirty="0" smtClean="0"/>
              <a:t>LETECKÝ </a:t>
            </a:r>
            <a:r>
              <a:rPr lang="cs-CZ" sz="2000" b="1" dirty="0"/>
              <a:t>PŘEDPIS </a:t>
            </a:r>
            <a:r>
              <a:rPr lang="cs-CZ" sz="2000" b="1" dirty="0" smtClean="0"/>
              <a:t>L11 </a:t>
            </a:r>
            <a:r>
              <a:rPr lang="cs-CZ" sz="2000" b="1" dirty="0" smtClean="0"/>
              <a:t>DODATEK </a:t>
            </a:r>
            <a:r>
              <a:rPr lang="cs-CZ" sz="2000" b="1" dirty="0"/>
              <a:t>S </a:t>
            </a:r>
            <a:endParaRPr lang="cs-CZ" sz="2000" dirty="0"/>
          </a:p>
          <a:p>
            <a:pPr marL="0" lvl="0" indent="0">
              <a:buNone/>
            </a:pPr>
            <a:r>
              <a:rPr lang="cs-CZ" sz="2000" dirty="0"/>
              <a:t> </a:t>
            </a:r>
            <a:r>
              <a:rPr lang="cs-CZ" sz="2000" i="1" dirty="0"/>
              <a:t>2.8.6 Osoba poskytující informace musí: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000" dirty="0" smtClean="0"/>
              <a:t>být </a:t>
            </a:r>
            <a:r>
              <a:rPr lang="cs-CZ" sz="2000" dirty="0"/>
              <a:t>držitelem průkazu radiotelefonisty letecké pohyblivé služby, vydaného Českým telekomunikačním úřadem;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000" dirty="0"/>
              <a:t> </a:t>
            </a:r>
            <a:r>
              <a:rPr lang="cs-CZ" sz="2000" dirty="0" smtClean="0"/>
              <a:t>být </a:t>
            </a:r>
            <a:r>
              <a:rPr lang="cs-CZ" sz="2000" dirty="0"/>
              <a:t>současným nebo minulým držitelem průkazu pilota, řídícího letového provozu nebo dispečera AFIS, </a:t>
            </a:r>
            <a:r>
              <a:rPr lang="cs-CZ" sz="2000" b="1" dirty="0"/>
              <a:t>vydaným ÚCL</a:t>
            </a:r>
            <a:r>
              <a:rPr lang="cs-CZ" sz="2000" dirty="0"/>
              <a:t>, anebo absolvovat výcvik k poskytování informací stanovený ÚCL; 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000" dirty="0" smtClean="0"/>
              <a:t>prokazatelně </a:t>
            </a:r>
            <a:r>
              <a:rPr lang="cs-CZ" sz="2000" dirty="0"/>
              <a:t>absolvovat výcvik k poskytování informací na daném letišti;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000" dirty="0" smtClean="0"/>
              <a:t>být </a:t>
            </a:r>
            <a:r>
              <a:rPr lang="cs-CZ" sz="2000" dirty="0"/>
              <a:t>prokazatelně seznámena s aktuální </a:t>
            </a:r>
            <a:r>
              <a:rPr lang="cs-CZ" sz="2000" dirty="0" smtClean="0"/>
              <a:t>směrnicí </a:t>
            </a:r>
            <a:r>
              <a:rPr lang="cs-CZ" sz="2000" dirty="0"/>
              <a:t>pro poskytování informací (</a:t>
            </a:r>
            <a:r>
              <a:rPr lang="cs-CZ" sz="2000" dirty="0" smtClean="0"/>
              <a:t>viz </a:t>
            </a:r>
            <a:r>
              <a:rPr lang="cs-CZ" sz="2000" dirty="0" err="1" smtClean="0"/>
              <a:t>ust</a:t>
            </a:r>
            <a:r>
              <a:rPr lang="cs-CZ" sz="2000" dirty="0"/>
              <a:t>. 1.6.1). </a:t>
            </a:r>
          </a:p>
          <a:p>
            <a:pPr marL="1435100" lvl="0" indent="-1435100">
              <a:buNone/>
            </a:pPr>
            <a:r>
              <a:rPr lang="cs-CZ" sz="2000" i="1" dirty="0"/>
              <a:t> Poznámka 1: Výcvik k poskytování informací, uvedený pod bodem b), smí poskytovat pouze schválená organizace pro výcvik. </a:t>
            </a:r>
          </a:p>
          <a:p>
            <a:pPr marL="1435100" lvl="0" indent="-1435100">
              <a:buNone/>
            </a:pPr>
            <a:r>
              <a:rPr lang="cs-CZ" sz="2000" i="1" dirty="0"/>
              <a:t> Poznámka 2: Výcvik k poskytování informací na daném letišti je prováděn vedoucím stanoviště v místě poskytování informací.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0C2C785-E546-4806-9539-BE8965C920D1}" type="slidenum">
              <a:rPr lang="cs-CZ" smtClean="0">
                <a:solidFill>
                  <a:srgbClr val="FFFFFF"/>
                </a:solidFill>
                <a:latin typeface="Verdana"/>
              </a:rPr>
              <a:t>38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95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444" y="91"/>
            <a:ext cx="8733656" cy="1268669"/>
          </a:xfrm>
        </p:spPr>
        <p:txBody>
          <a:bodyPr>
            <a:noAutofit/>
          </a:bodyPr>
          <a:lstStyle/>
          <a:p>
            <a:r>
              <a:rPr lang="cs-CZ" sz="3600" dirty="0" smtClean="0"/>
              <a:t>Osvědčování osob poskytujících informace na neřízeném letišti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501" y="1227802"/>
            <a:ext cx="8877672" cy="46085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9600" b="1" dirty="0" smtClean="0"/>
          </a:p>
          <a:p>
            <a:pPr marL="0" indent="0">
              <a:buNone/>
            </a:pPr>
            <a:r>
              <a:rPr lang="cs-CZ" sz="9600" b="1" dirty="0" smtClean="0"/>
              <a:t>Komentář:</a:t>
            </a:r>
          </a:p>
          <a:p>
            <a:pPr marL="0" indent="0">
              <a:buNone/>
            </a:pPr>
            <a:endParaRPr lang="cs-CZ" sz="8000" b="1" dirty="0" smtClean="0"/>
          </a:p>
          <a:p>
            <a:pPr marL="0" indent="0">
              <a:buNone/>
            </a:pPr>
            <a:r>
              <a:rPr lang="cs-CZ" sz="8000" b="1" dirty="0" smtClean="0"/>
              <a:t>Mezi leteckou veřejností se množí dotazy, jak chápat následující citaci z Dodatku S leteckého předpisu L 11:</a:t>
            </a:r>
          </a:p>
          <a:p>
            <a:pPr marL="0" indent="0">
              <a:buNone/>
            </a:pPr>
            <a:r>
              <a:rPr lang="cs-CZ" sz="8000" dirty="0" smtClean="0"/>
              <a:t>„být </a:t>
            </a:r>
            <a:r>
              <a:rPr lang="cs-CZ" sz="8000" dirty="0"/>
              <a:t>současným nebo minulým držitelem průkazu pilota, řídícího letového provozu nebo dispečera AFIS, </a:t>
            </a:r>
            <a:r>
              <a:rPr lang="cs-CZ" sz="8000" b="1" dirty="0"/>
              <a:t>vydaným ÚCL</a:t>
            </a:r>
            <a:r>
              <a:rPr lang="cs-CZ" sz="8000" dirty="0"/>
              <a:t>, anebo absolvovat výcvik k poskytování informací stanovený </a:t>
            </a:r>
            <a:r>
              <a:rPr lang="cs-CZ" sz="8000" dirty="0" smtClean="0"/>
              <a:t>ÚCL“ </a:t>
            </a:r>
          </a:p>
          <a:p>
            <a:pPr marL="173038" indent="-173038"/>
            <a:r>
              <a:rPr lang="cs-CZ" sz="8000" dirty="0" smtClean="0"/>
              <a:t>text „</a:t>
            </a:r>
            <a:r>
              <a:rPr lang="cs-CZ" sz="8000" b="1" i="1" dirty="0" smtClean="0"/>
              <a:t>vydaný ÚCL</a:t>
            </a:r>
            <a:r>
              <a:rPr lang="cs-CZ" sz="8000" dirty="0" smtClean="0"/>
              <a:t>“ byl do předpisu L 11 doplněn na základě požadavku z roku 2019;</a:t>
            </a:r>
          </a:p>
          <a:p>
            <a:pPr marL="173038" indent="-173038"/>
            <a:r>
              <a:rPr lang="cs-CZ" sz="8000" dirty="0" smtClean="0"/>
              <a:t>text byl vložen z důvodu, že je </a:t>
            </a:r>
            <a:r>
              <a:rPr lang="cs-CZ" sz="8000" dirty="0"/>
              <a:t>požadovaná </a:t>
            </a:r>
            <a:r>
              <a:rPr lang="cs-CZ" sz="8000" dirty="0" smtClean="0"/>
              <a:t>úroveň odborné způsobilosti, kterou ÚCL nemůže garantovat držitelům průkazů vydaných jinou organizací (např. LAA);</a:t>
            </a:r>
          </a:p>
          <a:p>
            <a:pPr marL="173038" indent="-173038"/>
            <a:r>
              <a:rPr lang="cs-CZ" sz="8000" dirty="0" smtClean="0"/>
              <a:t>osoby, které mají zájem poskytovat informace na neřízeném letišti dozorovaném ÚCL, mohou tuto činnost vykonávat po absolvování teoretického výcviku ÚCL provedeného  schválenou organizací pro výcvik (viz poznámka 1  k  </a:t>
            </a:r>
            <a:r>
              <a:rPr lang="cs-CZ" sz="8000" dirty="0" err="1" smtClean="0"/>
              <a:t>ust</a:t>
            </a:r>
            <a:r>
              <a:rPr lang="cs-CZ" sz="8000" dirty="0" smtClean="0"/>
              <a:t>. 2.8.6 předpisu L 11). </a:t>
            </a:r>
            <a:endParaRPr lang="cs-CZ" sz="80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77050" y="6346825"/>
            <a:ext cx="213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CEE56EC-E881-46A1-891A-C502A751BB99}" type="slidenum">
              <a:rPr lang="cs-CZ" smtClean="0">
                <a:solidFill>
                  <a:srgbClr val="FFFFFF"/>
                </a:solidFill>
                <a:latin typeface="Verdana"/>
              </a:rPr>
              <a:t>39</a:t>
            </a:fld>
            <a:endParaRPr lang="cs-CZ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9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5000" dirty="0"/>
              <a:t>Z kontrol AD v roce 2020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100392" cy="374441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/>
              <a:t>Vyplývají následující zjištění dle počtu výskytu (% výskytu):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 75% nebylo provedeno </a:t>
            </a:r>
            <a:r>
              <a:rPr lang="cs-CZ" altLang="cs-CZ" dirty="0" err="1"/>
              <a:t>celoletištní</a:t>
            </a:r>
            <a:r>
              <a:rPr lang="cs-CZ" altLang="cs-CZ" dirty="0"/>
              <a:t> cvičení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 50% neaktuální ochranná pásma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 50% nekontrastní značení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 50% nebyla evidována kontrola pohybových ploch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 50% nebyl provozovatel schopen doložit základní dokumenty (Stanovení druhu letiště a Povolení provozovat)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 30% byl travní porost vyšší než 35 cm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altLang="cs-CZ" dirty="0"/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7910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708920"/>
            <a:ext cx="8388424" cy="1224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4500" b="1" cap="small" dirty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Děkuji za </a:t>
            </a:r>
            <a:r>
              <a:rPr lang="cs-CZ" sz="4500" b="1" cap="small" dirty="0" smtClean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pozornost</a:t>
            </a:r>
            <a:endParaRPr lang="cs-CZ" sz="4500" b="1" cap="small" dirty="0">
              <a:ln w="28575" cmpd="sng">
                <a:solidFill>
                  <a:srgbClr val="002E63"/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4500" b="1" cap="small" dirty="0">
              <a:ln w="28575" cmpd="sng">
                <a:solidFill>
                  <a:srgbClr val="002E63"/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l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23528" y="5013176"/>
            <a:ext cx="2952328" cy="10801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cs-CZ" sz="1800" b="1" dirty="0" smtClean="0">
                <a:ea typeface="Calibri"/>
              </a:rPr>
              <a:t>Dotazy:</a:t>
            </a: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cs-CZ" sz="1800" b="1" dirty="0" smtClean="0">
                <a:ea typeface="Calibri"/>
              </a:rPr>
              <a:t>Vítězslav Hezký</a:t>
            </a: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cs-CZ" sz="1800" b="1" dirty="0" smtClean="0">
                <a:ea typeface="Calibri"/>
                <a:hlinkClick r:id="rId2"/>
              </a:rPr>
              <a:t>hezky@caa.cz</a:t>
            </a:r>
            <a:endParaRPr lang="cs-CZ" sz="1800" b="1" dirty="0" smtClean="0">
              <a:ea typeface="Calibri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endParaRPr lang="cs-CZ" sz="3300" dirty="0" smtClean="0">
              <a:ea typeface="Calibri"/>
            </a:endParaRPr>
          </a:p>
          <a:p>
            <a:pPr eaLnBrk="1" hangingPunct="1"/>
            <a:endParaRPr lang="cs-CZ" sz="3300" dirty="0" smtClean="0">
              <a:ea typeface="Calibri"/>
            </a:endParaRPr>
          </a:p>
          <a:p>
            <a:pPr eaLnBrk="1" hangingPunct="1"/>
            <a:endParaRPr lang="cs-CZ" sz="33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kontrol AD v roce 2020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52736"/>
            <a:ext cx="8425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</a:t>
            </a:r>
            <a:r>
              <a:rPr lang="cs-CZ" sz="2200" dirty="0">
                <a:solidFill>
                  <a:schemeClr val="bg1"/>
                </a:solidFill>
              </a:rPr>
              <a:t>Špatné příklady z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507" y="2271379"/>
            <a:ext cx="3988500" cy="2991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8" y="1556792"/>
            <a:ext cx="3803915" cy="2852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5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kontrol AD v roce 2020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52736"/>
            <a:ext cx="8425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sz="2200" dirty="0">
                <a:solidFill>
                  <a:prstClr val="white"/>
                </a:solidFill>
              </a:rPr>
              <a:t>P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okud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jsou </a:t>
            </a:r>
            <a:r>
              <a:rPr lang="cs-CZ" sz="2200" dirty="0">
                <a:solidFill>
                  <a:prstClr val="white"/>
                </a:solidFill>
              </a:rPr>
              <a:t>překážky v pásu dráhy </a:t>
            </a:r>
            <a:r>
              <a:rPr lang="cs-CZ" sz="2200" dirty="0" smtClean="0">
                <a:solidFill>
                  <a:prstClr val="white"/>
                </a:solidFill>
              </a:rPr>
              <a:t>- </a:t>
            </a:r>
            <a:r>
              <a:rPr lang="cs-CZ" sz="2200" dirty="0">
                <a:solidFill>
                  <a:prstClr val="white"/>
                </a:solidFill>
              </a:rPr>
              <a:t>RWY </a:t>
            </a:r>
            <a:r>
              <a:rPr lang="cs-CZ" sz="2200" dirty="0">
                <a:solidFill>
                  <a:schemeClr val="bg1"/>
                </a:solidFill>
              </a:rPr>
              <a:t>uzavřít (využít NOTAM)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572953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95536" y="5805264"/>
            <a:ext cx="842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sz="1600" i="1" dirty="0" smtClean="0">
                <a:solidFill>
                  <a:prstClr val="white"/>
                </a:solidFill>
              </a:rPr>
              <a:t>Foto – zdroj ZZ ÚZPLN</a:t>
            </a: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26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kontrol AD v roce 2020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52736"/>
            <a:ext cx="8425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sz="2200" dirty="0">
                <a:solidFill>
                  <a:prstClr val="white"/>
                </a:solidFill>
              </a:rPr>
              <a:t>Neaktuálnost informací ve VFR příručce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85" y="1569199"/>
            <a:ext cx="2975689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3623"/>
            <a:ext cx="3096344" cy="43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kontrol AD v roce 2020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52736"/>
            <a:ext cx="8425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sz="2200" dirty="0">
                <a:solidFill>
                  <a:prstClr val="white"/>
                </a:solidFill>
              </a:rPr>
              <a:t>D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obré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příklady z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8140" y="1884635"/>
            <a:ext cx="3439706" cy="2579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90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kontroly AD v roce 2021 + novinky</a:t>
            </a:r>
            <a:endParaRPr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84784"/>
            <a:ext cx="7488832" cy="4154984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Kontroly v roce 2021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3 </a:t>
            </a:r>
            <a:r>
              <a:rPr lang="cs-CZ" dirty="0">
                <a:solidFill>
                  <a:schemeClr val="bg1"/>
                </a:solidFill>
              </a:rPr>
              <a:t>letý cyklus plánovaných kontrol + letiště vyhodnocená jako riziková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pokračování v ověřování  dokumentace letiště + VFR příručka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soulad letištních pozemků s evidencí letištních pozemků na </a:t>
            </a:r>
            <a:r>
              <a:rPr lang="cs-CZ" dirty="0">
                <a:solidFill>
                  <a:schemeClr val="bg1"/>
                </a:solidFill>
                <a:hlinkClick r:id="rId2"/>
              </a:rPr>
              <a:t>www.caa.cz</a:t>
            </a: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fyzický </a:t>
            </a:r>
            <a:r>
              <a:rPr lang="cs-CZ" dirty="0">
                <a:solidFill>
                  <a:schemeClr val="bg1"/>
                </a:solidFill>
              </a:rPr>
              <a:t>stav letiště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aktualizace  </a:t>
            </a:r>
            <a:r>
              <a:rPr lang="cs-CZ" dirty="0">
                <a:solidFill>
                  <a:schemeClr val="bg1"/>
                </a:solidFill>
              </a:rPr>
              <a:t>OP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Novinky pro rok 2021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aktualizace </a:t>
            </a:r>
            <a:r>
              <a:rPr lang="cs-CZ" dirty="0">
                <a:solidFill>
                  <a:schemeClr val="bg1"/>
                </a:solidFill>
              </a:rPr>
              <a:t>předpisu L14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aktualizace </a:t>
            </a:r>
            <a:r>
              <a:rPr lang="cs-CZ" dirty="0">
                <a:solidFill>
                  <a:schemeClr val="bg1"/>
                </a:solidFill>
              </a:rPr>
              <a:t>předpisu L15 (využívání </a:t>
            </a:r>
            <a:r>
              <a:rPr lang="cs-CZ" dirty="0" err="1">
                <a:solidFill>
                  <a:schemeClr val="bg1"/>
                </a:solidFill>
              </a:rPr>
              <a:t>NOTAMu</a:t>
            </a:r>
            <a:r>
              <a:rPr lang="cs-CZ" dirty="0">
                <a:solidFill>
                  <a:schemeClr val="bg1"/>
                </a:solidFill>
              </a:rPr>
              <a:t>, změna formuláře pro změnu na LIS</a:t>
            </a:r>
            <a:r>
              <a:rPr lang="cs-CZ" dirty="0" smtClean="0">
                <a:solidFill>
                  <a:schemeClr val="bg1"/>
                </a:solidFill>
              </a:rPr>
              <a:t>….)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16218</TotalTime>
  <Words>1647</Words>
  <Application>Microsoft Office PowerPoint</Application>
  <PresentationFormat>Předvádění na obrazovce (4:3)</PresentationFormat>
  <Paragraphs>284</Paragraphs>
  <Slides>40</Slides>
  <Notes>7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Verdana</vt:lpstr>
      <vt:lpstr>Wingdings</vt:lpstr>
      <vt:lpstr>Motiv systému Office</vt:lpstr>
      <vt:lpstr>Prezentace aplikace PowerPoint</vt:lpstr>
      <vt:lpstr>Letiště</vt:lpstr>
      <vt:lpstr>Státní dozor - 2020</vt:lpstr>
      <vt:lpstr>Z kontrol AD v roce 2020</vt:lpstr>
      <vt:lpstr>Z kontrol AD v roce 2020</vt:lpstr>
      <vt:lpstr>Z kontrol AD v roce 2020</vt:lpstr>
      <vt:lpstr>Z kontrol AD v roce 2020</vt:lpstr>
      <vt:lpstr>Z kontrol AD v roce 2020</vt:lpstr>
      <vt:lpstr>kontroly AD v roce 2021 + novinky</vt:lpstr>
      <vt:lpstr>Doporučení před novou sezónou</vt:lpstr>
      <vt:lpstr>provozovatel - dokumenty</vt:lpstr>
      <vt:lpstr>Letecké stavbY</vt:lpstr>
      <vt:lpstr>LSÚ- 2020</vt:lpstr>
      <vt:lpstr>Z ČINNOSTI LSÚ v roce 2020</vt:lpstr>
      <vt:lpstr>Z ČINNOSTI LSÚ v roce 2020</vt:lpstr>
      <vt:lpstr>Stavební činnost po změně stavebního zákona</vt:lpstr>
      <vt:lpstr>asm</vt:lpstr>
      <vt:lpstr>    Konzultační skupina ASM</vt:lpstr>
      <vt:lpstr>Hlavní úkoly v oblasti ASM 2020</vt:lpstr>
      <vt:lpstr>TRA GA 2020</vt:lpstr>
      <vt:lpstr>Administrativa ASM</vt:lpstr>
      <vt:lpstr>Správní řízení k ASM</vt:lpstr>
      <vt:lpstr>       Oblasti správních řízení</vt:lpstr>
      <vt:lpstr>Žádosti o vstup do LKP</vt:lpstr>
      <vt:lpstr>Projekt Mapa 2021</vt:lpstr>
      <vt:lpstr>Plánované činnost ASM v 2021</vt:lpstr>
      <vt:lpstr>Nedostatky ve využívání vzdušného prostoru</vt:lpstr>
      <vt:lpstr>Seminář k událostem narušování vzdušného prostoru</vt:lpstr>
      <vt:lpstr>Závěry ze semináře k událostem narušování vzdušného prostoru</vt:lpstr>
      <vt:lpstr>Výstup z inspekce EASA 2020 – nálezy s dopadem na GA</vt:lpstr>
      <vt:lpstr>drony</vt:lpstr>
      <vt:lpstr> regulace</vt:lpstr>
      <vt:lpstr> pravidla létání s drony</vt:lpstr>
      <vt:lpstr>Oblast poskytování služeb</vt:lpstr>
      <vt:lpstr>Aktualizace poskytovatelů  informací na neřízených letištích </vt:lpstr>
      <vt:lpstr>Plánované změny u poskytovatelů letových provozních služeb</vt:lpstr>
      <vt:lpstr>        Výstupy z provedených kontrol </vt:lpstr>
      <vt:lpstr>Osvědčování osob poskytujících informace na neřízeném letišti</vt:lpstr>
      <vt:lpstr>Osvědčování osob poskytujících informace na neřízeném letišti </vt:lpstr>
      <vt:lpstr>Prezentace aplikace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OLS</dc:creator>
  <cp:lastModifiedBy>Hezký Vítězslav</cp:lastModifiedBy>
  <cp:revision>678</cp:revision>
  <dcterms:created xsi:type="dcterms:W3CDTF">2012-10-02T06:26:41Z</dcterms:created>
  <dcterms:modified xsi:type="dcterms:W3CDTF">2021-01-22T14:49:57Z</dcterms:modified>
</cp:coreProperties>
</file>