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7" r:id="rId5"/>
    <p:sldId id="262" r:id="rId6"/>
    <p:sldId id="264" r:id="rId7"/>
    <p:sldId id="265" r:id="rId8"/>
    <p:sldId id="261" r:id="rId9"/>
    <p:sldId id="268" r:id="rId10"/>
    <p:sldId id="259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220A46-F1E5-489B-92A2-841934303770}" type="datetimeFigureOut">
              <a:rPr lang="cs-CZ"/>
              <a:pPr>
                <a:defRPr/>
              </a:pPr>
              <a:t>03.02.2022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3FECD8-9E99-494C-BE36-6116E6D6FD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604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1940" y="268923"/>
            <a:ext cx="6858000" cy="1376997"/>
          </a:xfrm>
        </p:spPr>
        <p:txBody>
          <a:bodyPr>
            <a:normAutofit/>
          </a:bodyPr>
          <a:lstStyle>
            <a:lvl1pPr algn="l">
              <a:defRPr sz="41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1940" y="1768317"/>
            <a:ext cx="6858000" cy="1655762"/>
          </a:xfrm>
        </p:spPr>
        <p:txBody>
          <a:bodyPr/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69DCA9E-1358-4F01-BCB1-0ECABC53521B}" type="datetimeFigureOut">
              <a:rPr lang="cs-CZ"/>
              <a:pPr>
                <a:defRPr/>
              </a:pPr>
              <a:t>03.02.2022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99A3DC7-7D9F-4359-99EA-6694FEB497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37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328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90145" y="2039815"/>
            <a:ext cx="4140000" cy="3657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9356" y="2039815"/>
            <a:ext cx="4140000" cy="3657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5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146" y="793749"/>
            <a:ext cx="8607668" cy="71276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obrázek 8"/>
          <p:cNvSpPr>
            <a:spLocks noGrp="1"/>
          </p:cNvSpPr>
          <p:nvPr>
            <p:ph type="pic" sz="quarter" idx="10"/>
          </p:nvPr>
        </p:nvSpPr>
        <p:spPr>
          <a:xfrm>
            <a:off x="404813" y="1597025"/>
            <a:ext cx="3417887" cy="2908300"/>
          </a:xfrm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1"/>
          </p:nvPr>
        </p:nvSpPr>
        <p:spPr>
          <a:xfrm>
            <a:off x="4114800" y="1597025"/>
            <a:ext cx="2833688" cy="3538538"/>
          </a:xfrm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16" name="Zástupný symbol pro text 14"/>
          <p:cNvSpPr>
            <a:spLocks noGrp="1"/>
          </p:cNvSpPr>
          <p:nvPr>
            <p:ph type="body" sz="quarter" idx="12"/>
          </p:nvPr>
        </p:nvSpPr>
        <p:spPr>
          <a:xfrm>
            <a:off x="404813" y="4505325"/>
            <a:ext cx="3417887" cy="1190625"/>
          </a:xfrm>
        </p:spPr>
        <p:txBody>
          <a:bodyPr lIns="0" tIns="72000" rIns="0"/>
          <a:lstStyle>
            <a:lvl1pPr>
              <a:defRPr sz="180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Zástupný symbol pro text 14"/>
          <p:cNvSpPr>
            <a:spLocks noGrp="1"/>
          </p:cNvSpPr>
          <p:nvPr>
            <p:ph type="body" sz="quarter" idx="13"/>
          </p:nvPr>
        </p:nvSpPr>
        <p:spPr>
          <a:xfrm>
            <a:off x="4114801" y="5135563"/>
            <a:ext cx="2833688" cy="560387"/>
          </a:xfrm>
        </p:spPr>
        <p:txBody>
          <a:bodyPr lIns="0" tIns="72000" rIns="0"/>
          <a:lstStyle>
            <a:lvl1pPr>
              <a:defRPr sz="180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8081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den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146" y="793749"/>
            <a:ext cx="8607668" cy="71276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obrázek 8"/>
          <p:cNvSpPr>
            <a:spLocks noGrp="1"/>
          </p:cNvSpPr>
          <p:nvPr>
            <p:ph type="pic" sz="quarter" idx="10"/>
          </p:nvPr>
        </p:nvSpPr>
        <p:spPr>
          <a:xfrm>
            <a:off x="404813" y="1597025"/>
            <a:ext cx="5939426" cy="3822700"/>
          </a:xfrm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16" name="Zástupný symbol pro text 14"/>
          <p:cNvSpPr>
            <a:spLocks noGrp="1"/>
          </p:cNvSpPr>
          <p:nvPr>
            <p:ph type="body" sz="quarter" idx="12"/>
          </p:nvPr>
        </p:nvSpPr>
        <p:spPr>
          <a:xfrm>
            <a:off x="6353127" y="1597025"/>
            <a:ext cx="2544688" cy="1190625"/>
          </a:xfrm>
        </p:spPr>
        <p:txBody>
          <a:bodyPr lIns="108000" tIns="0" rIns="0"/>
          <a:lstStyle>
            <a:lvl1pPr marL="266700" indent="-266700">
              <a:defRPr sz="180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0256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eden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90513" y="257175"/>
            <a:ext cx="8607425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Zástupný symbol pro obrázek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829300"/>
          </a:xfrm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16" name="Zástupný symbol pro text 14"/>
          <p:cNvSpPr>
            <a:spLocks noGrp="1"/>
          </p:cNvSpPr>
          <p:nvPr>
            <p:ph type="body" sz="quarter" idx="12"/>
          </p:nvPr>
        </p:nvSpPr>
        <p:spPr>
          <a:xfrm>
            <a:off x="299622" y="447675"/>
            <a:ext cx="8598192" cy="1190625"/>
          </a:xfrm>
        </p:spPr>
        <p:txBody>
          <a:bodyPr lIns="108000" tIns="0" rIns="0"/>
          <a:lstStyle>
            <a:lvl1pPr marL="266700" indent="-266700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4444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27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697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90513" y="793750"/>
            <a:ext cx="860742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290513" y="2039938"/>
            <a:ext cx="86074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pic>
        <p:nvPicPr>
          <p:cNvPr id="1028" name="Obrázek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8188"/>
            <a:ext cx="9144000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ovéPole 11"/>
          <p:cNvSpPr txBox="1">
            <a:spLocks noChangeArrowheads="1"/>
          </p:cNvSpPr>
          <p:nvPr/>
        </p:nvSpPr>
        <p:spPr bwMode="auto">
          <a:xfrm>
            <a:off x="8515350" y="311150"/>
            <a:ext cx="3825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endParaRPr lang="cs-CZ" sz="1100" smtClean="0">
              <a:solidFill>
                <a:srgbClr val="5A5A5A"/>
              </a:solidFill>
            </a:endParaRPr>
          </a:p>
        </p:txBody>
      </p:sp>
      <p:sp>
        <p:nvSpPr>
          <p:cNvPr id="1030" name="TextovéPole 12"/>
          <p:cNvSpPr txBox="1">
            <a:spLocks noChangeArrowheads="1"/>
          </p:cNvSpPr>
          <p:nvPr/>
        </p:nvSpPr>
        <p:spPr bwMode="auto">
          <a:xfrm>
            <a:off x="8515350" y="311150"/>
            <a:ext cx="5810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879271D1-4194-4090-A343-88AF75FACECE}" type="slidenum">
              <a:rPr lang="cs-CZ" sz="1000" smtClean="0">
                <a:solidFill>
                  <a:srgbClr val="5A5A5A"/>
                </a:solidFill>
              </a:rPr>
              <a:pPr>
                <a:defRPr/>
              </a:pPr>
              <a:t>‹#›</a:t>
            </a:fld>
            <a:endParaRPr lang="cs-CZ" sz="1000" smtClean="0">
              <a:solidFill>
                <a:srgbClr val="5A5A5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1" r:id="rId2"/>
    <p:sldLayoutId id="2147483672" r:id="rId3"/>
    <p:sldLayoutId id="2147483673" r:id="rId4"/>
    <p:sldLayoutId id="2147483674" r:id="rId5"/>
    <p:sldLayoutId id="2147483678" r:id="rId6"/>
    <p:sldLayoutId id="2147483675" r:id="rId7"/>
    <p:sldLayoutId id="2147483676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  <a:cs typeface="Arial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  <a:cs typeface="Arial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  <a:cs typeface="Arial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  <a:cs typeface="Arial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  <a:cs typeface="Arial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  <a:cs typeface="Arial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  <a:cs typeface="Arial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61950" indent="-3619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Georgia" pitchFamily="18" charset="0"/>
        <a:buChar char="―"/>
        <a:defRPr sz="2100" kern="1200">
          <a:solidFill>
            <a:srgbClr val="5A5A5A"/>
          </a:solidFill>
          <a:latin typeface="+mn-lt"/>
          <a:ea typeface="+mn-ea"/>
          <a:cs typeface="+mn-cs"/>
        </a:defRPr>
      </a:lvl1pPr>
      <a:lvl2pPr marL="628650" indent="-2857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Georgia" pitchFamily="18" charset="0"/>
        <a:buChar char="―"/>
        <a:defRPr kern="1200">
          <a:solidFill>
            <a:srgbClr val="5A5A5A"/>
          </a:solidFill>
          <a:latin typeface="+mn-lt"/>
          <a:ea typeface="+mn-ea"/>
          <a:cs typeface="+mn-cs"/>
        </a:defRPr>
      </a:lvl2pPr>
      <a:lvl3pPr marL="857250" indent="-22860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Georgia" pitchFamily="18" charset="0"/>
        <a:buChar char="―"/>
        <a:defRPr sz="1500" kern="1200">
          <a:solidFill>
            <a:srgbClr val="5A5A5A"/>
          </a:solidFill>
          <a:latin typeface="+mn-lt"/>
          <a:ea typeface="+mn-ea"/>
          <a:cs typeface="+mn-cs"/>
        </a:defRPr>
      </a:lvl3pPr>
      <a:lvl4pPr marL="1123950" indent="-2603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Georgia" pitchFamily="18" charset="0"/>
        <a:buChar char="―"/>
        <a:tabLst>
          <a:tab pos="857250" algn="l"/>
        </a:tabLst>
        <a:defRPr sz="1300" kern="1200">
          <a:solidFill>
            <a:srgbClr val="5A5A5A"/>
          </a:solidFill>
          <a:latin typeface="+mn-lt"/>
          <a:ea typeface="+mn-ea"/>
          <a:cs typeface="+mn-cs"/>
        </a:defRPr>
      </a:lvl4pPr>
      <a:lvl5pPr marL="1358900" indent="-2349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Georgia" pitchFamily="18" charset="0"/>
        <a:buChar char="―"/>
        <a:defRPr sz="1300" kern="1200">
          <a:solidFill>
            <a:srgbClr val="5A5A5A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76692" y="416154"/>
            <a:ext cx="6858000" cy="1376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Incident </a:t>
            </a:r>
            <a:br>
              <a:rPr lang="en-US" sz="3200" dirty="0" smtClean="0"/>
            </a:br>
            <a:r>
              <a:rPr lang="cs-CZ" sz="3200" dirty="0" smtClean="0"/>
              <a:t>IFR a VFR v prostoru třídy D</a:t>
            </a:r>
            <a:br>
              <a:rPr lang="cs-CZ" sz="32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099" name="Podnadpis 2"/>
          <p:cNvSpPr>
            <a:spLocks noGrp="1"/>
          </p:cNvSpPr>
          <p:nvPr>
            <p:ph type="subTitle" idx="1"/>
          </p:nvPr>
        </p:nvSpPr>
        <p:spPr>
          <a:xfrm>
            <a:off x="316142" y="1297442"/>
            <a:ext cx="6858000" cy="1655762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 Seminář pro všeobecné letectví 2022</a:t>
            </a:r>
          </a:p>
          <a:p>
            <a:pPr eaLnBrk="1" hangingPunct="1"/>
            <a:r>
              <a:rPr lang="cs-CZ" altLang="cs-CZ" dirty="0" smtClean="0"/>
              <a:t> 25.1.2022</a:t>
            </a:r>
          </a:p>
          <a:p>
            <a:pPr eaLnBrk="1" hangingPunct="1"/>
            <a:r>
              <a:rPr lang="cs-CZ" altLang="cs-CZ" dirty="0" smtClean="0"/>
              <a:t> Jan Šimon</a:t>
            </a:r>
            <a:endParaRPr lang="en-US" altLang="cs-CZ" dirty="0" smtClean="0"/>
          </a:p>
          <a:p>
            <a:pPr eaLnBrk="1" hangingPunct="1"/>
            <a:r>
              <a:rPr lang="en-US" altLang="cs-CZ" dirty="0" smtClean="0"/>
              <a:t>Odd</a:t>
            </a:r>
            <a:r>
              <a:rPr lang="cs-CZ" altLang="cs-CZ" dirty="0" err="1" smtClean="0"/>
              <a:t>ělení</a:t>
            </a:r>
            <a:r>
              <a:rPr lang="cs-CZ" altLang="cs-CZ" dirty="0" smtClean="0"/>
              <a:t> šetření událostí a interního auditu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/>
          </p:nvPr>
        </p:nvSpPr>
        <p:spPr>
          <a:xfrm>
            <a:off x="282575" y="268288"/>
            <a:ext cx="6858000" cy="1377950"/>
          </a:xfrm>
        </p:spPr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Děkuji za pozornost</a:t>
            </a:r>
          </a:p>
        </p:txBody>
      </p:sp>
      <p:sp>
        <p:nvSpPr>
          <p:cNvPr id="6147" name="Podnadpis 2"/>
          <p:cNvSpPr>
            <a:spLocks noGrp="1"/>
          </p:cNvSpPr>
          <p:nvPr>
            <p:ph type="subTitle" idx="1"/>
          </p:nvPr>
        </p:nvSpPr>
        <p:spPr>
          <a:xfrm>
            <a:off x="282575" y="1768475"/>
            <a:ext cx="6858000" cy="1655763"/>
          </a:xfrm>
        </p:spPr>
        <p:txBody>
          <a:bodyPr/>
          <a:lstStyle/>
          <a:p>
            <a:pPr eaLnBrk="1" hangingPunct="1"/>
            <a:r>
              <a:rPr lang="cs-CZ" altLang="cs-CZ" dirty="0"/>
              <a:t>a</a:t>
            </a:r>
            <a:r>
              <a:rPr lang="cs-CZ" altLang="cs-CZ" dirty="0" smtClean="0"/>
              <a:t> přeji mnoho šťastných startů i přistání v roce 2022.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" y="370114"/>
            <a:ext cx="8229600" cy="5363029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tabLst>
                <a:tab pos="1168400" algn="l"/>
              </a:tabLst>
              <a:defRPr/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Incident: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Nebezpečné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blížení vyžadující úhybný manévr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tabLst>
                <a:tab pos="1168400" algn="l"/>
              </a:tabLst>
              <a:defRPr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Datum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30. 10.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tabLst>
                <a:tab pos="1168400" algn="l"/>
              </a:tabLst>
              <a:defRPr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Typ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Cessna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C-172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 CZAW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Sportcruiser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84200" eaLnBrk="0" hangingPunct="0">
              <a:lnSpc>
                <a:spcPct val="110000"/>
              </a:lnSpc>
              <a:spcBef>
                <a:spcPts val="0"/>
              </a:spcBef>
              <a:tabLst>
                <a:tab pos="1168400" algn="l"/>
              </a:tabLst>
              <a:defRPr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Místo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CTR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Karlovy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Vary, obě letadla na spojení s TWR LKKV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42900" lvl="0" indent="-342900" algn="just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cs-CZ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Cessna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C-172 letící podle pravidel IFR prováděla místní letovou činnost v CTR/TMA LKKV 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– cvičná přiblížení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RNP. Posádka měla povoleno RNP přiblížení na RWY11 a TEC jí následně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povolil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provést nízké přiblížení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Pilot </a:t>
            </a:r>
            <a:r>
              <a:rPr lang="cs-CZ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Sportcruisera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prováděl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VFR bez FPL a žádal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průlet CTR Karlovy Vary od bodu </a:t>
            </a:r>
            <a:r>
              <a:rPr lang="cs-CZ" sz="2100" dirty="0" err="1">
                <a:latin typeface="Arial" panose="020B0604020202020204" pitchFamily="34" charset="0"/>
                <a:cs typeface="Arial" panose="020B0604020202020204" pitchFamily="34" charset="0"/>
              </a:rPr>
              <a:t>November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 na bod Whisky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Řídící letového provozu (TEC) vydal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povolení </a:t>
            </a:r>
            <a:r>
              <a:rPr lang="cs-CZ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Sportcruiseru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pokračovat od bodu </a:t>
            </a:r>
            <a:r>
              <a:rPr lang="cs-CZ" sz="2100" dirty="0" err="1">
                <a:latin typeface="Arial" panose="020B0604020202020204" pitchFamily="34" charset="0"/>
                <a:cs typeface="Arial" panose="020B0604020202020204" pitchFamily="34" charset="0"/>
              </a:rPr>
              <a:t>November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na bod Whisky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maximální </a:t>
            </a:r>
            <a:r>
              <a:rPr lang="cs-CZ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altitude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A035 na QNH 1009 hPa. </a:t>
            </a:r>
            <a:endParaRPr lang="en-US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Tímto povolením TEC vytvořil konfliktní provoz s </a:t>
            </a:r>
            <a:r>
              <a:rPr lang="cs-CZ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Cessnou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, která prováděla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cvičná přiblížení RNP na RWY11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hangingPunct="0">
              <a:spcBef>
                <a:spcPct val="20000"/>
              </a:spcBef>
              <a:defRPr/>
            </a:pP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spcBef>
                <a:spcPts val="0"/>
              </a:spcBef>
              <a:buFont typeface="Wingdings" pitchFamily="2" charset="2"/>
              <a:buChar char="Q"/>
              <a:defRPr/>
            </a:pP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spcBef>
                <a:spcPts val="0"/>
              </a:spcBef>
              <a:buFont typeface="Wingdings" pitchFamily="2" charset="2"/>
              <a:buChar char="Q"/>
              <a:defRPr/>
            </a:pP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466725" y="609600"/>
            <a:ext cx="8229600" cy="519577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Pilot letové povolení potvrdil a zopakoval s chybnou hladinou A030. TEC zopakoval povolení a pilot potvrdil správnou hladinu. Pilot po přeletu bodu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November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pokračoval přímo na bod Whisky.</a:t>
            </a:r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TEC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sice předal pilotům informace o provozu, ale ne zcela přesné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(vzdálenost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neúplné (vertikální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pohyb C-172). Zejména pilot CRUZ si proto nemohl vytvořit dostatečný obraz o vzdušné situaci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TEC v okamžiku kdy mu ani jede z pilotů nepotvrdil „provoz v dohledu“ a přestože měl k dispozici přesné informace o vzájemné poloze letadel a predikci jejich pohybu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(díky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radaru) nepodnikl žádnou akci která by vedla k zabránění vzniku nebezpečné situace. Pilot CRUZ ohlásil C-172 v dohledu, ale to bylo již v době kdy se letadla míjela a posádka C-172 prováděla úhybný manévr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ct val="20000"/>
              </a:spcBef>
              <a:defRPr/>
            </a:pPr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ct val="20000"/>
              </a:spcBef>
              <a:defRPr/>
            </a:pPr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hangingPunct="0">
              <a:spcBef>
                <a:spcPct val="20000"/>
              </a:spcBef>
              <a:defRPr/>
            </a:pP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spcBef>
                <a:spcPts val="0"/>
              </a:spcBef>
              <a:buFont typeface="Wingdings" pitchFamily="2" charset="2"/>
              <a:buChar char="Q"/>
              <a:defRPr/>
            </a:pP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spcBef>
                <a:spcPts val="0"/>
              </a:spcBef>
              <a:buFont typeface="Wingdings" pitchFamily="2" charset="2"/>
              <a:buChar char="Q"/>
              <a:defRPr/>
            </a:pP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87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466725" y="609600"/>
            <a:ext cx="8229600" cy="519577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rozboru incidentu TEC vypověděl, že vzhledem k dobým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meteo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podmínkám očekával, že se piloti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buď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uvidí a nebo si požádají o radu k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vyhnutí,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tak jak je dáno pravidly pro kategorii vzdušného prostoru třídy D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cs-CZ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Pilot C-172 ve svém hlášení uvedl, že zahlédl na své levé straně světla druhého letadla na stejné hladině a kolizním kurzu a proto provedl úhybný manévr a následně zahájil postup nezdařeného přiblížení. Vzájemná vzdálenost letadel klesla až na 0,22 NM horizontálně / 0 ft vertikálně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cs-CZ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Dle předpisu L-13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byla </a:t>
            </a:r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závažnost události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hodnocena jako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velký (major)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incident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cs-CZ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Oddělení AI ŘLP ČR na základě důkladného vyšetřování tohoto incidentu nařídilo provést  změny jak v základním tak i udržovacím výcviku řídících letového provozu, tak aby k podobným situacím již nedocházelo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cs-CZ" sz="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ct val="20000"/>
              </a:spcBef>
              <a:defRPr/>
            </a:pPr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ct val="20000"/>
              </a:spcBef>
              <a:defRPr/>
            </a:pPr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hangingPunct="0">
              <a:spcBef>
                <a:spcPct val="20000"/>
              </a:spcBef>
              <a:defRPr/>
            </a:pP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spcBef>
                <a:spcPts val="0"/>
              </a:spcBef>
              <a:buFont typeface="Wingdings" pitchFamily="2" charset="2"/>
              <a:buChar char="Q"/>
              <a:defRPr/>
            </a:pP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spcBef>
                <a:spcPts val="0"/>
              </a:spcBef>
              <a:buFont typeface="Wingdings" pitchFamily="2" charset="2"/>
              <a:buChar char="Q"/>
              <a:defRPr/>
            </a:pP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5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49" t="17072" r="12659" b="8933"/>
          <a:stretch/>
        </p:blipFill>
        <p:spPr>
          <a:xfrm>
            <a:off x="558000" y="595086"/>
            <a:ext cx="8028000" cy="481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65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2" t="12847" r="12969" b="11739"/>
          <a:stretch/>
        </p:blipFill>
        <p:spPr>
          <a:xfrm>
            <a:off x="558000" y="595087"/>
            <a:ext cx="8027200" cy="481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2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466725" y="754743"/>
            <a:ext cx="8229600" cy="326571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cs-CZ" sz="2000" i="1" dirty="0" smtClean="0"/>
          </a:p>
          <a:p>
            <a:pPr algn="just">
              <a:spcBef>
                <a:spcPct val="20000"/>
              </a:spcBef>
              <a:defRPr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Třída D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Řízený vzdušný prostor. Jsou povoleny lety IFR a VFR. Všem letům se poskytuje ATC přičemž letům IFR se zajišťují rozstupy vůči jiným letům IFR a poskytují se jim informace o provozu o všech letech VFR. Letům VFR se poskytují informace o provozu o všech ostatních letech </a:t>
            </a: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 na žádost i rada k vyhnutí)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Třída D vzdušného prostoru zahrnuje CTR/TMA všech letišť s výjimkou TMA Praha. </a:t>
            </a: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vyžádání se poskytují rady k vyhnutí se provozu. </a:t>
            </a:r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ct val="20000"/>
              </a:spcBef>
              <a:defRPr/>
            </a:pPr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ct val="20000"/>
              </a:spcBef>
              <a:defRPr/>
            </a:pPr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hangingPunct="0">
              <a:spcBef>
                <a:spcPct val="20000"/>
              </a:spcBef>
              <a:defRPr/>
            </a:pP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spcBef>
                <a:spcPts val="0"/>
              </a:spcBef>
              <a:buFont typeface="Wingdings" pitchFamily="2" charset="2"/>
              <a:buChar char="Q"/>
              <a:defRPr/>
            </a:pP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spcBef>
                <a:spcPts val="0"/>
              </a:spcBef>
              <a:buFont typeface="Wingdings" pitchFamily="2" charset="2"/>
              <a:buChar char="Q"/>
              <a:defRPr/>
            </a:pP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18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92641" y="412308"/>
            <a:ext cx="8105553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Následující dvě krátká videa vytvořili kolegové z CANI na simulátoru s pozměněnými volacími znaky letadel.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První simulace věrně zobrazuje skutečnou situaci tak, jak se stala, včetně ne zcela korektních postupů 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frazeologie.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5600">
              <a:spcBef>
                <a:spcPct val="20000"/>
              </a:spcBef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22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92641" y="412308"/>
            <a:ext cx="81055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Druhé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video ukazuje možnost jak by se dalo lépe postupovat z pohledu pilota a vyžádat si radu k vyhnutí. V případě, že se piloti z jakýchkoliv důvodů (meteorologické podmínky, ztížený výhled z kabiny atd.) nevidí, je třeba si požádat o radu k vyhnutí a ATCO vám ji ochotně poskytne. Je to rozhodně lepší postup, než se vyhýbat na poslední chvíli, jak tomu bylo v této situaci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CZ">
  <a:themeElements>
    <a:clrScheme name="RLP">
      <a:dk1>
        <a:srgbClr val="000000"/>
      </a:dk1>
      <a:lt1>
        <a:sysClr val="window" lastClr="FFFFFF"/>
      </a:lt1>
      <a:dk2>
        <a:srgbClr val="00205B"/>
      </a:dk2>
      <a:lt2>
        <a:srgbClr val="00A9E0"/>
      </a:lt2>
      <a:accent1>
        <a:srgbClr val="007396"/>
      </a:accent1>
      <a:accent2>
        <a:srgbClr val="5F2167"/>
      </a:accent2>
      <a:accent3>
        <a:srgbClr val="C8102E"/>
      </a:accent3>
      <a:accent4>
        <a:srgbClr val="C87B00"/>
      </a:accent4>
      <a:accent5>
        <a:srgbClr val="00A787"/>
      </a:accent5>
      <a:accent6>
        <a:srgbClr val="94BB1E"/>
      </a:accent6>
      <a:hlink>
        <a:srgbClr val="00205B"/>
      </a:hlink>
      <a:folHlink>
        <a:srgbClr val="AE0077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CZ" id="{EB2BBE68-342C-43CC-A936-F8A138E0FBB9}" vid="{C92128D4-03B3-42C4-81B5-395B16ACF46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Z-PPT Prezentace CZ -  nové logo</Template>
  <TotalTime>107</TotalTime>
  <Words>501</Words>
  <Application>Microsoft Office PowerPoint</Application>
  <PresentationFormat>Předvádění na obrazovce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Wingdings</vt:lpstr>
      <vt:lpstr>prezentace_CZ</vt:lpstr>
      <vt:lpstr>Incident  IFR a VFR v prostoru třídy D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>ŘLP ČR, s.p., Navigační 787, Jeneč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Provoz IFR a VFR v prostoru třídy D</dc:title>
  <dc:creator>SEDLACEK Jan</dc:creator>
  <cp:lastModifiedBy>CURIK Lukas</cp:lastModifiedBy>
  <cp:revision>12</cp:revision>
  <dcterms:created xsi:type="dcterms:W3CDTF">2022-01-18T11:52:50Z</dcterms:created>
  <dcterms:modified xsi:type="dcterms:W3CDTF">2022-02-03T13:32:16Z</dcterms:modified>
</cp:coreProperties>
</file>