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0" r:id="rId4"/>
    <p:sldId id="271" r:id="rId5"/>
    <p:sldId id="272" r:id="rId6"/>
    <p:sldId id="269" r:id="rId7"/>
    <p:sldId id="273" r:id="rId8"/>
    <p:sldId id="259" r:id="rId9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0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2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EB277B5D-0418-43F5-B9D0-ACDEAA6C6DBC}" type="datetimeFigureOut">
              <a:rPr lang="cs-CZ"/>
              <a:pPr>
                <a:defRPr/>
              </a:pPr>
              <a:t>17.01.2022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D1AF15-3227-49F5-802B-DF6163A0AC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311035-E8FE-46CC-9575-A7579D9B3121}" type="datetimeFigureOut">
              <a:rPr lang="cs-CZ"/>
              <a:pPr>
                <a:defRPr/>
              </a:pPr>
              <a:t>17.01.2022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988765-15B1-447D-81F6-1D22263449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1940" y="268923"/>
            <a:ext cx="6858000" cy="1376997"/>
          </a:xfrm>
        </p:spPr>
        <p:txBody>
          <a:bodyPr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1940" y="1768317"/>
            <a:ext cx="6858000" cy="1655762"/>
          </a:xfr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B82872-B0AF-41F6-856C-28EA3DCD4BE9}" type="datetimeFigureOut">
              <a:rPr lang="cs-CZ"/>
              <a:pPr>
                <a:defRPr/>
              </a:pPr>
              <a:t>17.01.2022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418DE04-BD7B-4395-AAF6-8447762487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68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8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90145" y="2039815"/>
            <a:ext cx="41400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9356" y="2039815"/>
            <a:ext cx="4140000" cy="36576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01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146" y="793749"/>
            <a:ext cx="8607668" cy="7127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404813" y="1597025"/>
            <a:ext cx="3417887" cy="29083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1"/>
          </p:nvPr>
        </p:nvSpPr>
        <p:spPr>
          <a:xfrm>
            <a:off x="4114800" y="1597025"/>
            <a:ext cx="2833688" cy="353853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404813" y="4505325"/>
            <a:ext cx="3417887" cy="1190625"/>
          </a:xfrm>
        </p:spPr>
        <p:txBody>
          <a:bodyPr lIns="0" tIns="72000" rIns="0"/>
          <a:lstStyle>
            <a:lvl1pPr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text 14"/>
          <p:cNvSpPr>
            <a:spLocks noGrp="1"/>
          </p:cNvSpPr>
          <p:nvPr>
            <p:ph type="body" sz="quarter" idx="13"/>
          </p:nvPr>
        </p:nvSpPr>
        <p:spPr>
          <a:xfrm>
            <a:off x="4114801" y="5135563"/>
            <a:ext cx="2833688" cy="560387"/>
          </a:xfrm>
        </p:spPr>
        <p:txBody>
          <a:bodyPr lIns="0" tIns="72000" rIns="0"/>
          <a:lstStyle>
            <a:lvl1pPr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4010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den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146" y="793749"/>
            <a:ext cx="8607668" cy="71276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404813" y="1597025"/>
            <a:ext cx="5939426" cy="38227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6353127" y="1597025"/>
            <a:ext cx="2544688" cy="1190625"/>
          </a:xfrm>
        </p:spPr>
        <p:txBody>
          <a:bodyPr lIns="108000" tIns="0" rIns="0"/>
          <a:lstStyle>
            <a:lvl1pPr marL="266700" indent="-266700">
              <a:defRPr sz="18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0317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Jeden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90513" y="257175"/>
            <a:ext cx="8607425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Zástupný symbol pro obrázek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829300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16" name="Zástupný symbol pro text 14"/>
          <p:cNvSpPr>
            <a:spLocks noGrp="1"/>
          </p:cNvSpPr>
          <p:nvPr>
            <p:ph type="body" sz="quarter" idx="12"/>
          </p:nvPr>
        </p:nvSpPr>
        <p:spPr>
          <a:xfrm>
            <a:off x="299622" y="447675"/>
            <a:ext cx="8598192" cy="1190625"/>
          </a:xfrm>
        </p:spPr>
        <p:txBody>
          <a:bodyPr lIns="108000" tIns="0" rIns="0"/>
          <a:lstStyle>
            <a:lvl1pPr marL="266700" indent="-266700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61623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46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469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3B6CD"/>
            </a:gs>
            <a:gs pos="50000">
              <a:srgbClr val="D9D9D9"/>
            </a:gs>
            <a:gs pos="100000">
              <a:srgbClr val="E0E8EE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290513" y="793750"/>
            <a:ext cx="86074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290513" y="2039938"/>
            <a:ext cx="86074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28" name="Obrázek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18188"/>
            <a:ext cx="9144000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ovéPole 11"/>
          <p:cNvSpPr txBox="1">
            <a:spLocks noChangeArrowheads="1"/>
          </p:cNvSpPr>
          <p:nvPr/>
        </p:nvSpPr>
        <p:spPr bwMode="auto">
          <a:xfrm>
            <a:off x="8515350" y="311150"/>
            <a:ext cx="382588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endParaRPr lang="cs-CZ" sz="1100" smtClean="0">
              <a:solidFill>
                <a:srgbClr val="5A5A5A"/>
              </a:solidFill>
              <a:cs typeface="Arial" charset="0"/>
            </a:endParaRPr>
          </a:p>
        </p:txBody>
      </p:sp>
      <p:sp>
        <p:nvSpPr>
          <p:cNvPr id="1030" name="TextovéPole 12"/>
          <p:cNvSpPr txBox="1">
            <a:spLocks noChangeArrowheads="1"/>
          </p:cNvSpPr>
          <p:nvPr/>
        </p:nvSpPr>
        <p:spPr bwMode="auto">
          <a:xfrm>
            <a:off x="8515350" y="311150"/>
            <a:ext cx="5810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EC6B7122-7478-4B9D-AD18-BE35B3F6D5F1}" type="slidenum">
              <a:rPr lang="cs-CZ" altLang="cs-CZ" sz="1000" smtClean="0">
                <a:solidFill>
                  <a:srgbClr val="5A5A5A"/>
                </a:solidFill>
              </a:rPr>
              <a:pPr eaLnBrk="1" hangingPunct="1">
                <a:defRPr/>
              </a:pPr>
              <a:t>‹#›</a:t>
            </a:fld>
            <a:endParaRPr lang="cs-CZ" altLang="cs-CZ" sz="1000" smtClean="0">
              <a:solidFill>
                <a:srgbClr val="5A5A5A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1" r:id="rId2"/>
    <p:sldLayoutId id="2147483882" r:id="rId3"/>
    <p:sldLayoutId id="2147483883" r:id="rId4"/>
    <p:sldLayoutId id="2147483884" r:id="rId5"/>
    <p:sldLayoutId id="2147483888" r:id="rId6"/>
    <p:sldLayoutId id="2147483885" r:id="rId7"/>
    <p:sldLayoutId id="214748388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61950" indent="-3619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Georgia" panose="02040502050405020303" pitchFamily="18" charset="0"/>
        <a:buChar char="―"/>
        <a:defRPr sz="2100" kern="1200">
          <a:solidFill>
            <a:srgbClr val="5A5A5A"/>
          </a:solidFill>
          <a:latin typeface="+mn-lt"/>
          <a:ea typeface="+mn-ea"/>
          <a:cs typeface="+mn-cs"/>
        </a:defRPr>
      </a:lvl1pPr>
      <a:lvl2pPr marL="628650" indent="-2857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Georgia" panose="02040502050405020303" pitchFamily="18" charset="0"/>
        <a:buChar char="―"/>
        <a:defRPr kern="1200">
          <a:solidFill>
            <a:srgbClr val="5A5A5A"/>
          </a:solidFill>
          <a:latin typeface="+mn-lt"/>
          <a:ea typeface="+mn-ea"/>
          <a:cs typeface="+mn-cs"/>
        </a:defRPr>
      </a:lvl2pPr>
      <a:lvl3pPr marL="857250" indent="-22860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Georgia" panose="02040502050405020303" pitchFamily="18" charset="0"/>
        <a:buChar char="―"/>
        <a:defRPr sz="1500" kern="1200">
          <a:solidFill>
            <a:srgbClr val="5A5A5A"/>
          </a:solidFill>
          <a:latin typeface="+mn-lt"/>
          <a:ea typeface="+mn-ea"/>
          <a:cs typeface="+mn-cs"/>
        </a:defRPr>
      </a:lvl3pPr>
      <a:lvl4pPr marL="1123950" indent="-2603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Georgia" panose="02040502050405020303" pitchFamily="18" charset="0"/>
        <a:buChar char="―"/>
        <a:tabLst>
          <a:tab pos="857250" algn="l"/>
        </a:tabLst>
        <a:defRPr sz="1300" kern="1200">
          <a:solidFill>
            <a:srgbClr val="5A5A5A"/>
          </a:solidFill>
          <a:latin typeface="+mn-lt"/>
          <a:ea typeface="+mn-ea"/>
          <a:cs typeface="+mn-cs"/>
        </a:defRPr>
      </a:lvl4pPr>
      <a:lvl5pPr marL="1358900" indent="-2349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Georgia" panose="02040502050405020303" pitchFamily="18" charset="0"/>
        <a:buChar char="―"/>
        <a:defRPr sz="1300" kern="1200">
          <a:solidFill>
            <a:srgbClr val="5A5A5A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>
          <a:xfrm>
            <a:off x="446088" y="698500"/>
            <a:ext cx="8572500" cy="10207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500" dirty="0" smtClean="0">
                <a:latin typeface="Tahoma" pitchFamily="34" charset="0"/>
                <a:cs typeface="Tahoma" pitchFamily="34" charset="0"/>
              </a:rPr>
              <a:t>Obnova 4x ATIS</a:t>
            </a:r>
            <a:br>
              <a:rPr lang="cs-CZ" sz="2500" dirty="0" smtClean="0">
                <a:latin typeface="Tahoma" pitchFamily="34" charset="0"/>
                <a:cs typeface="Tahoma" pitchFamily="34" charset="0"/>
              </a:rPr>
            </a:br>
            <a:endParaRPr lang="cs-CZ" sz="25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47" name="Podnadpis 2"/>
          <p:cNvSpPr>
            <a:spLocks noGrp="1"/>
          </p:cNvSpPr>
          <p:nvPr>
            <p:ph type="subTitle" idx="1"/>
          </p:nvPr>
        </p:nvSpPr>
        <p:spPr>
          <a:xfrm>
            <a:off x="454025" y="1735138"/>
            <a:ext cx="6858000" cy="2382837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z="20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Seminář pro všeobecné letectví 2022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online (leden 2022)</a:t>
            </a:r>
          </a:p>
          <a:p>
            <a:pPr eaLnBrk="1" hangingPunct="1">
              <a:spcBef>
                <a:spcPct val="0"/>
              </a:spcBef>
            </a:pPr>
            <a:endParaRPr lang="cs-CZ" altLang="cs-CZ" sz="14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4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cs-CZ" altLang="cs-CZ" sz="14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cs-CZ" altLang="cs-CZ" sz="2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JUDr. Richard Klíma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290513" y="828675"/>
            <a:ext cx="8607425" cy="4868863"/>
          </a:xfrm>
        </p:spPr>
        <p:txBody>
          <a:bodyPr/>
          <a:lstStyle/>
          <a:p>
            <a:pPr marL="0" indent="0" eaLnBrk="1" hangingPunct="1">
              <a:buFont typeface="Georgia" panose="02040502050405020303" pitchFamily="18" charset="0"/>
              <a:buNone/>
              <a:defRPr/>
            </a:pPr>
            <a:r>
              <a:rPr lang="cs-CZ" altLang="cs-CZ" sz="2200" b="1" dirty="0" smtClean="0">
                <a:solidFill>
                  <a:schemeClr val="tx1"/>
                </a:solidFill>
              </a:rPr>
              <a:t>	</a:t>
            </a:r>
            <a:r>
              <a:rPr lang="cs-CZ" altLang="cs-CZ" sz="22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OBSAH PREZENTACE :</a:t>
            </a:r>
          </a:p>
          <a:p>
            <a:pPr marL="0" indent="0" eaLnBrk="1" hangingPunct="1">
              <a:spcBef>
                <a:spcPts val="375"/>
              </a:spcBef>
              <a:buFont typeface="Wingdings" pitchFamily="2" charset="2"/>
              <a:buChar char="v"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375"/>
              </a:spcBef>
              <a:buFont typeface="Georgia" panose="02040502050405020303" pitchFamily="18" charset="0"/>
              <a:buNone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spcBef>
                <a:spcPts val="375"/>
              </a:spcBef>
              <a:buFont typeface="Georgia" panose="02040502050405020303" pitchFamily="18" charset="0"/>
              <a:buNone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cs-CZ" altLang="cs-CZ" sz="16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	Důvody pro obnovu ATIS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cs-CZ" altLang="cs-CZ" sz="16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	Obnova ATIS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cs-CZ" altLang="cs-CZ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cs-CZ" altLang="cs-CZ" sz="16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	Testování před zavedením</a:t>
            </a:r>
          </a:p>
          <a:p>
            <a:pPr lvl="1" eaLnBrk="1" hangingPunct="1">
              <a:buFont typeface="Wingdings" pitchFamily="2" charset="2"/>
              <a:buChar char="v"/>
              <a:defRPr/>
            </a:pPr>
            <a:endParaRPr lang="cs-CZ" altLang="cs-CZ" sz="20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cs-CZ" altLang="cs-CZ" sz="16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	Zavedení D-ATIS (LKPR)</a:t>
            </a:r>
          </a:p>
          <a:p>
            <a:pPr lvl="2" eaLnBrk="1" hangingPunct="1">
              <a:buFont typeface="Wingdings" pitchFamily="2" charset="2"/>
              <a:buChar char="v"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r>
              <a:rPr lang="cs-CZ" altLang="cs-CZ" sz="16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	</a:t>
            </a:r>
            <a:r>
              <a:rPr lang="cs-CZ" altLang="cs-CZ" sz="16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Vyhodnocování provozu ATIS</a:t>
            </a:r>
            <a:endParaRPr lang="cs-CZ" altLang="cs-CZ" sz="16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Char char="v"/>
              <a:defRPr/>
            </a:pPr>
            <a:endParaRPr lang="cs-CZ" altLang="cs-CZ" sz="16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Font typeface="Georgia" panose="02040502050405020303" pitchFamily="18" charset="0"/>
              <a:buNone/>
              <a:defRPr/>
            </a:pPr>
            <a:endParaRPr lang="cs-CZ" altLang="cs-CZ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290513" y="512763"/>
            <a:ext cx="8607425" cy="588962"/>
          </a:xfrm>
        </p:spPr>
        <p:txBody>
          <a:bodyPr/>
          <a:lstStyle/>
          <a:p>
            <a:pPr eaLnBrk="1" hangingPunct="1"/>
            <a:r>
              <a:rPr lang="cs-CZ" altLang="cs-CZ" sz="2500" dirty="0" smtClean="0">
                <a:latin typeface="Tahoma" panose="020B0604030504040204" pitchFamily="34" charset="0"/>
                <a:cs typeface="Tahoma" panose="020B0604030504040204" pitchFamily="34" charset="0"/>
              </a:rPr>
              <a:t>Důvody pro obnovu ATIS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95300" y="1073150"/>
            <a:ext cx="8172450" cy="4616450"/>
          </a:xfrm>
        </p:spPr>
        <p:txBody>
          <a:bodyPr/>
          <a:lstStyle/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Původní ATIS byl v provozu non-stop H24 od roku 2005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Zastaralý HW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Náročná údržba a udržení </a:t>
            </a: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HW v chodu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Zastaralý OS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Bezpečnostní hrozby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Náročná správa audio </a:t>
            </a:r>
            <a:r>
              <a:rPr lang="cs-CZ" sz="14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souborů </a:t>
            </a: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– založeno na principu </a:t>
            </a:r>
            <a:r>
              <a:rPr lang="cs-CZ" sz="14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skládání </a:t>
            </a: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nahrávek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 případě chybějící audio nahrávky nebylo možné reagovat flexibilně na aktuální provozní situaci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za 16let provozu – nahrávky několika hlasy, špatné navazování na sebe, nepřirozená intonace hlasu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Zavedení SNOWTAM2020 (GRF) a zohlednění do vysílání ATIS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manuální vkládání dat ze SNOWTAM do vysílání ATIS obsluhou (není v souladu s (EU) 73/2010 - ADQ)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nemožnost poskytovat služby D-ATIS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290513" y="512763"/>
            <a:ext cx="8607425" cy="588962"/>
          </a:xfrm>
        </p:spPr>
        <p:txBody>
          <a:bodyPr/>
          <a:lstStyle/>
          <a:p>
            <a:pPr eaLnBrk="1" hangingPunct="1"/>
            <a:r>
              <a:rPr lang="cs-CZ" altLang="cs-CZ" sz="2500" dirty="0" smtClean="0">
                <a:latin typeface="Tahoma" panose="020B0604030504040204" pitchFamily="34" charset="0"/>
                <a:cs typeface="Tahoma" panose="020B0604030504040204" pitchFamily="34" charset="0"/>
              </a:rPr>
              <a:t>Obnova ATIS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95300" y="1073150"/>
            <a:ext cx="8172450" cy="4616450"/>
          </a:xfrm>
        </p:spPr>
        <p:txBody>
          <a:bodyPr/>
          <a:lstStyle/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Systémy ATIS ver 4.x po obnově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obnova HW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obnova OS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zavedení architektury server-klient</a:t>
            </a:r>
            <a:endParaRPr lang="cs-CZ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nová </a:t>
            </a:r>
            <a:r>
              <a:rPr lang="cs-CZ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verze </a:t>
            </a: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aplikačního software – ATIS ver 4.x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generování D-ATIS</a:t>
            </a:r>
            <a:endParaRPr lang="cs-CZ" sz="8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endParaRPr lang="cs-CZ" sz="5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aplikační software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syntetický hlas, pouze v angličtině (založený na „Text to </a:t>
            </a:r>
            <a:r>
              <a:rPr lang="cs-CZ" sz="1100" b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Speech</a:t>
            </a: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“) – dnes standardně využíváno </a:t>
            </a:r>
            <a:r>
              <a:rPr lang="cs-CZ" sz="1100" b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pro </a:t>
            </a:r>
            <a:r>
              <a:rPr lang="cs-CZ" sz="1100" b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systémy ATIS (VOLMET)</a:t>
            </a:r>
            <a:endParaRPr lang="cs-CZ" sz="11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ožnost ladit hlasový výstup s pomocí úpravy Fonetiky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Možnost reagovat na aktuální provozní situaci díky „Text to </a:t>
            </a:r>
            <a:r>
              <a:rPr lang="cs-CZ" sz="1100" b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Speech</a:t>
            </a: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“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Automatické zpracování mandatorní části SNOWTAM2020 (GRF) a poloautomatické zpracování části SITUATIONAL AWARENESS ze SNOWTAM</a:t>
            </a:r>
          </a:p>
          <a:p>
            <a:pPr marL="342900" lvl="1" indent="0" algn="just">
              <a:lnSpc>
                <a:spcPct val="125000"/>
              </a:lnSpc>
              <a:buNone/>
              <a:defRPr/>
            </a:pPr>
            <a:endParaRPr lang="cs-CZ" sz="5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generování D-ATIS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Stejně jako DCL, zaveden D-ATIS vzhledem k objemu a složení provozu pouze na LKPR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Systémy ATIS LKKV, ATIS LKTB i ATIS LKMT jsou technicky připraveny zprávy D-ATIS generovat</a:t>
            </a:r>
            <a:endParaRPr lang="cs-CZ" sz="11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342900" lvl="1" indent="0" algn="just">
              <a:lnSpc>
                <a:spcPct val="125000"/>
              </a:lnSpc>
              <a:buNone/>
              <a:defRPr/>
            </a:pPr>
            <a:endParaRPr lang="cs-CZ" sz="1100" b="1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290513" y="512763"/>
            <a:ext cx="8607425" cy="588962"/>
          </a:xfrm>
        </p:spPr>
        <p:txBody>
          <a:bodyPr/>
          <a:lstStyle/>
          <a:p>
            <a:pPr eaLnBrk="1" hangingPunct="1"/>
            <a:r>
              <a:rPr lang="cs-CZ" altLang="cs-CZ" sz="2500" dirty="0" smtClean="0">
                <a:latin typeface="Tahoma" panose="020B0604030504040204" pitchFamily="34" charset="0"/>
                <a:cs typeface="Tahoma" panose="020B0604030504040204" pitchFamily="34" charset="0"/>
              </a:rPr>
              <a:t>Testování před zavedením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95300" y="1073150"/>
            <a:ext cx="8172450" cy="4616450"/>
          </a:xfrm>
        </p:spPr>
        <p:txBody>
          <a:bodyPr/>
          <a:lstStyle/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Před uvedením do provozu byla nová verze systémů ATIS podrobena důkladnému a dlouhodobému testování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Testování probíhalo za účasti leteckých expertů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Z důvodu možné záměny s provozními ATIS (testy probíhaly s provozní konfigurací a reálnými daty), nebyly obnovované a testované </a:t>
            </a:r>
            <a:r>
              <a:rPr lang="cs-CZ" sz="1400" b="1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ATISy</a:t>
            </a: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se syntetickým hlasem předem zpřístupněny k pří-poslechu po frekvenci, ani telefonu.</a:t>
            </a:r>
          </a:p>
          <a:p>
            <a:pPr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Během testů a ladění Fonetiky byl věnován významný čas ladění českým slovům – např. názvům letišť</a:t>
            </a:r>
          </a:p>
          <a:p>
            <a:pPr lvl="1" algn="just">
              <a:lnSpc>
                <a:spcPct val="125000"/>
              </a:lnSpc>
              <a:buFont typeface="Wingdings" pitchFamily="2" charset="2"/>
              <a:buChar char="v"/>
              <a:defRPr/>
            </a:pPr>
            <a:r>
              <a:rPr lang="cs-CZ" sz="11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problematické vyslovování Ř v angličtině (TUŘANY)</a:t>
            </a:r>
          </a:p>
        </p:txBody>
      </p:sp>
    </p:spTree>
    <p:extLst>
      <p:ext uri="{BB962C8B-B14F-4D97-AF65-F5344CB8AC3E}">
        <p14:creationId xmlns:p14="http://schemas.microsoft.com/office/powerpoint/2010/main" val="234053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90513" y="512763"/>
            <a:ext cx="8607425" cy="588962"/>
          </a:xfrm>
        </p:spPr>
        <p:txBody>
          <a:bodyPr/>
          <a:lstStyle/>
          <a:p>
            <a:pPr eaLnBrk="1" hangingPunct="1"/>
            <a:r>
              <a:rPr lang="cs-CZ" altLang="cs-CZ" sz="2500" dirty="0" smtClean="0">
                <a:latin typeface="Tahoma" panose="020B0604030504040204" pitchFamily="34" charset="0"/>
                <a:cs typeface="Tahoma" panose="020B0604030504040204" pitchFamily="34" charset="0"/>
              </a:rPr>
              <a:t>Zavedení D-ATIS (LKPR)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90513" y="1017588"/>
            <a:ext cx="8607425" cy="430053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Jeden z hlavních důvodů generační obnovy ATIS bylo umožnění poskytování D-ATIS (</a:t>
            </a:r>
            <a:r>
              <a:rPr lang="cs-CZ" altLang="cs-CZ" sz="1400" b="1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zhuštěná textová </a:t>
            </a: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forma zprávy ATIS, komunikovaná přes </a:t>
            </a:r>
            <a:r>
              <a:rPr lang="cs-CZ" altLang="cs-CZ" sz="1400" b="1" dirty="0" err="1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datalink</a:t>
            </a: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Na základě sesbíraných statistických dat v letech 2019-2021 (počet dotazů od aerolinek), bylo rozhodnuto o zavedení D-ATIS pouze pro LKPR (stejně jako u DCL)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Od spuštění 30.12.2021 bylo za prvních 14dnů provozu (do 12.1.2022 vč.) celkem 2144 dotazů na D-</a:t>
            </a:r>
            <a:r>
              <a:rPr lang="cs-CZ" altLang="cs-CZ" sz="1400" b="1" dirty="0" err="1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ATISy</a:t>
            </a: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v ČR (úspěšné: LKPR 2123x, neúspěšné: LKKV 1x, LKMT 4x, LKTB 5x)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cs-CZ" altLang="cs-CZ" sz="1400" b="1" dirty="0" smtClean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666" y="3005594"/>
            <a:ext cx="4033608" cy="271087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648" y="3005594"/>
            <a:ext cx="3388593" cy="2710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90513" y="512763"/>
            <a:ext cx="8607425" cy="588962"/>
          </a:xfrm>
        </p:spPr>
        <p:txBody>
          <a:bodyPr/>
          <a:lstStyle/>
          <a:p>
            <a:pPr eaLnBrk="1" hangingPunct="1"/>
            <a:r>
              <a:rPr lang="cs-CZ" altLang="cs-CZ" sz="2500" dirty="0" smtClean="0">
                <a:latin typeface="Tahoma" panose="020B0604030504040204" pitchFamily="34" charset="0"/>
                <a:cs typeface="Tahoma" panose="020B0604030504040204" pitchFamily="34" charset="0"/>
              </a:rPr>
              <a:t>Vyhodnocování provozu ATIS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290513" y="1017588"/>
            <a:ext cx="8607425" cy="4300537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ŘLP ČR monitoruje vysílání ATIS. Zaznamenané nesrovnalosti jsou vyhodnocovány v rámci interních procesů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ŘLP ČR je připraveno i nadále vyhodnocovat případné připomínky uživatelů ATIS a v případě potřeby aktivně reagovat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cs-CZ" altLang="cs-CZ" sz="1400" b="1" dirty="0" smtClean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Vyjma technické závady na komunikačním zařízení v LKMT (31.12.2021 – 2.1.2022), která způsobila nesrozumitelnost ATIS LKMT, nebyly zaznamenány žádné negativní připomínky ze strany dopravních pilotů (aerolinek), navštěvujících letiště LKKV, LKPR, LKTB a LKMT.</a:t>
            </a:r>
            <a:endParaRPr lang="cs-CZ" altLang="cs-CZ" sz="1400" b="1" dirty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cs-CZ" altLang="cs-CZ" sz="1400" b="1" dirty="0" smtClean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cs-CZ" altLang="cs-CZ" sz="1400" b="1" dirty="0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Komentáře a připomínky můžete zasílat na adresu</a:t>
            </a:r>
            <a:r>
              <a:rPr lang="cs-CZ" altLang="cs-CZ" sz="1400" b="1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cs-CZ" altLang="cs-CZ" sz="1400" b="1" u="sng" smtClean="0">
                <a:solidFill>
                  <a:schemeClr val="tx2">
                    <a:lumMod val="50000"/>
                    <a:lumOff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klima@ans.cz</a:t>
            </a:r>
            <a:r>
              <a:rPr lang="cs-CZ" altLang="cs-CZ" sz="1400" b="1" smtClean="0">
                <a:solidFill>
                  <a:schemeClr val="tx2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altLang="cs-CZ" sz="1400" b="1" dirty="0" smtClean="0">
              <a:solidFill>
                <a:schemeClr val="tx2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1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ctrTitle"/>
          </p:nvPr>
        </p:nvSpPr>
        <p:spPr>
          <a:xfrm>
            <a:off x="282575" y="268288"/>
            <a:ext cx="6858000" cy="1377950"/>
          </a:xfrm>
        </p:spPr>
        <p:txBody>
          <a:bodyPr/>
          <a:lstStyle/>
          <a:p>
            <a:pPr eaLnBrk="1" hangingPunct="1"/>
            <a:r>
              <a:rPr lang="cs-CZ" altLang="cs-CZ" sz="250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5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500" smtClean="0"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2500" smtClean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2500" smtClean="0">
                <a:latin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  <p:sp>
        <p:nvSpPr>
          <p:cNvPr id="14339" name="Podnadpis 2"/>
          <p:cNvSpPr>
            <a:spLocks noGrp="1"/>
          </p:cNvSpPr>
          <p:nvPr>
            <p:ph type="subTitle" idx="1"/>
          </p:nvPr>
        </p:nvSpPr>
        <p:spPr>
          <a:xfrm>
            <a:off x="282575" y="1768475"/>
            <a:ext cx="6858000" cy="1655763"/>
          </a:xfrm>
        </p:spPr>
        <p:txBody>
          <a:bodyPr/>
          <a:lstStyle/>
          <a:p>
            <a:pPr eaLnBrk="1" hangingPunct="1"/>
            <a:endParaRPr lang="cs-CZ" altLang="cs-CZ" sz="25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Prezentace CZ -  nové logo">
  <a:themeElements>
    <a:clrScheme name="RLP">
      <a:dk1>
        <a:srgbClr val="000000"/>
      </a:dk1>
      <a:lt1>
        <a:sysClr val="window" lastClr="FFFFFF"/>
      </a:lt1>
      <a:dk2>
        <a:srgbClr val="00205B"/>
      </a:dk2>
      <a:lt2>
        <a:srgbClr val="00A9E0"/>
      </a:lt2>
      <a:accent1>
        <a:srgbClr val="007396"/>
      </a:accent1>
      <a:accent2>
        <a:srgbClr val="5F2167"/>
      </a:accent2>
      <a:accent3>
        <a:srgbClr val="C8102E"/>
      </a:accent3>
      <a:accent4>
        <a:srgbClr val="C87B00"/>
      </a:accent4>
      <a:accent5>
        <a:srgbClr val="00A787"/>
      </a:accent5>
      <a:accent6>
        <a:srgbClr val="94BB1E"/>
      </a:accent6>
      <a:hlink>
        <a:srgbClr val="00205B"/>
      </a:hlink>
      <a:folHlink>
        <a:srgbClr val="AE0077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CZ" id="{EB2BBE68-342C-43CC-A936-F8A138E0FBB9}" vid="{C92128D4-03B3-42C4-81B5-395B16ACF46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CZ -  nové logo</Template>
  <TotalTime>1239</TotalTime>
  <Words>533</Words>
  <Application>Microsoft Office PowerPoint</Application>
  <PresentationFormat>Předvádění na obrazovce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Tahoma</vt:lpstr>
      <vt:lpstr>Wingdings</vt:lpstr>
      <vt:lpstr>PPT Prezentace CZ -  nové logo</vt:lpstr>
      <vt:lpstr>Obnova 4x ATIS </vt:lpstr>
      <vt:lpstr>Prezentace aplikace PowerPoint</vt:lpstr>
      <vt:lpstr>Důvody pro obnovu ATIS</vt:lpstr>
      <vt:lpstr>Obnova ATIS</vt:lpstr>
      <vt:lpstr>Testování před zavedením</vt:lpstr>
      <vt:lpstr>Zavedení D-ATIS (LKPR)</vt:lpstr>
      <vt:lpstr>Vyhodnocování provozu ATIS</vt:lpstr>
      <vt:lpstr>  Děkuji za pozornost</vt:lpstr>
    </vt:vector>
  </TitlesOfParts>
  <Company>ŘLP ČR, s.p., Navigační 787, Jeneč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/>
  <cp:lastModifiedBy>PRIPLATA Ivo</cp:lastModifiedBy>
  <cp:revision>128</cp:revision>
  <cp:lastPrinted>2016-06-21T07:52:47Z</cp:lastPrinted>
  <dcterms:created xsi:type="dcterms:W3CDTF">2016-03-17T11:02:27Z</dcterms:created>
  <dcterms:modified xsi:type="dcterms:W3CDTF">2022-01-17T14:06:04Z</dcterms:modified>
</cp:coreProperties>
</file>