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435" r:id="rId3"/>
    <p:sldId id="469" r:id="rId4"/>
    <p:sldId id="457" r:id="rId5"/>
    <p:sldId id="468" r:id="rId6"/>
    <p:sldId id="470" r:id="rId7"/>
    <p:sldId id="458" r:id="rId8"/>
    <p:sldId id="453" r:id="rId9"/>
    <p:sldId id="455" r:id="rId10"/>
    <p:sldId id="454" r:id="rId11"/>
    <p:sldId id="456" r:id="rId12"/>
    <p:sldId id="459" r:id="rId13"/>
    <p:sldId id="460" r:id="rId14"/>
    <p:sldId id="447" r:id="rId15"/>
    <p:sldId id="443" r:id="rId16"/>
    <p:sldId id="448" r:id="rId17"/>
    <p:sldId id="441" r:id="rId18"/>
    <p:sldId id="463" r:id="rId19"/>
    <p:sldId id="464" r:id="rId20"/>
    <p:sldId id="465" r:id="rId21"/>
    <p:sldId id="466" r:id="rId22"/>
    <p:sldId id="467" r:id="rId23"/>
    <p:sldId id="450" r:id="rId2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11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61B5-89C8-4FEA-AE5F-F38D7E991DCA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E0793-303B-4AA4-A8CC-5DB74C139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2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67F74B-D128-497A-8853-6EB78FD145A1}" type="slidenum">
              <a:rPr lang="cs-CZ" smtClean="0"/>
              <a:pPr eaLnBrk="1" hangingPunct="1"/>
              <a:t>1</a:t>
            </a:fld>
            <a:endParaRPr lang="cs-CZ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17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361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439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/>
              <a:t>Vojenské cvičení Odolné nebe 2023</a:t>
            </a:r>
          </a:p>
          <a:p>
            <a:pPr eaLnBrk="1" hangingPunct="1"/>
            <a:r>
              <a:rPr lang="cs-CZ" dirty="0" smtClean="0"/>
              <a:t>ODON 2023 má schválený mandát od 28. 8. – 8. 9. 2023 (pracovní dny)</a:t>
            </a:r>
          </a:p>
          <a:p>
            <a:pPr eaLnBrk="1" hangingPunct="1"/>
            <a:r>
              <a:rPr lang="cs-CZ" dirty="0" smtClean="0"/>
              <a:t>Počítáme s aktivací standardně publikovaných TRA/TSA dle potřeb cvičení plus prostory ODON dle následujícího slajdu</a:t>
            </a:r>
          </a:p>
          <a:p>
            <a:pPr eaLnBrk="1" hangingPunct="1"/>
            <a:r>
              <a:rPr lang="cs-CZ" dirty="0" smtClean="0"/>
              <a:t>Většina prostorů bude aktivních 3 x denně po dobu 2 hodin </a:t>
            </a:r>
          </a:p>
          <a:p>
            <a:pPr eaLnBrk="1" hangingPunct="1"/>
            <a:r>
              <a:rPr lang="cs-CZ" dirty="0" smtClean="0"/>
              <a:t>a 1 x v noci rovněž 2 hodiny</a:t>
            </a:r>
          </a:p>
          <a:p>
            <a:pPr eaLnBrk="1" hangingPunct="1"/>
            <a:r>
              <a:rPr lang="cs-CZ" dirty="0" smtClean="0"/>
              <a:t>V případě aktivace prostorů ODON 31,32,33 nebudou aktivní ODON11,12,13,21,22</a:t>
            </a:r>
          </a:p>
          <a:p>
            <a:pPr eaLnBrk="1" hangingPunct="1"/>
            <a:r>
              <a:rPr lang="cs-CZ" dirty="0" smtClean="0"/>
              <a:t>Standardně publikované prostory tentokráte potřebujeme místně do GND z důvodu specifického námětu cvičení (CAS/COMAO/CSAR)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917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934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10588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27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591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760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67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31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256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24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1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39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06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Správní činnosti :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vydáno 1 OOP ke zřízení nových struktur VP ČR: TRA GA Chotěboř ( TRACVCT1 a TRACVCT2)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vydáno 1 OOP ke změně stávajících  struktur VP ČR: CTA 1 Praha a CTA 2 Praha ( zrušení CTA Brno, CTA Karlovy Vary a CTA Ostrava)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vydáno 11 OOP ke změně stávajících  struktur VP ČR: ( PARA, LKR 101-104 FRYDLANT, AMPLE STRIKE, AIR DEFENDER  FRYDLANT-2023, GATE, CENTRUM, ZÁMEK, HŘENSKO, MILADA, LKR7 KLATOVY)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vedeno 21 správních řízení k povolení letů do zakázaných prostorů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provedeno  5 jednání KSASM/33- 37 (17.2.,30.6.,8.9.,3.11. a 15.12)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provedeno 0 jednání Komise ASM poslední bylo v roce 2011 KASM11/21 dne. 9.11.)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66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148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23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38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582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17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84B8-2382-4DBA-85AA-32BB8D35431B}" type="datetime1">
              <a:rPr lang="en-GB" smtClean="0"/>
              <a:t>06/01/2023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4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C291-B169-47AB-B2E5-8BB56B9F192E}" type="datetime1">
              <a:rPr lang="en-GB" smtClean="0"/>
              <a:t>06/01/2023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7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7A5B-37FB-49C5-9393-C54F4B965955}" type="datetime1">
              <a:rPr lang="en-GB" smtClean="0"/>
              <a:t>06/01/2023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06ED-D069-4BFD-A96D-2933D7DDB509}" type="datetime1">
              <a:rPr lang="en-GB" smtClean="0"/>
              <a:t>06/01/2023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8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385-CFC1-46CE-B15F-25E48C48725E}" type="datetime1">
              <a:rPr lang="en-GB" smtClean="0"/>
              <a:t>06/01/2023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8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D67F-205D-4868-A3E1-3AD64A2C12AD}" type="datetime1">
              <a:rPr lang="en-GB" smtClean="0"/>
              <a:t>06/01/2023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25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4DB0-BE81-43C1-B093-543828BEF398}" type="datetime1">
              <a:rPr lang="en-GB" smtClean="0"/>
              <a:t>06/01/2023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C17-CB28-42F1-AE14-AE22B69B1B14}" type="datetime1">
              <a:rPr lang="en-GB" smtClean="0"/>
              <a:t>06/01/2023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4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318-3037-4817-8BD6-250DE1754926}" type="datetime1">
              <a:rPr lang="en-GB" smtClean="0"/>
              <a:t>06/01/2023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5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FC6-3E3A-4F98-921E-544FD5FD3E1B}" type="datetime1">
              <a:rPr lang="en-GB" smtClean="0"/>
              <a:t>06/01/2023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7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2C16-1D21-4B22-BE64-7A28A44E9A50}" type="datetime1">
              <a:rPr lang="en-GB" smtClean="0"/>
              <a:t>06/01/2023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8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13E8-FB72-4E12-B9A7-C766AFD146EA}" type="datetime1">
              <a:rPr lang="en-GB" smtClean="0"/>
              <a:t>06/01/2023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8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cid:808D3927C063504A8C04DDDCCB80847A@EURPRD10.PROD.OUTLOOK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ogo_výřez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73" y="1322501"/>
            <a:ext cx="529748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3600" b="1" cap="all" dirty="0">
                <a:solidFill>
                  <a:schemeClr val="bg1"/>
                </a:solidFill>
              </a:rPr>
              <a:t>Seminář pro všeobecné letectví </a:t>
            </a:r>
            <a:r>
              <a:rPr lang="cs-CZ" sz="3600" b="1" cap="all" dirty="0" smtClean="0">
                <a:solidFill>
                  <a:schemeClr val="bg1"/>
                </a:solidFill>
              </a:rPr>
              <a:t>2023</a:t>
            </a:r>
            <a:endParaRPr lang="cs-CZ" sz="3600" b="1" cap="all" dirty="0">
              <a:solidFill>
                <a:schemeClr val="bg1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cs-CZ" sz="900" b="1" dirty="0">
                <a:solidFill>
                  <a:schemeClr val="bg1"/>
                </a:solidFill>
                <a:latin typeface="Verdana" pitchFamily="34" charset="0"/>
              </a:rPr>
              <a:t>Úřad pro civilní letectví</a:t>
            </a:r>
          </a:p>
          <a:p>
            <a:pPr eaLnBrk="1" hangingPunct="1">
              <a:lnSpc>
                <a:spcPct val="120000"/>
              </a:lnSpc>
            </a:pPr>
            <a:r>
              <a:rPr lang="cs-CZ" sz="900" b="1" dirty="0">
                <a:solidFill>
                  <a:schemeClr val="bg1"/>
                </a:solidFill>
                <a:latin typeface="Verdana" pitchFamily="34" charset="0"/>
              </a:rPr>
              <a:t>K letišti 1149/23, 160 08 Praha 6 </a:t>
            </a:r>
          </a:p>
          <a:p>
            <a:pPr eaLnBrk="1" hangingPunct="1">
              <a:lnSpc>
                <a:spcPct val="120000"/>
              </a:lnSpc>
            </a:pPr>
            <a:endParaRPr lang="cs-CZ" sz="9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468635" y="2616193"/>
            <a:ext cx="8351837" cy="5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sz="4000" b="1" dirty="0" smtClean="0">
                <a:latin typeface="+mj-lt"/>
              </a:rPr>
              <a:t>Uspořádání vzdušného </a:t>
            </a:r>
            <a:r>
              <a:rPr lang="cs-CZ" altLang="cs-CZ" sz="4000" b="1" dirty="0" smtClean="0">
                <a:latin typeface="+mj-lt"/>
              </a:rPr>
              <a:t>prostoru ČR</a:t>
            </a:r>
            <a:endParaRPr lang="cs-CZ" altLang="cs-CZ" sz="4000" b="1" dirty="0" smtClean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4653136"/>
            <a:ext cx="87129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600" b="1" dirty="0">
              <a:solidFill>
                <a:srgbClr val="002E63"/>
              </a:solidFill>
            </a:endParaRPr>
          </a:p>
          <a:p>
            <a:pPr algn="just"/>
            <a:r>
              <a:rPr lang="cs-CZ" b="1" dirty="0">
                <a:solidFill>
                  <a:srgbClr val="002E63"/>
                </a:solidFill>
              </a:rPr>
              <a:t>Josef Kopp</a:t>
            </a:r>
          </a:p>
          <a:p>
            <a:pPr algn="just"/>
            <a:r>
              <a:rPr lang="cs-CZ" sz="1600" dirty="0">
                <a:solidFill>
                  <a:srgbClr val="002E63"/>
                </a:solidFill>
              </a:rPr>
              <a:t>Ředitel </a:t>
            </a:r>
            <a:r>
              <a:rPr lang="cs-CZ" sz="1600" dirty="0" smtClean="0">
                <a:solidFill>
                  <a:srgbClr val="002E63"/>
                </a:solidFill>
              </a:rPr>
              <a:t>Odboru navigačních služeb</a:t>
            </a:r>
          </a:p>
          <a:p>
            <a:pPr algn="just"/>
            <a:r>
              <a:rPr lang="cs-CZ" sz="1600" dirty="0" smtClean="0">
                <a:solidFill>
                  <a:srgbClr val="002E63"/>
                </a:solidFill>
              </a:rPr>
              <a:t>Sekce provozní</a:t>
            </a:r>
            <a:r>
              <a:rPr lang="cs-CZ" sz="1600" dirty="0">
                <a:solidFill>
                  <a:srgbClr val="002E63"/>
                </a:solidFill>
              </a:rPr>
              <a:t>						</a:t>
            </a:r>
          </a:p>
          <a:p>
            <a:pPr algn="just"/>
            <a:r>
              <a:rPr lang="cs-CZ" sz="1600" dirty="0">
                <a:solidFill>
                  <a:srgbClr val="002E63"/>
                </a:solidFill>
              </a:rPr>
              <a:t>Úřad pro civilní letectví </a:t>
            </a:r>
            <a:r>
              <a:rPr lang="cs-CZ" sz="1600" b="1" dirty="0">
                <a:solidFill>
                  <a:srgbClr val="002E63"/>
                </a:solidFill>
              </a:rPr>
              <a:t>                                                                                   </a:t>
            </a:r>
            <a:r>
              <a:rPr lang="cs-CZ" sz="1600" b="1" dirty="0" smtClean="0">
                <a:solidFill>
                  <a:srgbClr val="002E63"/>
                </a:solidFill>
              </a:rPr>
              <a:t>		</a:t>
            </a:r>
            <a:r>
              <a:rPr lang="cs-CZ" sz="2000" dirty="0" smtClean="0">
                <a:solidFill>
                  <a:srgbClr val="002E63"/>
                </a:solidFill>
              </a:rPr>
              <a:t>14</a:t>
            </a:r>
            <a:r>
              <a:rPr lang="cs-CZ" sz="2000" dirty="0" smtClean="0">
                <a:solidFill>
                  <a:srgbClr val="002E63"/>
                </a:solidFill>
              </a:rPr>
              <a:t>. 1. 2023</a:t>
            </a:r>
            <a:endParaRPr lang="cs-CZ" sz="2000" dirty="0">
              <a:solidFill>
                <a:srgbClr val="002E63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6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>
              <a:defRPr/>
            </a:pPr>
            <a:r>
              <a:rPr lang="cs-CZ" sz="3600" b="1" cap="all" dirty="0">
                <a:solidFill>
                  <a:prstClr val="white"/>
                </a:solidFill>
              </a:rPr>
              <a:t>AIR DEFENDER </a:t>
            </a:r>
            <a:r>
              <a:rPr lang="cs-CZ" sz="3600" b="1" cap="all" dirty="0" smtClean="0">
                <a:solidFill>
                  <a:prstClr val="white"/>
                </a:solidFill>
              </a:rPr>
              <a:t>2023 (pod FL095)</a:t>
            </a:r>
            <a:endParaRPr lang="cs-CZ" sz="3600" b="1" cap="all" dirty="0">
              <a:solidFill>
                <a:prstClr val="white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18" y="1522562"/>
            <a:ext cx="8432363" cy="46952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59632" y="349299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FFFF00"/>
                </a:solidFill>
              </a:rPr>
              <a:t>FL 305</a:t>
            </a:r>
          </a:p>
          <a:p>
            <a:r>
              <a:rPr lang="cs-CZ" sz="1200" b="1" dirty="0" smtClean="0">
                <a:solidFill>
                  <a:srgbClr val="FFFF00"/>
                </a:solidFill>
              </a:rPr>
              <a:t>FL 075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24128" y="494116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FFFF00"/>
                </a:solidFill>
              </a:rPr>
              <a:t>FL 095</a:t>
            </a:r>
          </a:p>
          <a:p>
            <a:r>
              <a:rPr lang="cs-CZ" sz="1200" b="1" dirty="0" smtClean="0">
                <a:solidFill>
                  <a:srgbClr val="FFFF00"/>
                </a:solidFill>
              </a:rPr>
              <a:t>FL 065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092280" y="401312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FFFF00"/>
                </a:solidFill>
              </a:rPr>
              <a:t>FL 095</a:t>
            </a:r>
          </a:p>
          <a:p>
            <a:r>
              <a:rPr lang="cs-CZ" sz="1200" b="1" dirty="0" smtClean="0">
                <a:solidFill>
                  <a:srgbClr val="FFFF00"/>
                </a:solidFill>
              </a:rPr>
              <a:t>FL 065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716016" y="401312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FFFF00"/>
                </a:solidFill>
              </a:rPr>
              <a:t>FL 095</a:t>
            </a:r>
          </a:p>
          <a:p>
            <a:r>
              <a:rPr lang="cs-CZ" sz="1200" b="1" dirty="0" smtClean="0">
                <a:solidFill>
                  <a:srgbClr val="FFFF00"/>
                </a:solidFill>
              </a:rPr>
              <a:t>FL 065</a:t>
            </a:r>
            <a:endParaRPr lang="cs-CZ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>
              <a:defRPr/>
            </a:pPr>
            <a:r>
              <a:rPr lang="cs-CZ" sz="3600" b="1" cap="all" dirty="0">
                <a:solidFill>
                  <a:prstClr val="white"/>
                </a:solidFill>
              </a:rPr>
              <a:t>AIR DEFENDER 2023 </a:t>
            </a:r>
            <a:r>
              <a:rPr lang="cs-CZ" sz="3600" b="1" cap="all" dirty="0" smtClean="0">
                <a:solidFill>
                  <a:prstClr val="white"/>
                </a:solidFill>
              </a:rPr>
              <a:t>(NAD </a:t>
            </a:r>
            <a:r>
              <a:rPr lang="cs-CZ" sz="3600" b="1" cap="all" dirty="0">
                <a:solidFill>
                  <a:prstClr val="white"/>
                </a:solidFill>
              </a:rPr>
              <a:t>FL095)</a:t>
            </a: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1437"/>
            <a:ext cx="8252175" cy="551656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835696" y="43651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FFFF00"/>
                </a:solidFill>
              </a:rPr>
              <a:t>FL 305</a:t>
            </a:r>
          </a:p>
          <a:p>
            <a:r>
              <a:rPr lang="cs-CZ" sz="1200" b="1" dirty="0" smtClean="0">
                <a:solidFill>
                  <a:srgbClr val="FFFF00"/>
                </a:solidFill>
              </a:rPr>
              <a:t>FL 075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95736" y="551723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FFFF00"/>
                </a:solidFill>
              </a:rPr>
              <a:t>FL 305</a:t>
            </a:r>
          </a:p>
          <a:p>
            <a:r>
              <a:rPr lang="cs-CZ" sz="1200" b="1" dirty="0" smtClean="0">
                <a:solidFill>
                  <a:srgbClr val="FFFF00"/>
                </a:solidFill>
              </a:rPr>
              <a:t>FL 245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62173" y="567501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FFFF00"/>
                </a:solidFill>
              </a:rPr>
              <a:t>FL 305</a:t>
            </a:r>
          </a:p>
          <a:p>
            <a:r>
              <a:rPr lang="cs-CZ" sz="1200" b="1" dirty="0" smtClean="0">
                <a:solidFill>
                  <a:srgbClr val="FFFF00"/>
                </a:solidFill>
              </a:rPr>
              <a:t>FL 245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419872" y="629445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FFFF00"/>
                </a:solidFill>
              </a:rPr>
              <a:t>FL 255</a:t>
            </a:r>
          </a:p>
          <a:p>
            <a:r>
              <a:rPr lang="cs-CZ" sz="1200" b="1" dirty="0" smtClean="0">
                <a:solidFill>
                  <a:srgbClr val="FFFF00"/>
                </a:solidFill>
              </a:rPr>
              <a:t>FL 245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228184" y="304655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FFFF00"/>
                </a:solidFill>
              </a:rPr>
              <a:t>FL 305</a:t>
            </a:r>
          </a:p>
          <a:p>
            <a:r>
              <a:rPr lang="cs-CZ" sz="1200" b="1" dirty="0" smtClean="0">
                <a:solidFill>
                  <a:srgbClr val="FFFF00"/>
                </a:solidFill>
              </a:rPr>
              <a:t>FL 245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165826" y="33562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FFFF00"/>
                </a:solidFill>
              </a:rPr>
              <a:t>FL 305</a:t>
            </a:r>
          </a:p>
          <a:p>
            <a:r>
              <a:rPr lang="cs-CZ" sz="1200" b="1" dirty="0" smtClean="0">
                <a:solidFill>
                  <a:srgbClr val="FFFF00"/>
                </a:solidFill>
              </a:rPr>
              <a:t>FL 245</a:t>
            </a:r>
            <a:endParaRPr lang="cs-CZ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ogo_výřez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73" y="1322501"/>
            <a:ext cx="529748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Seminář pro všeobecné letectví </a:t>
            </a: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287796" y="1548367"/>
            <a:ext cx="8568407" cy="47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Vojenské </a:t>
            </a: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cvičení ODOLNÉ</a:t>
            </a:r>
            <a:r>
              <a:rPr kumimoji="0" lang="cs-CZ" altLang="cs-CZ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NEBE </a:t>
            </a: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4000" b="1" dirty="0" smtClean="0">
                <a:solidFill>
                  <a:prstClr val="black"/>
                </a:solidFill>
                <a:latin typeface="Calibri"/>
              </a:rPr>
              <a:t>(ODON 2023)</a:t>
            </a:r>
            <a:endParaRPr kumimoji="0" lang="cs-CZ" altLang="cs-CZ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28.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až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(pracovní dny)</a:t>
            </a: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cs-CZ" altLang="cs-CZ" sz="3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200" dirty="0" smtClean="0">
                <a:solidFill>
                  <a:prstClr val="black"/>
                </a:solidFill>
                <a:latin typeface="Calibri"/>
              </a:rPr>
              <a:t>Žádost v přípravě, probíhá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konstrukce návrhu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2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ODON 2023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1589088"/>
            <a:ext cx="7560840" cy="45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ogo_výřez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73" y="1322501"/>
            <a:ext cx="529748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Seminář pro všeobecné letectví </a:t>
            </a: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396081" y="2708920"/>
            <a:ext cx="8351837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pl-PL" altLang="cs-CZ" sz="4000" b="1" dirty="0" smtClean="0">
                <a:solidFill>
                  <a:prstClr val="black"/>
                </a:solidFill>
              </a:rPr>
              <a:t>5. </a:t>
            </a:r>
          </a:p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pl-PL" altLang="cs-CZ" sz="4000" b="1" dirty="0" smtClean="0">
                <a:solidFill>
                  <a:prstClr val="black"/>
                </a:solidFill>
              </a:rPr>
              <a:t>Činnost </a:t>
            </a:r>
            <a:r>
              <a:rPr lang="pl-PL" altLang="cs-CZ" sz="4000" b="1" dirty="0">
                <a:solidFill>
                  <a:prstClr val="black"/>
                </a:solidFill>
              </a:rPr>
              <a:t>konstruktéra struktur vzdušného </a:t>
            </a:r>
            <a:r>
              <a:rPr lang="pl-PL" altLang="cs-CZ" sz="4000" b="1" dirty="0" smtClean="0">
                <a:solidFill>
                  <a:prstClr val="black"/>
                </a:solidFill>
              </a:rPr>
              <a:t>prostoru </a:t>
            </a:r>
            <a:r>
              <a:rPr kumimoji="0" lang="cs-CZ" altLang="cs-CZ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ČR</a:t>
            </a:r>
            <a:endParaRPr kumimoji="0" lang="cs-CZ" altLang="cs-CZ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2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80892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>
              <a:defRPr/>
            </a:pPr>
            <a:r>
              <a:rPr lang="cs-CZ" sz="3600" b="1" cap="all" dirty="0">
                <a:solidFill>
                  <a:prstClr val="white"/>
                </a:solidFill>
              </a:rPr>
              <a:t>Činnost konstruktéra struktur </a:t>
            </a:r>
            <a:r>
              <a:rPr lang="cs-CZ" sz="3600" b="1" cap="all" dirty="0" smtClean="0">
                <a:solidFill>
                  <a:prstClr val="white"/>
                </a:solidFill>
              </a:rPr>
              <a:t>VP v </a:t>
            </a:r>
            <a:r>
              <a:rPr lang="cs-CZ" sz="3600" b="1" cap="all" dirty="0">
                <a:solidFill>
                  <a:prstClr val="white"/>
                </a:solidFill>
              </a:rPr>
              <a:t>ČR</a:t>
            </a:r>
            <a:endParaRPr lang="cs-CZ" sz="3600" b="1" cap="all" dirty="0">
              <a:solidFill>
                <a:prstClr val="white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302077"/>
            <a:ext cx="24080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</a:t>
            </a: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87524" y="234888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0511" y="1453178"/>
            <a:ext cx="88029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cs-CZ" sz="2400" b="1" u="sng" dirty="0">
                <a:solidFill>
                  <a:prstClr val="black"/>
                </a:solidFill>
              </a:rPr>
              <a:t>Činnost konstruktéra struktur vzdušného prostoru v ČR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souladu s odst. 8 čl. 3 PNK (EU) 2017/373 byl státem (Ministerstvo dopravy) </a:t>
            </a:r>
            <a:r>
              <a:rPr lang="cs-CZ" sz="2000" dirty="0" smtClean="0">
                <a:solidFill>
                  <a:prstClr val="black"/>
                </a:solidFill>
              </a:rPr>
              <a:t>určen jako </a:t>
            </a:r>
            <a:r>
              <a:rPr lang="cs-CZ" sz="2000" b="1" dirty="0" smtClean="0">
                <a:solidFill>
                  <a:prstClr val="black"/>
                </a:solidFill>
              </a:rPr>
              <a:t>konstruktér </a:t>
            </a:r>
            <a:r>
              <a:rPr lang="cs-CZ" sz="2000" b="1" dirty="0">
                <a:solidFill>
                  <a:prstClr val="black"/>
                </a:solidFill>
              </a:rPr>
              <a:t>struktur vzdušného prostoru </a:t>
            </a:r>
            <a:r>
              <a:rPr lang="cs-CZ" sz="2000" dirty="0" smtClean="0">
                <a:solidFill>
                  <a:prstClr val="black"/>
                </a:solidFill>
              </a:rPr>
              <a:t>státní podnik Řízení letového provozu ČR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prstClr val="black"/>
                </a:solidFill>
              </a:rPr>
              <a:t>AIP ČR čl. 1.1.9 </a:t>
            </a:r>
            <a:r>
              <a:rPr lang="cs-CZ" sz="2000" dirty="0" smtClean="0">
                <a:solidFill>
                  <a:prstClr val="black"/>
                </a:solidFill>
              </a:rPr>
              <a:t>Využívání vzdušného prostoru </a:t>
            </a:r>
            <a:r>
              <a:rPr lang="cs-CZ" sz="2000" dirty="0" smtClean="0">
                <a:solidFill>
                  <a:prstClr val="black"/>
                </a:solidFill>
              </a:rPr>
              <a:t>ČR + webové stránky Úřadu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Podněty pro zřizovaní nových struktur nebo požadavky na změny struktur vzdušného prostoru, popřípadě na vyhrazení vzdušného prostoru dle odst. (6) §44 zákona o civilním letectví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záměr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změnu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vzdušného 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prostoru a sběr dat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(žadatel)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konzultace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 dotčenými subjekty – záznam o provedených konzultacích je jedním ze vstupů pro konstrukci struktury vzdušného prostoru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konstrukce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struktury vzdušného prostoru;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validace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navržené struktury vzdušného prostoru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</a:rPr>
              <a:t>Podání podnětu na Úřad</a:t>
            </a:r>
          </a:p>
        </p:txBody>
      </p:sp>
      <p:sp>
        <p:nvSpPr>
          <p:cNvPr id="5" name="Obdélník 4"/>
          <p:cNvSpPr/>
          <p:nvPr/>
        </p:nvSpPr>
        <p:spPr>
          <a:xfrm>
            <a:off x="971600" y="5301208"/>
            <a:ext cx="4608512" cy="648072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683797" y="5455967"/>
            <a:ext cx="195944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Činnosti konstruktéra</a:t>
            </a:r>
            <a:endParaRPr lang="cs-CZ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99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ogo_výřez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73" y="1322501"/>
            <a:ext cx="529748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Seminář pro všeobecné letectví </a:t>
            </a: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396081" y="2748612"/>
            <a:ext cx="835183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sz="4000" b="1" dirty="0" smtClean="0">
                <a:solidFill>
                  <a:prstClr val="black"/>
                </a:solidFill>
              </a:rPr>
              <a:t>6. </a:t>
            </a:r>
          </a:p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sz="4000" b="1" dirty="0" smtClean="0">
                <a:solidFill>
                  <a:prstClr val="black"/>
                </a:solidFill>
              </a:rPr>
              <a:t>Vyhrazení </a:t>
            </a:r>
            <a:r>
              <a:rPr lang="cs-CZ" altLang="cs-CZ" sz="4000" b="1" dirty="0" smtClean="0">
                <a:solidFill>
                  <a:prstClr val="black"/>
                </a:solidFill>
              </a:rPr>
              <a:t>vzdušného prostoru </a:t>
            </a:r>
          </a:p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sz="4000" b="1" dirty="0" smtClean="0">
                <a:solidFill>
                  <a:prstClr val="black"/>
                </a:solidFill>
              </a:rPr>
              <a:t>pro </a:t>
            </a:r>
            <a:r>
              <a:rPr lang="cs-CZ" altLang="cs-CZ" sz="4000" b="1" dirty="0">
                <a:solidFill>
                  <a:prstClr val="black"/>
                </a:solidFill>
              </a:rPr>
              <a:t>zásah IZS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>
              <a:defRPr/>
            </a:pPr>
            <a:r>
              <a:rPr lang="cs-CZ" sz="3600" b="1" cap="all" dirty="0">
                <a:solidFill>
                  <a:prstClr val="white"/>
                </a:solidFill>
              </a:rPr>
              <a:t>Vyhrazení </a:t>
            </a:r>
            <a:r>
              <a:rPr lang="cs-CZ" sz="3600" b="1" cap="all" dirty="0" smtClean="0">
                <a:solidFill>
                  <a:prstClr val="white"/>
                </a:solidFill>
              </a:rPr>
              <a:t>VP pro </a:t>
            </a:r>
            <a:r>
              <a:rPr lang="cs-CZ" sz="3600" b="1" cap="all" dirty="0">
                <a:solidFill>
                  <a:prstClr val="white"/>
                </a:solidFill>
              </a:rPr>
              <a:t>zásah IZS </a:t>
            </a:r>
            <a:endParaRPr lang="cs-CZ" sz="3600" b="1" cap="all" dirty="0">
              <a:solidFill>
                <a:prstClr val="white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504352"/>
            <a:ext cx="88924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Vyhrazení vzdušného prostoru pro zásah IZS 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prstClr val="black"/>
                </a:solidFill>
              </a:rPr>
              <a:t>(nově doplněno písm. </a:t>
            </a:r>
            <a:r>
              <a:rPr lang="cs-CZ" sz="2000" b="1" dirty="0" smtClean="0">
                <a:solidFill>
                  <a:prstClr val="black"/>
                </a:solidFill>
              </a:rPr>
              <a:t>i)</a:t>
            </a:r>
            <a:r>
              <a:rPr lang="cs-CZ" sz="2000" dirty="0" smtClean="0">
                <a:solidFill>
                  <a:prstClr val="black"/>
                </a:solidFill>
              </a:rPr>
              <a:t> </a:t>
            </a:r>
            <a:r>
              <a:rPr lang="cs-CZ" sz="2000" dirty="0" smtClean="0">
                <a:solidFill>
                  <a:prstClr val="black"/>
                </a:solidFill>
              </a:rPr>
              <a:t>do odst</a:t>
            </a:r>
            <a:r>
              <a:rPr lang="cs-CZ" sz="2000" dirty="0" smtClean="0">
                <a:solidFill>
                  <a:prstClr val="black"/>
                </a:solidFill>
              </a:rPr>
              <a:t>. (4) §15 a doplněno udělení výjimky z požadované lhůty pro podání požadavku na vyhrazení v odst. (4) § 16 Vyhlášky č. 108/1997 Sb.)</a:t>
            </a:r>
            <a:endParaRPr lang="cs-CZ" sz="20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Aktivace v souladu s odst. (5) §44 zákona č. 49/1997 Sb</a:t>
            </a:r>
            <a:r>
              <a:rPr lang="cs-CZ" dirty="0" smtClean="0">
                <a:solidFill>
                  <a:prstClr val="black"/>
                </a:solidFill>
              </a:rPr>
              <a:t>., </a:t>
            </a:r>
            <a:r>
              <a:rPr lang="cs-CZ" dirty="0">
                <a:solidFill>
                  <a:prstClr val="black"/>
                </a:solidFill>
              </a:rPr>
              <a:t>o civilním </a:t>
            </a:r>
            <a:r>
              <a:rPr lang="cs-CZ" dirty="0" smtClean="0">
                <a:solidFill>
                  <a:prstClr val="black"/>
                </a:solidFill>
              </a:rPr>
              <a:t>letectví, na žádost POLICIE ČR (LS PCŘ</a:t>
            </a:r>
            <a:r>
              <a:rPr lang="cs-CZ" dirty="0">
                <a:solidFill>
                  <a:prstClr val="black"/>
                </a:solidFill>
              </a:rPr>
              <a:t>) cestou </a:t>
            </a:r>
            <a:r>
              <a:rPr lang="cs-CZ" dirty="0" smtClean="0">
                <a:solidFill>
                  <a:prstClr val="black"/>
                </a:solidFill>
              </a:rPr>
              <a:t>civilně-vojenského pracoviště pro </a:t>
            </a:r>
            <a:r>
              <a:rPr lang="cs-CZ" dirty="0">
                <a:solidFill>
                  <a:prstClr val="black"/>
                </a:solidFill>
              </a:rPr>
              <a:t>uspořádání vzdušného prostoru </a:t>
            </a:r>
            <a:r>
              <a:rPr lang="cs-CZ" dirty="0" smtClean="0">
                <a:solidFill>
                  <a:prstClr val="black"/>
                </a:solidFill>
              </a:rPr>
              <a:t>(AMC</a:t>
            </a:r>
            <a:r>
              <a:rPr lang="cs-CZ" dirty="0">
                <a:solidFill>
                  <a:prstClr val="black"/>
                </a:solidFill>
              </a:rPr>
              <a:t>) v případě průmyslových havárií, živelných katastrof a zvláště významného veřejného </a:t>
            </a:r>
            <a:r>
              <a:rPr lang="cs-CZ" dirty="0" smtClean="0">
                <a:solidFill>
                  <a:prstClr val="black"/>
                </a:solidFill>
              </a:rPr>
              <a:t>zájmu,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a to na dobu nepřesahující 24 hodin v průběhu tří dnů po sobě jdoucích ode dne </a:t>
            </a:r>
            <a:r>
              <a:rPr lang="cs-CZ" dirty="0" smtClean="0">
                <a:solidFill>
                  <a:prstClr val="black"/>
                </a:solidFill>
              </a:rPr>
              <a:t>vyhrazení</a:t>
            </a:r>
            <a:r>
              <a:rPr lang="cs-CZ" dirty="0">
                <a:solidFill>
                  <a:prstClr val="black"/>
                </a:solidFill>
              </a:rPr>
              <a:t>,</a:t>
            </a:r>
            <a:endParaRPr lang="cs-CZ" dirty="0" smtClean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Cíl: prodloužení reakčního času Úřadu pro aplikaci odst. (4) §44 a §44b) </a:t>
            </a:r>
            <a:r>
              <a:rPr lang="pt-BR" dirty="0" smtClean="0">
                <a:solidFill>
                  <a:prstClr val="black"/>
                </a:solidFill>
              </a:rPr>
              <a:t>zákona č</a:t>
            </a:r>
            <a:r>
              <a:rPr lang="pt-BR" dirty="0">
                <a:solidFill>
                  <a:prstClr val="black"/>
                </a:solidFill>
              </a:rPr>
              <a:t>. 49/1997 Sb., o civilním </a:t>
            </a:r>
            <a:r>
              <a:rPr lang="pt-BR" dirty="0" smtClean="0">
                <a:solidFill>
                  <a:prstClr val="black"/>
                </a:solidFill>
              </a:rPr>
              <a:t>letectví</a:t>
            </a:r>
            <a:r>
              <a:rPr lang="cs-CZ" dirty="0" smtClean="0">
                <a:solidFill>
                  <a:prstClr val="black"/>
                </a:solidFill>
              </a:rPr>
              <a:t>, </a:t>
            </a:r>
            <a:r>
              <a:rPr lang="cs-CZ" dirty="0">
                <a:solidFill>
                  <a:prstClr val="black"/>
                </a:solidFill>
              </a:rPr>
              <a:t>k </a:t>
            </a:r>
            <a:r>
              <a:rPr lang="cs-CZ" dirty="0" smtClean="0">
                <a:solidFill>
                  <a:prstClr val="black"/>
                </a:solidFill>
              </a:rPr>
              <a:t>omezení </a:t>
            </a:r>
            <a:r>
              <a:rPr lang="cs-CZ" dirty="0">
                <a:solidFill>
                  <a:prstClr val="black"/>
                </a:solidFill>
              </a:rPr>
              <a:t>nebo </a:t>
            </a:r>
            <a:r>
              <a:rPr lang="cs-CZ" dirty="0" smtClean="0">
                <a:solidFill>
                  <a:prstClr val="black"/>
                </a:solidFill>
              </a:rPr>
              <a:t>zákazu </a:t>
            </a:r>
            <a:r>
              <a:rPr lang="cs-CZ" dirty="0">
                <a:solidFill>
                  <a:prstClr val="black"/>
                </a:solidFill>
              </a:rPr>
              <a:t>užívání vzdušného prostoru ČR nebo jeho části k létání na dobu nezbytně nutnou, je-li létání ve vzdušném prostoru ČR bezprostředně a vážně ohroženo nebo vyžaduje-li to zvláště významný veřejný </a:t>
            </a:r>
            <a:r>
              <a:rPr lang="cs-CZ" dirty="0" smtClean="0">
                <a:solidFill>
                  <a:prstClr val="black"/>
                </a:solidFill>
              </a:rPr>
              <a:t>zájem,</a:t>
            </a:r>
            <a:endParaRPr lang="pt-BR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tato úprava se předpokládá vstoupit v platnost spolu s očekávanou novelou Vyhlášky. </a:t>
            </a:r>
          </a:p>
        </p:txBody>
      </p:sp>
    </p:spTree>
    <p:extLst>
      <p:ext uri="{BB962C8B-B14F-4D97-AF65-F5344CB8AC3E}">
        <p14:creationId xmlns:p14="http://schemas.microsoft.com/office/powerpoint/2010/main" val="3947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ogo_výřez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73" y="1322501"/>
            <a:ext cx="529748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Seminář pro všeobecné letectví </a:t>
            </a: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107504" y="1534416"/>
            <a:ext cx="8928992" cy="47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Zřízení </a:t>
            </a: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TMA a úprava ATZ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 IFR provoz na LKCS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cs-CZ" altLang="cs-CZ" sz="2800" b="1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dirty="0" smtClean="0">
                <a:solidFill>
                  <a:prstClr val="black"/>
                </a:solidFill>
                <a:latin typeface="Calibri"/>
              </a:rPr>
              <a:t>(plánováno od června 2023)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cs-CZ" altLang="cs-CZ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Koncepce provádění letů IFR na LKCS – Fáze 1 (dokument ŘLP ČR, </a:t>
            </a:r>
            <a:r>
              <a:rPr kumimoji="0" lang="cs-CZ" altLang="cs-CZ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s.p</a:t>
            </a:r>
            <a:r>
              <a:rPr kumimoji="0" lang="cs-CZ" altLang="cs-CZ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OP/22/0287, ver. 1.0)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>
                <a:solidFill>
                  <a:prstClr val="black"/>
                </a:solidFill>
                <a:latin typeface="Calibri"/>
              </a:rPr>
              <a:t>Konzultace k návrhu změny proběhla dne 24. 11. 2022 (zápis </a:t>
            </a:r>
            <a:r>
              <a:rPr lang="cs-CZ" altLang="cs-CZ" dirty="0" smtClean="0">
                <a:solidFill>
                  <a:prstClr val="black"/>
                </a:solidFill>
                <a:latin typeface="Calibri"/>
              </a:rPr>
              <a:t>z jednání)</a:t>
            </a:r>
            <a:endParaRPr kumimoji="0" lang="cs-CZ" altLang="cs-CZ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dirty="0" smtClean="0">
                <a:solidFill>
                  <a:prstClr val="black"/>
                </a:solidFill>
                <a:latin typeface="Calibri"/>
              </a:rPr>
              <a:t>Protokol o konstrukci ATZ, TMA a RMZ České Budějovice </a:t>
            </a:r>
            <a:r>
              <a:rPr lang="cs-CZ" altLang="cs-CZ" dirty="0" smtClean="0">
                <a:solidFill>
                  <a:prstClr val="black"/>
                </a:solidFill>
              </a:rPr>
              <a:t>(ŘLP </a:t>
            </a:r>
            <a:r>
              <a:rPr lang="cs-CZ" altLang="cs-CZ" dirty="0">
                <a:solidFill>
                  <a:prstClr val="black"/>
                </a:solidFill>
              </a:rPr>
              <a:t>ČR, </a:t>
            </a:r>
            <a:r>
              <a:rPr lang="cs-CZ" altLang="cs-CZ" dirty="0" err="1">
                <a:solidFill>
                  <a:prstClr val="black"/>
                </a:solidFill>
              </a:rPr>
              <a:t>s.p</a:t>
            </a:r>
            <a:r>
              <a:rPr lang="cs-CZ" altLang="cs-CZ" dirty="0">
                <a:solidFill>
                  <a:prstClr val="black"/>
                </a:solidFill>
              </a:rPr>
              <a:t>., SMA </a:t>
            </a:r>
            <a:r>
              <a:rPr lang="cs-CZ" altLang="cs-CZ" dirty="0" smtClean="0">
                <a:solidFill>
                  <a:prstClr val="black"/>
                </a:solidFill>
                <a:latin typeface="Calibri"/>
              </a:rPr>
              <a:t>R/12656/2022)</a:t>
            </a:r>
            <a:endParaRPr kumimoji="0" lang="cs-CZ" altLang="cs-CZ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dirty="0" smtClean="0">
                <a:solidFill>
                  <a:prstClr val="black"/>
                </a:solidFill>
                <a:latin typeface="Calibri"/>
              </a:rPr>
              <a:t>Projednáno na 37. jednání KS ASM dne 15. 12. 2022 (zápis </a:t>
            </a:r>
            <a:r>
              <a:rPr lang="cs-CZ" altLang="cs-CZ" dirty="0">
                <a:solidFill>
                  <a:prstClr val="black"/>
                </a:solidFill>
              </a:rPr>
              <a:t>ÚCL č.j. </a:t>
            </a:r>
            <a:r>
              <a:rPr lang="cs-CZ" altLang="cs-CZ" dirty="0" smtClean="0">
                <a:solidFill>
                  <a:prstClr val="black"/>
                </a:solidFill>
              </a:rPr>
              <a:t>12660-22-701</a:t>
            </a:r>
            <a:r>
              <a:rPr lang="cs-CZ" altLang="cs-CZ" dirty="0" smtClean="0">
                <a:solidFill>
                  <a:prstClr val="black"/>
                </a:solidFill>
              </a:rPr>
              <a:t>)</a:t>
            </a:r>
            <a:endParaRPr lang="cs-CZ" altLang="cs-CZ" dirty="0" smtClean="0">
              <a:solidFill>
                <a:prstClr val="black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IFR PROVOZ na LKCS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5043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u="sng" dirty="0" smtClean="0">
                <a:solidFill>
                  <a:prstClr val="black"/>
                </a:solidFill>
                <a:latin typeface="Calibri"/>
              </a:rPr>
              <a:t>Úprava ATZ LKCS</a:t>
            </a: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47" y="1984826"/>
            <a:ext cx="2595996" cy="18658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988032"/>
            <a:ext cx="5040560" cy="377349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78147" y="3947794"/>
            <a:ext cx="259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Současná ATZ LKCS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0822" y="5695925"/>
            <a:ext cx="210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ATZ LKCS po úpravě 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874143" y="6065257"/>
            <a:ext cx="6264696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sz="1200" dirty="0" smtClean="0">
                <a:solidFill>
                  <a:prstClr val="black"/>
                </a:solidFill>
              </a:rPr>
              <a:t>Zdroj: Koncepce </a:t>
            </a:r>
            <a:r>
              <a:rPr lang="cs-CZ" altLang="cs-CZ" sz="1200" dirty="0">
                <a:solidFill>
                  <a:prstClr val="black"/>
                </a:solidFill>
              </a:rPr>
              <a:t>provádění letů IFR na LKCS – Fáze 1 (dokument ŘLP ČR, </a:t>
            </a:r>
            <a:r>
              <a:rPr lang="cs-CZ" altLang="cs-CZ" sz="1200" dirty="0" err="1">
                <a:solidFill>
                  <a:prstClr val="black"/>
                </a:solidFill>
              </a:rPr>
              <a:t>s.p</a:t>
            </a:r>
            <a:r>
              <a:rPr lang="cs-CZ" altLang="cs-CZ" sz="1200" dirty="0">
                <a:solidFill>
                  <a:prstClr val="black"/>
                </a:solidFill>
              </a:rPr>
              <a:t>., OP/22/0287, ver. 1.0)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512" y="523391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Nové vertikální hranice ATZ / </a:t>
            </a:r>
            <a:r>
              <a:rPr lang="cs-CZ" sz="1600" b="1" dirty="0"/>
              <a:t>RMZ</a:t>
            </a:r>
            <a:r>
              <a:rPr lang="cs-CZ" sz="1600" dirty="0"/>
              <a:t>: GND – 3500 ft AMSL.</a:t>
            </a:r>
          </a:p>
        </p:txBody>
      </p:sp>
    </p:spTree>
    <p:extLst>
      <p:ext uri="{BB962C8B-B14F-4D97-AF65-F5344CB8AC3E}">
        <p14:creationId xmlns:p14="http://schemas.microsoft.com/office/powerpoint/2010/main" val="11171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80892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>
              <a:defRPr/>
            </a:pPr>
            <a:r>
              <a:rPr lang="cs-CZ" sz="3600" b="1" cap="all" dirty="0">
                <a:solidFill>
                  <a:prstClr val="white"/>
                </a:solidFill>
              </a:rPr>
              <a:t>Seminář pro všeobecné letectví </a:t>
            </a:r>
            <a:r>
              <a:rPr lang="cs-CZ" sz="3600" b="1" cap="all" dirty="0" smtClean="0">
                <a:solidFill>
                  <a:prstClr val="white"/>
                </a:solidFill>
              </a:rPr>
              <a:t>2023</a:t>
            </a:r>
            <a:endParaRPr lang="cs-CZ" sz="3600" b="1" cap="all" dirty="0">
              <a:solidFill>
                <a:prstClr val="white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302077"/>
            <a:ext cx="24080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87524" y="234888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763182"/>
            <a:ext cx="8219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Obsah prezentace: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Uspořádání vzdušného </a:t>
            </a:r>
            <a:r>
              <a:rPr lang="cs-CZ" sz="2000" dirty="0" smtClean="0">
                <a:solidFill>
                  <a:prstClr val="black"/>
                </a:solidFill>
              </a:rPr>
              <a:t>prostoru ČR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prstClr val="black"/>
                </a:solidFill>
              </a:rPr>
              <a:t>Správní </a:t>
            </a:r>
            <a:r>
              <a:rPr lang="cs-CZ" sz="2000" dirty="0" smtClean="0">
                <a:solidFill>
                  <a:prstClr val="black"/>
                </a:solidFill>
              </a:rPr>
              <a:t>činnosti </a:t>
            </a:r>
            <a:r>
              <a:rPr lang="cs-CZ" sz="2000" dirty="0" smtClean="0">
                <a:solidFill>
                  <a:prstClr val="black"/>
                </a:solidFill>
              </a:rPr>
              <a:t>Úřadu v oblasti ASM v roce 2022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</a:rPr>
              <a:t>Zastavení projektu pro zvýšení horní hranice VP třídy „G“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prstClr val="black"/>
                </a:solidFill>
              </a:rPr>
              <a:t>Vojenské cvičení </a:t>
            </a:r>
            <a:r>
              <a:rPr lang="en-US" sz="2000" dirty="0" smtClean="0">
                <a:solidFill>
                  <a:prstClr val="black"/>
                </a:solidFill>
              </a:rPr>
              <a:t>AIR</a:t>
            </a:r>
            <a:r>
              <a:rPr lang="cs-CZ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DEFENDER 2023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prstClr val="black"/>
                </a:solidFill>
              </a:rPr>
              <a:t>Vojenské </a:t>
            </a:r>
            <a:r>
              <a:rPr lang="cs-CZ" sz="2000" dirty="0">
                <a:solidFill>
                  <a:prstClr val="black"/>
                </a:solidFill>
              </a:rPr>
              <a:t>cvičení </a:t>
            </a:r>
            <a:r>
              <a:rPr lang="cs-CZ" sz="2000" dirty="0" smtClean="0">
                <a:solidFill>
                  <a:prstClr val="black"/>
                </a:solidFill>
              </a:rPr>
              <a:t>ODOLNÉ NEBE 2023 (ODON 2023)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prstClr val="black"/>
                </a:solidFill>
              </a:rPr>
              <a:t>Činnost konstruktéra struktur vzdušného prostoru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prstClr val="black"/>
                </a:solidFill>
              </a:rPr>
              <a:t>Vyhrazení </a:t>
            </a:r>
            <a:r>
              <a:rPr lang="cs-CZ" sz="2000" dirty="0" smtClean="0">
                <a:solidFill>
                  <a:prstClr val="black"/>
                </a:solidFill>
              </a:rPr>
              <a:t>vzdušného prostoru </a:t>
            </a:r>
            <a:r>
              <a:rPr lang="cs-CZ" sz="2000" dirty="0" smtClean="0">
                <a:solidFill>
                  <a:prstClr val="black"/>
                </a:solidFill>
              </a:rPr>
              <a:t>pro zásah IZS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prstClr val="black"/>
                </a:solidFill>
              </a:rPr>
              <a:t>Žádost na zřízení TMA a úpravu ATZ pro LKCS</a:t>
            </a:r>
          </a:p>
        </p:txBody>
      </p:sp>
    </p:spTree>
    <p:extLst>
      <p:ext uri="{BB962C8B-B14F-4D97-AF65-F5344CB8AC3E}">
        <p14:creationId xmlns:p14="http://schemas.microsoft.com/office/powerpoint/2010/main" val="1083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IFR PROVOZ na LKCS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504352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Úprava ATZ LKCS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20888"/>
            <a:ext cx="7253064" cy="353148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879304" y="5993503"/>
            <a:ext cx="6264696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sz="1200" dirty="0" smtClean="0">
                <a:solidFill>
                  <a:prstClr val="black"/>
                </a:solidFill>
              </a:rPr>
              <a:t>Zdroj: Koncepce </a:t>
            </a:r>
            <a:r>
              <a:rPr lang="cs-CZ" altLang="cs-CZ" sz="1200" dirty="0">
                <a:solidFill>
                  <a:prstClr val="black"/>
                </a:solidFill>
              </a:rPr>
              <a:t>provádění letů IFR na LKCS – Fáze 1 (dokument ŘLP ČR, </a:t>
            </a:r>
            <a:r>
              <a:rPr lang="cs-CZ" altLang="cs-CZ" sz="1200" dirty="0" err="1">
                <a:solidFill>
                  <a:prstClr val="black"/>
                </a:solidFill>
              </a:rPr>
              <a:t>s.p</a:t>
            </a:r>
            <a:r>
              <a:rPr lang="cs-CZ" altLang="cs-CZ" sz="1200" dirty="0">
                <a:solidFill>
                  <a:prstClr val="black"/>
                </a:solidFill>
              </a:rPr>
              <a:t>., OP/22/0287, ver. 1.0)</a:t>
            </a:r>
          </a:p>
        </p:txBody>
      </p:sp>
    </p:spTree>
    <p:extLst>
      <p:ext uri="{BB962C8B-B14F-4D97-AF65-F5344CB8AC3E}">
        <p14:creationId xmlns:p14="http://schemas.microsoft.com/office/powerpoint/2010/main" val="4163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IFR PROVOZ na LKCS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504352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Zřízení TMA LKCS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61627"/>
            <a:ext cx="6507899" cy="42597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28128" y="4124488"/>
            <a:ext cx="2315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Schématické znázornění navrhovaného tvaru TMA České Budějovice (šedě) a ATZ LKCS (čárkovaně)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879304" y="5993503"/>
            <a:ext cx="6264696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sz="1200" dirty="0" smtClean="0">
                <a:solidFill>
                  <a:prstClr val="black"/>
                </a:solidFill>
              </a:rPr>
              <a:t>Zdroj: Koncepce </a:t>
            </a:r>
            <a:r>
              <a:rPr lang="cs-CZ" altLang="cs-CZ" sz="1200" dirty="0">
                <a:solidFill>
                  <a:prstClr val="black"/>
                </a:solidFill>
              </a:rPr>
              <a:t>provádění letů IFR na LKCS – Fáze 1 (dokument ŘLP ČR, </a:t>
            </a:r>
            <a:r>
              <a:rPr lang="cs-CZ" altLang="cs-CZ" sz="1200" dirty="0" err="1">
                <a:solidFill>
                  <a:prstClr val="black"/>
                </a:solidFill>
              </a:rPr>
              <a:t>s.p</a:t>
            </a:r>
            <a:r>
              <a:rPr lang="cs-CZ" altLang="cs-CZ" sz="1200" dirty="0">
                <a:solidFill>
                  <a:prstClr val="black"/>
                </a:solidFill>
              </a:rPr>
              <a:t>., OP/22/0287, ver. 1.0)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28128" y="1585223"/>
            <a:ext cx="2315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Vertikální rozhraní: 3500 ft AMSL – FL 095</a:t>
            </a:r>
          </a:p>
          <a:p>
            <a:r>
              <a:rPr lang="cs-CZ" dirty="0" smtClean="0"/>
              <a:t>Třída vzdušného prostoru </a:t>
            </a:r>
            <a:r>
              <a:rPr lang="cs-CZ" b="1" dirty="0" smtClean="0"/>
              <a:t>D</a:t>
            </a:r>
          </a:p>
          <a:p>
            <a:r>
              <a:rPr lang="cs-CZ" dirty="0" smtClean="0"/>
              <a:t>V době neaktivního TMA se prostor mění na třídu E s atributem </a:t>
            </a:r>
            <a:r>
              <a:rPr lang="cs-CZ" b="1" dirty="0" smtClean="0"/>
              <a:t>RMZ.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518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IFR PROVOZ na LKCS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7292" y="1484784"/>
            <a:ext cx="8789415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cs-CZ" sz="2000" b="1" u="sng" dirty="0">
                <a:solidFill>
                  <a:prstClr val="black"/>
                </a:solidFill>
              </a:rPr>
              <a:t>Zřízení TMA LKCS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Aktivace TMA bude probíhat zpravidla 20 min před: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ETA u přilétávajících letadel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EOBT u odlétajících letadel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Deaktivace TMA bude probíhat v čase: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Přistání na LKCS u přistávajících letadel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Odletu z TMA u odlétávajících letadel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Změny pravidel letu z IFR na VFR u letadel letících v aktivním TMA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prstClr val="black"/>
              </a:solidFill>
              <a:latin typeface="Calibri"/>
            </a:endParaRPr>
          </a:p>
          <a:p>
            <a:pPr marR="0" fontAlgn="auto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sz="2000" b="1" u="sng" dirty="0">
                <a:solidFill>
                  <a:prstClr val="black"/>
                </a:solidFill>
              </a:rPr>
              <a:t>Zřízení TMA a úprava ATZ LKCS – následující kroky: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na jednání KS ASM dne 15. 12. 2022 nebyla nalezena shoda mezi zainteresovanými stranami na provozních parametrech TMA a ATZ LKCS,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konsenzu nebylo dosaženo ani v následující době do konce roku 2022,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jednání</a:t>
            </a:r>
            <a:r>
              <a:rPr kumimoji="0" lang="cs-CZ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budou pokračovat na úrovni Komise ASM strategického stupně ASM ČR v lednu 2023.</a:t>
            </a:r>
            <a:endParaRPr kumimoji="0" lang="cs-CZ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879304" y="4005064"/>
            <a:ext cx="6264696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sz="1200" dirty="0" smtClean="0">
                <a:solidFill>
                  <a:prstClr val="black"/>
                </a:solidFill>
              </a:rPr>
              <a:t>Zdroj: Koncepce </a:t>
            </a:r>
            <a:r>
              <a:rPr lang="cs-CZ" altLang="cs-CZ" sz="1200" dirty="0">
                <a:solidFill>
                  <a:prstClr val="black"/>
                </a:solidFill>
              </a:rPr>
              <a:t>provádění letů IFR na LKCS – Fáze 1 (dokument ŘLP ČR, </a:t>
            </a:r>
            <a:r>
              <a:rPr lang="cs-CZ" altLang="cs-CZ" sz="1200" dirty="0" err="1">
                <a:solidFill>
                  <a:prstClr val="black"/>
                </a:solidFill>
              </a:rPr>
              <a:t>s.p</a:t>
            </a:r>
            <a:r>
              <a:rPr lang="cs-CZ" altLang="cs-CZ" sz="1200" dirty="0">
                <a:solidFill>
                  <a:prstClr val="black"/>
                </a:solidFill>
              </a:rPr>
              <a:t>., OP/22/0287, ver. 1.0)</a:t>
            </a:r>
          </a:p>
        </p:txBody>
      </p:sp>
    </p:spTree>
    <p:extLst>
      <p:ext uri="{BB962C8B-B14F-4D97-AF65-F5344CB8AC3E}">
        <p14:creationId xmlns:p14="http://schemas.microsoft.com/office/powerpoint/2010/main" val="34692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ogo_výřez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22501"/>
            <a:ext cx="529748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Seminář pro všeobecné letectví </a:t>
            </a: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396081" y="3167166"/>
            <a:ext cx="8351837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Děkuji za pozornost</a:t>
            </a:r>
            <a:endParaRPr kumimoji="0" lang="cs-CZ" altLang="cs-CZ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ogo_výřez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73" y="1322501"/>
            <a:ext cx="529748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Seminář pro všeobecné letectví </a:t>
            </a: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396081" y="2739734"/>
            <a:ext cx="835183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sz="4000" b="1" dirty="0" smtClean="0">
                <a:solidFill>
                  <a:prstClr val="black"/>
                </a:solidFill>
              </a:rPr>
              <a:t>1. </a:t>
            </a:r>
          </a:p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it-IT" altLang="cs-CZ" sz="4000" b="1" dirty="0" smtClean="0">
                <a:solidFill>
                  <a:prstClr val="black"/>
                </a:solidFill>
              </a:rPr>
              <a:t>Správní </a:t>
            </a:r>
            <a:r>
              <a:rPr lang="it-IT" altLang="cs-CZ" sz="4000" b="1" dirty="0">
                <a:solidFill>
                  <a:prstClr val="black"/>
                </a:solidFill>
              </a:rPr>
              <a:t>činnosti Úřadu </a:t>
            </a:r>
            <a:endParaRPr lang="cs-CZ" altLang="cs-CZ" sz="40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it-IT" altLang="cs-CZ" sz="4000" b="1" dirty="0" smtClean="0">
                <a:solidFill>
                  <a:prstClr val="black"/>
                </a:solidFill>
              </a:rPr>
              <a:t>v </a:t>
            </a:r>
            <a:r>
              <a:rPr lang="it-IT" altLang="cs-CZ" sz="4000" b="1" dirty="0">
                <a:solidFill>
                  <a:prstClr val="black"/>
                </a:solidFill>
              </a:rPr>
              <a:t>oblasti ASM v roce 2022</a:t>
            </a:r>
            <a:endParaRPr lang="it-IT" altLang="cs-CZ" sz="4000" b="1" dirty="0">
              <a:solidFill>
                <a:prstClr val="black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6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80892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SPRÁVNÍ </a:t>
            </a: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ČINNOSTI </a:t>
            </a: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ÚŘADU V OBLASTI ASM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302077"/>
            <a:ext cx="24080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87524" y="234888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668546"/>
            <a:ext cx="8219256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cs-CZ" sz="2400" b="1" u="sng" dirty="0" smtClean="0">
                <a:solidFill>
                  <a:prstClr val="black"/>
                </a:solidFill>
              </a:rPr>
              <a:t>Správní činnosti Úřadu v oblasti ASM v roce 2022</a:t>
            </a:r>
            <a: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vydáno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OOP ke zřízení nových </a:t>
            </a:r>
            <a:r>
              <a:rPr lang="cs-CZ" sz="2000" dirty="0">
                <a:solidFill>
                  <a:prstClr val="black"/>
                </a:solidFill>
              </a:rPr>
              <a:t>struktur vzdušného prostoru </a:t>
            </a:r>
            <a:r>
              <a:rPr lang="cs-CZ" sz="2000" dirty="0" smtClean="0">
                <a:solidFill>
                  <a:prstClr val="black"/>
                </a:solidFill>
              </a:rPr>
              <a:t>ČR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Vydáno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OOP ke změně stávajících struktur vzdušného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prostoru ČR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baseline="0" dirty="0" smtClean="0">
                <a:solidFill>
                  <a:prstClr val="black"/>
                </a:solidFill>
                <a:latin typeface="Calibri"/>
              </a:rPr>
              <a:t>Vydáno </a:t>
            </a:r>
            <a:r>
              <a:rPr lang="cs-CZ" sz="2000" b="1" baseline="0" dirty="0" smtClean="0">
                <a:solidFill>
                  <a:prstClr val="black"/>
                </a:solidFill>
                <a:latin typeface="Calibri"/>
              </a:rPr>
              <a:t>11</a:t>
            </a:r>
            <a:r>
              <a:rPr lang="cs-CZ" sz="2000" baseline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aseline="0" dirty="0" smtClean="0">
                <a:solidFill>
                  <a:prstClr val="black"/>
                </a:solidFill>
                <a:latin typeface="Calibri"/>
              </a:rPr>
              <a:t>OOP ke zřízení dočasných struktur vzdušného prostoru ČR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Vedeno 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82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správních řízení k povolení letů do zakázaných prostorů LKP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Provedeno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jednání Konzultační </a:t>
            </a:r>
            <a:r>
              <a:rPr lang="cs-CZ" sz="2000" dirty="0">
                <a:solidFill>
                  <a:prstClr val="black"/>
                </a:solidFill>
              </a:rPr>
              <a:t>skupiny strategického stupně ASM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Prováděn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dohled nad činností konstruktéra struktur vzdušného prostoru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Provedeny koordinační dohovory se zahraničními leteckými úřady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Poskytovány konzultace uživatelům vzdušného prostoru ČR</a:t>
            </a:r>
          </a:p>
        </p:txBody>
      </p:sp>
    </p:spTree>
    <p:extLst>
      <p:ext uri="{BB962C8B-B14F-4D97-AF65-F5344CB8AC3E}">
        <p14:creationId xmlns:p14="http://schemas.microsoft.com/office/powerpoint/2010/main" val="10066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80892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SPRÁVNÍ ČINNOSTI ÚŘADU V OBLASTI ASM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302077"/>
            <a:ext cx="24080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87524" y="234888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548953"/>
            <a:ext cx="821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Příklad správních činností Úřadu v oblasti ASM v roce 2022: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rázek 8" descr="cid:808D3927C063504A8C04DDDCCB80847A@EURPRD10.PROD.OUTLOOK.COM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2" y="2257727"/>
            <a:ext cx="3185620" cy="2872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426103" y="5498916"/>
            <a:ext cx="307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Prostory HŘENSKO a MILADA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2247126"/>
            <a:ext cx="4536504" cy="38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ogo_výřez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73" y="1322501"/>
            <a:ext cx="529748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Seminář pro všeobecné letectví </a:t>
            </a: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396081" y="2768094"/>
            <a:ext cx="835183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altLang="cs-CZ" sz="4000" b="1" dirty="0" smtClean="0">
                <a:solidFill>
                  <a:prstClr val="black"/>
                </a:solidFill>
              </a:rPr>
              <a:t>2. </a:t>
            </a:r>
          </a:p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it-IT" altLang="cs-CZ" sz="4000" b="1" dirty="0" smtClean="0">
                <a:solidFill>
                  <a:prstClr val="black"/>
                </a:solidFill>
              </a:rPr>
              <a:t>Projekt </a:t>
            </a:r>
            <a:endParaRPr lang="cs-CZ" altLang="cs-CZ" sz="40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it-IT" altLang="cs-CZ" sz="4000" b="1" dirty="0" smtClean="0">
                <a:solidFill>
                  <a:prstClr val="black"/>
                </a:solidFill>
              </a:rPr>
              <a:t>„</a:t>
            </a:r>
            <a:r>
              <a:rPr lang="it-IT" altLang="cs-CZ" sz="4000" b="1" dirty="0">
                <a:solidFill>
                  <a:prstClr val="black"/>
                </a:solidFill>
              </a:rPr>
              <a:t>Zvýšení horní hranice VP třídy G“ </a:t>
            </a:r>
            <a:endParaRPr lang="it-IT" altLang="cs-CZ" sz="4000" b="1" dirty="0">
              <a:solidFill>
                <a:prstClr val="black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0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 „Zvýšení horní hranice </a:t>
            </a:r>
            <a:r>
              <a:rPr kumimoji="0" lang="cs-CZ" sz="2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VP </a:t>
            </a:r>
            <a:r>
              <a:rPr kumimoji="0" lang="cs-CZ" sz="2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třídy G“ </a:t>
            </a:r>
            <a:endParaRPr kumimoji="0" lang="cs-CZ" sz="2800" b="1" i="0" u="none" strike="noStrike" kern="1200" cap="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658185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Rozsah projektu: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Zvýšení horní hranice vzdušného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prostoru třídy „G“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úroveň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9500 ft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AMSL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Změna převodní nadmořské výšky na úroveň 10000 ft AMSL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Cíle projektu: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Realizace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nápravných opatření k nálezu agentury EASA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roce 2020 v ČR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Zvýšení spodní úrovně řízeného prostoru nad horní úroveň ATZ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Zajištění poskytování ATC a FIS v řízené části vzdušného prostoru pouze stanovišti ATC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Přínosy: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Potenciální neuplatnění vzdušného prostoru třídy „E“ v ČR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Termín plánovaného zavedení změny ve vzdušném prostoru ČR: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22. 2. 2024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 rot="19604741">
            <a:off x="1747821" y="2990065"/>
            <a:ext cx="5290231" cy="1754326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 E A L I Z A C E</a:t>
            </a:r>
          </a:p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 A S T A V E N A !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76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ogo_výřez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73" y="1322501"/>
            <a:ext cx="529748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Seminář pro všeobecné letectví </a:t>
            </a:r>
            <a:r>
              <a:rPr kumimoji="0" lang="cs-CZ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395536" y="1625600"/>
            <a:ext cx="8568407" cy="423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</a:p>
          <a:p>
            <a:pPr lvl="0" algn="ctr">
              <a:lnSpc>
                <a:spcPct val="80000"/>
              </a:lnSpc>
              <a:spcAft>
                <a:spcPts val="1200"/>
              </a:spcAft>
              <a:defRPr/>
            </a:pP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Vojenské </a:t>
            </a: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cvičení </a:t>
            </a:r>
            <a:r>
              <a:rPr lang="cs-CZ" altLang="cs-CZ" sz="4000" b="1" dirty="0">
                <a:solidFill>
                  <a:prstClr val="black"/>
                </a:solidFill>
              </a:rPr>
              <a:t>AIR DEFENDER </a:t>
            </a:r>
            <a:r>
              <a:rPr lang="cs-CZ" altLang="cs-CZ" sz="4000" b="1" dirty="0" smtClean="0">
                <a:solidFill>
                  <a:prstClr val="black"/>
                </a:solidFill>
              </a:rPr>
              <a:t>2023</a:t>
            </a:r>
            <a:endParaRPr kumimoji="0" lang="cs-CZ" altLang="cs-CZ" sz="40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cs-CZ" altLang="cs-CZ" sz="900" b="1" baseline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 až 16. 6. 2023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200" baseline="0" dirty="0" smtClean="0">
                <a:solidFill>
                  <a:prstClr val="black"/>
                </a:solidFill>
                <a:latin typeface="Calibri"/>
              </a:rPr>
              <a:t>19. až 23. 6. 2023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200" baseline="0" dirty="0" smtClean="0">
                <a:solidFill>
                  <a:prstClr val="black"/>
                </a:solidFill>
                <a:latin typeface="Calibri"/>
              </a:rPr>
              <a:t>OOP čj. 012959-22-701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Spis zn. 011666-22-701</a:t>
            </a:r>
            <a:endParaRPr kumimoji="0" lang="cs-CZ" altLang="cs-CZ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2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0" y="1423988"/>
            <a:ext cx="9144000" cy="82550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>
              <a:defRPr/>
            </a:pPr>
            <a:r>
              <a:rPr lang="cs-CZ" sz="3600" b="1" cap="all" dirty="0">
                <a:solidFill>
                  <a:prstClr val="white"/>
                </a:solidFill>
              </a:rPr>
              <a:t>AIR DEFENDER 2023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294453"/>
            <a:ext cx="69482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Úřad pro civilní letectví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 letišti 1149/23, 160 08 Praha 6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63701-7811-4055-A55E-9AD096AAE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123728" y="1490015"/>
            <a:ext cx="6984776" cy="4796213"/>
            <a:chOff x="1079612" y="1418489"/>
            <a:chExt cx="6984776" cy="479621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612" y="1418489"/>
              <a:ext cx="6984776" cy="4796213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6519216" y="2492896"/>
              <a:ext cx="737959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cs-CZ" sz="1400" dirty="0"/>
                <a:t>MAG07</a:t>
              </a: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4932040" y="2924944"/>
              <a:ext cx="737959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cs-CZ" sz="1400" dirty="0" smtClean="0"/>
                <a:t>MAG08</a:t>
              </a:r>
              <a:endParaRPr lang="cs-CZ" sz="1400" dirty="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1737083" y="4293096"/>
              <a:ext cx="737959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cs-CZ" sz="1400" dirty="0" smtClean="0"/>
                <a:t>MAG01</a:t>
              </a:r>
              <a:endParaRPr lang="cs-CZ" sz="1400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475042" y="4797152"/>
              <a:ext cx="737959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cs-CZ" sz="1400" dirty="0" smtClean="0"/>
                <a:t>MAG02</a:t>
              </a:r>
              <a:endParaRPr lang="cs-CZ" sz="1400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2806367" y="5645254"/>
              <a:ext cx="1512167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cs-CZ" sz="1400" dirty="0" smtClean="0"/>
                <a:t>MAG03 a MAG04</a:t>
              </a:r>
              <a:endParaRPr lang="cs-CZ" sz="1400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4940920" y="4588398"/>
              <a:ext cx="684803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cs-CZ" sz="1400" dirty="0" smtClean="0"/>
                <a:t>CORR3</a:t>
              </a:r>
              <a:endParaRPr lang="cs-CZ" sz="1400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4900478" y="5780676"/>
              <a:ext cx="684803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cs-CZ" sz="1400" dirty="0" smtClean="0"/>
                <a:t>CORR1</a:t>
              </a:r>
              <a:endParaRPr lang="cs-CZ" sz="1400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6697684" y="4798762"/>
              <a:ext cx="684803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cs-CZ" sz="1400" dirty="0" smtClean="0"/>
                <a:t>CORR2</a:t>
              </a:r>
              <a:endParaRPr lang="cs-CZ" sz="1400" dirty="0"/>
            </a:p>
          </p:txBody>
        </p:sp>
      </p:grp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36445" t="1036" r="9755" b="-1036"/>
          <a:stretch/>
        </p:blipFill>
        <p:spPr>
          <a:xfrm>
            <a:off x="251520" y="1583660"/>
            <a:ext cx="2666526" cy="17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9326</TotalTime>
  <Words>1808</Words>
  <Application>Microsoft Office PowerPoint</Application>
  <PresentationFormat>Předvádění na obrazovce (4:3)</PresentationFormat>
  <Paragraphs>279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Pekárek Jaroslav</dc:creator>
  <cp:lastModifiedBy>Kopp Josef</cp:lastModifiedBy>
  <cp:revision>622</cp:revision>
  <cp:lastPrinted>2023-01-05T10:54:35Z</cp:lastPrinted>
  <dcterms:created xsi:type="dcterms:W3CDTF">2017-11-28T07:12:10Z</dcterms:created>
  <dcterms:modified xsi:type="dcterms:W3CDTF">2023-01-06T08:29:36Z</dcterms:modified>
</cp:coreProperties>
</file>