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050" r:id="rId2"/>
    <p:sldId id="3729" r:id="rId3"/>
    <p:sldId id="3746" r:id="rId4"/>
    <p:sldId id="1989" r:id="rId5"/>
    <p:sldId id="3731" r:id="rId6"/>
    <p:sldId id="3744" r:id="rId7"/>
    <p:sldId id="3732" r:id="rId8"/>
    <p:sldId id="3733" r:id="rId9"/>
    <p:sldId id="3734" r:id="rId10"/>
    <p:sldId id="3556" r:id="rId11"/>
    <p:sldId id="1977" r:id="rId12"/>
    <p:sldId id="3735" r:id="rId13"/>
    <p:sldId id="3736" r:id="rId14"/>
    <p:sldId id="3737" r:id="rId15"/>
    <p:sldId id="3738" r:id="rId16"/>
    <p:sldId id="3739" r:id="rId17"/>
    <p:sldId id="1990" r:id="rId18"/>
    <p:sldId id="3557" r:id="rId19"/>
    <p:sldId id="2042" r:id="rId20"/>
    <p:sldId id="2045" r:id="rId21"/>
    <p:sldId id="3657" r:id="rId22"/>
    <p:sldId id="3722" r:id="rId23"/>
    <p:sldId id="3723" r:id="rId24"/>
    <p:sldId id="3712" r:id="rId25"/>
    <p:sldId id="3711" r:id="rId26"/>
    <p:sldId id="3724" r:id="rId27"/>
    <p:sldId id="3725" r:id="rId28"/>
    <p:sldId id="3699" r:id="rId29"/>
    <p:sldId id="3741" r:id="rId30"/>
    <p:sldId id="3743" r:id="rId31"/>
    <p:sldId id="1971" r:id="rId32"/>
    <p:sldId id="1973" r:id="rId33"/>
    <p:sldId id="3745" r:id="rId34"/>
    <p:sldId id="1972" r:id="rId35"/>
    <p:sldId id="3637" r:id="rId36"/>
    <p:sldId id="3638" r:id="rId37"/>
    <p:sldId id="3687" r:id="rId38"/>
    <p:sldId id="3688" r:id="rId39"/>
    <p:sldId id="3694" r:id="rId40"/>
    <p:sldId id="3695" r:id="rId41"/>
    <p:sldId id="3696" r:id="rId42"/>
    <p:sldId id="3697" r:id="rId43"/>
    <p:sldId id="3660" r:id="rId44"/>
    <p:sldId id="3306" r:id="rId45"/>
    <p:sldId id="3303" r:id="rId46"/>
    <p:sldId id="3304" r:id="rId47"/>
    <p:sldId id="1936" r:id="rId48"/>
    <p:sldId id="3602" r:id="rId49"/>
    <p:sldId id="3742" r:id="rId50"/>
    <p:sldId id="3647" r:id="rId51"/>
    <p:sldId id="3322" r:id="rId52"/>
    <p:sldId id="3585" r:id="rId53"/>
  </p:sldIdLst>
  <p:sldSz cx="9144000" cy="6858000" type="screen4x3"/>
  <p:notesSz cx="6784975" cy="9906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E8F3F6"/>
    <a:srgbClr val="000000"/>
    <a:srgbClr val="0033CC"/>
    <a:srgbClr val="E4F3F6"/>
    <a:srgbClr val="E5FBFB"/>
    <a:srgbClr val="E2F2F6"/>
    <a:srgbClr val="F3CDE8"/>
    <a:srgbClr val="E6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3688" autoAdjust="0"/>
  </p:normalViewPr>
  <p:slideViewPr>
    <p:cSldViewPr>
      <p:cViewPr varScale="1">
        <p:scale>
          <a:sx n="122" d="100"/>
          <a:sy n="122" d="100"/>
        </p:scale>
        <p:origin x="12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728"/>
    </p:cViewPr>
  </p:sorterViewPr>
  <p:notesViewPr>
    <p:cSldViewPr>
      <p:cViewPr varScale="1">
        <p:scale>
          <a:sx n="77" d="100"/>
          <a:sy n="77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3341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CF556C-A516-49B4-AAEA-2C329EF32208}" type="datetimeFigureOut">
              <a:rPr lang="cs-CZ"/>
              <a:pPr>
                <a:defRPr/>
              </a:pPr>
              <a:t>13.01.2023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09115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3341" y="9409115"/>
            <a:ext cx="2940050" cy="495300"/>
          </a:xfrm>
          <a:prstGeom prst="rect">
            <a:avLst/>
          </a:prstGeom>
        </p:spPr>
        <p:txBody>
          <a:bodyPr vert="horz" wrap="square" lIns="91916" tIns="45957" rIns="91916" bIns="459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44313D-5A11-4213-9AE9-2996A234DD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070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3341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19C190-F8E2-44B3-AC6E-A970AC2A5BCB}" type="datetimeFigureOut">
              <a:rPr lang="cs-CZ"/>
              <a:pPr>
                <a:defRPr/>
              </a:pPr>
              <a:t>13.01.2023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16" tIns="45957" rIns="91916" bIns="45957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05350"/>
            <a:ext cx="5429251" cy="4457700"/>
          </a:xfrm>
          <a:prstGeom prst="rect">
            <a:avLst/>
          </a:prstGeom>
        </p:spPr>
        <p:txBody>
          <a:bodyPr vert="horz" lIns="91916" tIns="45957" rIns="91916" bIns="45957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9115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3341" y="9409115"/>
            <a:ext cx="2940050" cy="495300"/>
          </a:xfrm>
          <a:prstGeom prst="rect">
            <a:avLst/>
          </a:prstGeom>
        </p:spPr>
        <p:txBody>
          <a:bodyPr vert="horz" wrap="square" lIns="91916" tIns="45957" rIns="91916" bIns="459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9B679-6024-4947-8806-3DA92CC06C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465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810" indent="-2872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8939" indent="-22978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8514" indent="-22978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8090" indent="-22978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7665" indent="-2297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7241" indent="-2297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6817" indent="-2297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6392" indent="-2297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latin typeface="Calibri" panose="020F0502020204030204" pitchFamily="34" charset="0"/>
              </a:rPr>
              <a:pPr/>
              <a:t>1</a:t>
            </a:fld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32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0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6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31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86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4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14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16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7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3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56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9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75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158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37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645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927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781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640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26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47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80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67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59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0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28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25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786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73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3094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9277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310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850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10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40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42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487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328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204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492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178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1101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7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79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6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23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434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51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99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679-6024-4947-8806-3DA92CC06C51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90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6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1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2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0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pro odborné zjišťování příčin leteckých nehod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66AEB-3803-4E92-BC88-15BCB6225E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ybrané ukazat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– vybrané ukazatele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379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národní spoluprá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Mezinárodní spolupráce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05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IZ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se složkami IZS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592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 v civilním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v civilním letectví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521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é infor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59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240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v údržb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Události související s </a:t>
            </a:r>
            <a:r>
              <a:rPr lang="cs-CZ" sz="24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údržbou a opravou letadla 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19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tat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závažných událostí v ostatním provozu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86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ystoup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 a diskuse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307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dálosti v 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Události související s bezpečností ve vztahu k  ATM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59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letadel v obchodní letecké dopravě2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Události letadel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32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raniční notifikace ACCID a IN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Oznámení o letecké nehodě a vážném incidentu 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hraniční notifikace ACCID a IN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letecké nehody a vážné incidenty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91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chodní letecká doprava - pr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0BAC-FDA0-45D5-9AFE-7CFD2DE4F8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v 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souvisejících s ATM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1EAE3-3C12-4F50-8CE6-579FCD4991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mezonárodní spoluprá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- mezinárodní spolupráce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0B24-DA56-4450-A2B4-20F1ED8099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leteckými výrob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spolupráce s leteckými výrobci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E22B-1449-4832-9262-4D0EDDF986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M6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spolehlivost motorů řady M601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38C22-478D-4E3D-BD73-7CA54C9C6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L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L 13 Blaník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439D-B990-4A57-AE62-7E26795D0B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Incidenty v provozu civilních letadel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54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 o pověřených osob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Pověření právnických osob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5D27-9A2A-4103-BD59-4A4CEF7DAB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11E12-AC95-4F9D-9090-581BA04146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výroční porad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325E4-C8C3-4CB8-85F0-E0BB9C5AED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řízení 3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Hlášení a analýza událostí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077D9-5DDE-4FD9-99DB-FC78655F75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řízení 3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Diskuze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2546F-A6E9-4818-B2B0-26ED26DC24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ystoupení host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DF6C-9AC8-4A75-9A65-73400B0828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 olegislati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Evropská legislativa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A13E-B2C2-4B74-9E8A-E05B22DBC4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řehled za rok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provozní bezpečnosti v roce 2014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522D2-E179-4BB3-BF65-92EF44688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chodní letecká doprava - incid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4B19D-235A-4C7E-A8BF-FFF64504C6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Av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116013" y="188913"/>
            <a:ext cx="8208962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při dalších leteckých činnostech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4C676-9EAC-42C7-A7A8-9EB33AE12B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ý rok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Provozní bezpečnost v roce 2017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265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tatní provo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116013" y="188913"/>
            <a:ext cx="8208962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ostatním provozu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3FEE-5026-49A0-9708-DEE595819F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7EE2E-3833-4852-A29D-91B132491D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892A-55EB-4DA6-AF31-FB525C988C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9C298-0A5E-45A6-8AAF-96AE531695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01A52-AA8E-42A2-8A86-838EDFBE67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432048"/>
          </a:xfrm>
        </p:spPr>
        <p:txBody>
          <a:bodyPr>
            <a:noAutofit/>
          </a:bodyPr>
          <a:lstStyle>
            <a:lvl1pPr algn="just">
              <a:spcBef>
                <a:spcPts val="600"/>
              </a:spcBef>
              <a:buNone/>
              <a:defRPr sz="2400" b="1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BB8C-3745-4560-B54F-4D2E771971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Porada k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2483A-0C8E-4A97-9613-9BEC65C27B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20DE-DBD6-45F4-99D9-01A9E2A470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Počet hlášených událostí - meziroční srovnání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C3B6-EAF3-4342-9038-2686E0D108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 rozboru za  celý rok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Provozní bezpečnost v roce 2012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92DDC-3B83-4AE4-9C15-F9BE9A3362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lý rok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Provozní bezpečnost v roce 2020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5524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etiletí ÚZP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Desetiletí působnosti ÚZPLN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E643-D1F1-473F-8C26-A7588D6E0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 rozboru za  celý rok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1076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provozní bezpečnost v roce 2012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Údaje o provozní bezpečnosti v roce 2012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DC28-89E8-47B5-BCEC-97E94F403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hled o událostech v obchodní letecké dopra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0570-A450-4940-9CE8-2A2E6C5F1A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Obchodní letecká dopr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4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5" name="Obrázek 4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ovéPole 5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7" name="TextovéPole 6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340768"/>
            <a:ext cx="8640960" cy="4896544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DB7D9-A47D-43AB-A6E2-4F75FF2690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ozáření laserovým zařízením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02CA2-8BDA-43E4-B6E1-DA054B035D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AS 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indikace  TCAS RA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EEE43-B557-4705-AC09-C71A09A114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ty s ptá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střetů s ptáky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E1942-3AD1-4529-98D5-E2DF418BDC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ference Střety s ptá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5C87-B26B-40B4-91D4-16D5FA239A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šeobecné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ve všeobecném letectví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0EE40-766E-435B-ADDF-14125C772D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letadla 2250 -57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000" b="1">
                <a:solidFill>
                  <a:srgbClr val="254061"/>
                </a:solidFill>
              </a:rPr>
              <a:t>Přehled o událostech při dalších leteckých činnostech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EBD0-4937-4268-ADAF-2A2DA178EE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provo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Parašutistický provoz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061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letadla do 22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000" b="1">
                <a:solidFill>
                  <a:srgbClr val="254061"/>
                </a:solidFill>
              </a:rPr>
              <a:t>Přehled o událostech při dalších leteckých činnostech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B426A-7F71-42C4-95D2-D10B4D093E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Všeobecné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ve všeobecném letectví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10A5-5A35-4439-BA82-9FEB265869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hled o událostech při leteckých pra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při leteckých pracích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A0B4-9EF8-485C-AE24-452C913F4E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Přehled o událostech při leteckých pra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při leteckých pracích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BED6-3151-4F29-9B81-B92487E174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Diskuze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80D50-641A-4621-BC10-D93324A4A6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ystoupení host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6688" y="1196975"/>
            <a:ext cx="2052637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EE090-A633-49C1-8555-A8C88F1991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Internetové stránky ÚZPLN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F643-DB88-48C4-B63E-CB403E706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raniční udál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letecké nehody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42D3-CF57-4F09-9B76-5F5D8F736E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národní spoluprá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Mezinárodní  spolupráce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9801-4F45-4918-BE58-27214B6FEC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justičními orgá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Koordinace šetření LN a vyšetřování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4CB42-3FFD-457D-8373-E364A1F18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pilotní letad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Bezpilotní letadla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436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200" b="1">
                <a:solidFill>
                  <a:srgbClr val="254061"/>
                </a:solidFill>
              </a:rPr>
              <a:t>Události související s bezpečností ve vztahu k ATM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BCD19-7A91-4CE5-A42C-45DDAC2C53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ovolné hláš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Oznamování událostí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DC516-DBA8-4F2A-95AC-6F47BDEE52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 k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33A6-C2AE-45F5-86C9-F29780C886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výroční por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CB2DC-ECE2-42AE-8933-D756883F69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5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6" name="Obrázek 5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ovéPole 6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Porada k bezpečnosti letů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825FB-A7CF-476C-B71A-EA78CE02D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aseline="0">
                <a:latin typeface="Arial" pitchFamily="34" charset="0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C42A3-CD04-4145-AD23-8C267A2760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7841-C0DB-45A2-85F5-6452681FFF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815CB-E2F2-430E-866F-5815082474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CFED8-8392-4F52-B394-9778A8692B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DCE98-1E11-443E-A446-36D626A173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ecké nehody Č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Letecké nehody na území České republiky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3555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A568-C213-433B-88FA-256BA5AA18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4490-CAA0-441D-8606-310D127D83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3EB3-138C-45CD-A678-11E69A4D68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37C2F-18FA-44BF-833C-3B54A33A74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69537-62BE-482A-8F0F-0D769A450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D09A0-C0D3-4CCC-8884-76140790A9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s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Informace – ECCAIRS STEERING COMMITTEE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7F9D6-F2F9-412D-9B9F-860EBACAE1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9341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řehled za rok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Údaje o provozní bezpečnosti v roce 2015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CC52-B654-4881-95B1-84C1534D0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3819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ákladní údaje za rok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Základní údaje o bezpečnosti v roce 2015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CC52-B654-4881-95B1-84C1534D0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184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k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Diskuze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33F3-3A59-426A-B36B-D3CC8B3A80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94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kladní údaje -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údaje o bezpečnosti v roce 2015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4864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řehled za rok 2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Údaje o provozní bezpečnosti v roce 2016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CC52-B654-4881-95B1-84C1534D0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184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cid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Incidenty 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FACE-EEBC-464B-8370-361D75ED56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4844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láš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Systém hlášení událostí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FACE-EEBC-464B-8370-361D75ED56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25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0000"/>
                <a:lumOff val="9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5B052-A894-4F6A-999F-C0CF9EEDDF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13" r:id="rId1"/>
    <p:sldLayoutId id="2147489696" r:id="rId2"/>
    <p:sldLayoutId id="2147489697" r:id="rId3"/>
    <p:sldLayoutId id="2147489694" r:id="rId4"/>
    <p:sldLayoutId id="2147489700" r:id="rId5"/>
    <p:sldLayoutId id="2147489698" r:id="rId6"/>
    <p:sldLayoutId id="2147489699" r:id="rId7"/>
    <p:sldLayoutId id="2147489695" r:id="rId8"/>
    <p:sldLayoutId id="2147489683" r:id="rId9"/>
    <p:sldLayoutId id="2147489603" r:id="rId10"/>
    <p:sldLayoutId id="2147489614" r:id="rId11"/>
    <p:sldLayoutId id="2147489685" r:id="rId12"/>
    <p:sldLayoutId id="2147489671" r:id="rId13"/>
    <p:sldLayoutId id="2147489687" r:id="rId14"/>
    <p:sldLayoutId id="2147489674" r:id="rId15"/>
    <p:sldLayoutId id="2147489673" r:id="rId16"/>
    <p:sldLayoutId id="2147489672" r:id="rId17"/>
    <p:sldLayoutId id="2147489670" r:id="rId18"/>
    <p:sldLayoutId id="2147489686" r:id="rId19"/>
    <p:sldLayoutId id="2147489684" r:id="rId20"/>
    <p:sldLayoutId id="2147489669" r:id="rId21"/>
    <p:sldLayoutId id="2147489693" r:id="rId22"/>
    <p:sldLayoutId id="2147489701" r:id="rId23"/>
    <p:sldLayoutId id="2147489615" r:id="rId24"/>
    <p:sldLayoutId id="2147489616" r:id="rId25"/>
    <p:sldLayoutId id="2147489618" r:id="rId26"/>
    <p:sldLayoutId id="2147489619" r:id="rId27"/>
    <p:sldLayoutId id="2147489620" r:id="rId28"/>
    <p:sldLayoutId id="2147489621" r:id="rId29"/>
    <p:sldLayoutId id="2147489622" r:id="rId30"/>
    <p:sldLayoutId id="2147489623" r:id="rId31"/>
    <p:sldLayoutId id="2147489624" r:id="rId32"/>
    <p:sldLayoutId id="2147489625" r:id="rId33"/>
    <p:sldLayoutId id="2147489626" r:id="rId34"/>
    <p:sldLayoutId id="2147489627" r:id="rId35"/>
    <p:sldLayoutId id="2147489628" r:id="rId36"/>
    <p:sldLayoutId id="2147489629" r:id="rId37"/>
    <p:sldLayoutId id="2147489630" r:id="rId38"/>
    <p:sldLayoutId id="2147489631" r:id="rId39"/>
    <p:sldLayoutId id="2147489632" r:id="rId40"/>
    <p:sldLayoutId id="2147489633" r:id="rId41"/>
    <p:sldLayoutId id="2147489634" r:id="rId42"/>
    <p:sldLayoutId id="2147489635" r:id="rId43"/>
    <p:sldLayoutId id="2147489636" r:id="rId44"/>
    <p:sldLayoutId id="2147489637" r:id="rId45"/>
    <p:sldLayoutId id="2147489638" r:id="rId46"/>
    <p:sldLayoutId id="2147489639" r:id="rId47"/>
    <p:sldLayoutId id="2147489640" r:id="rId48"/>
    <p:sldLayoutId id="2147489641" r:id="rId49"/>
    <p:sldLayoutId id="2147489642" r:id="rId50"/>
    <p:sldLayoutId id="2147489643" r:id="rId51"/>
    <p:sldLayoutId id="2147489644" r:id="rId52"/>
    <p:sldLayoutId id="2147489645" r:id="rId53"/>
    <p:sldLayoutId id="2147489646" r:id="rId54"/>
    <p:sldLayoutId id="2147489647" r:id="rId55"/>
    <p:sldLayoutId id="2147489648" r:id="rId56"/>
    <p:sldLayoutId id="2147489649" r:id="rId57"/>
    <p:sldLayoutId id="2147489650" r:id="rId58"/>
    <p:sldLayoutId id="2147489651" r:id="rId59"/>
    <p:sldLayoutId id="2147489652" r:id="rId60"/>
    <p:sldLayoutId id="2147489653" r:id="rId61"/>
    <p:sldLayoutId id="2147489654" r:id="rId62"/>
    <p:sldLayoutId id="2147489655" r:id="rId63"/>
    <p:sldLayoutId id="2147489656" r:id="rId64"/>
    <p:sldLayoutId id="2147489657" r:id="rId65"/>
    <p:sldLayoutId id="2147489658" r:id="rId66"/>
    <p:sldLayoutId id="2147489659" r:id="rId67"/>
    <p:sldLayoutId id="2147489660" r:id="rId68"/>
    <p:sldLayoutId id="2147489661" r:id="rId69"/>
    <p:sldLayoutId id="2147489662" r:id="rId70"/>
    <p:sldLayoutId id="2147489663" r:id="rId71"/>
    <p:sldLayoutId id="2147489664" r:id="rId72"/>
    <p:sldLayoutId id="2147489665" r:id="rId73"/>
    <p:sldLayoutId id="2147489666" r:id="rId74"/>
    <p:sldLayoutId id="2147489667" r:id="rId75"/>
    <p:sldLayoutId id="2147489604" r:id="rId76"/>
    <p:sldLayoutId id="2147489605" r:id="rId77"/>
    <p:sldLayoutId id="2147489606" r:id="rId78"/>
    <p:sldLayoutId id="2147489607" r:id="rId79"/>
    <p:sldLayoutId id="2147489608" r:id="rId80"/>
    <p:sldLayoutId id="2147489609" r:id="rId81"/>
    <p:sldLayoutId id="2147489610" r:id="rId82"/>
    <p:sldLayoutId id="2147489611" r:id="rId83"/>
    <p:sldLayoutId id="2147489612" r:id="rId84"/>
    <p:sldLayoutId id="2147489668" r:id="rId85"/>
    <p:sldLayoutId id="2147489675" r:id="rId86"/>
    <p:sldLayoutId id="2147489676" r:id="rId87"/>
    <p:sldLayoutId id="2147489682" r:id="rId88"/>
    <p:sldLayoutId id="2147489681" r:id="rId89"/>
    <p:sldLayoutId id="2147489689" r:id="rId90"/>
    <p:sldLayoutId id="2147489692" r:id="rId91"/>
    <p:sldLayoutId id="2147489691" r:id="rId9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0" y="1052736"/>
            <a:ext cx="9110817" cy="5184576"/>
          </a:xfrm>
        </p:spPr>
        <p:txBody>
          <a:bodyPr rtlCol="0">
            <a:normAutofit fontScale="92500" lnSpcReduction="10000"/>
          </a:bodyPr>
          <a:lstStyle/>
          <a:p>
            <a:pPr marL="357188" indent="-357188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Vybrané letecké nehody ve všeobecném letectví v roce 2021 a 2022</a:t>
            </a:r>
            <a:endParaRPr lang="cs-CZ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3600" b="1" dirty="0"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3600" b="1" dirty="0"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Ing. Josef Bejdák – vedoucí oddělení letových inspektorů ÚZPLN</a:t>
            </a: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7188" indent="-357188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sz="1200">
              <a:solidFill>
                <a:srgbClr val="898989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B032A3-82A6-45D0-AA0A-3FBE60A7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1DF0313-22FB-4247-A308-F70D42F5E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7750" y="2482168"/>
            <a:ext cx="3240361" cy="25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4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 4. 9. 2021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Cessna 152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 pole cca 1 km severně od obce Žilina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endParaRPr lang="cs-CZ" alt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letounu s další osobou na palubě se zúčastnili Memoriálu Zdeňka Běhounka 2021 pořádaného AK Kladno. Soutěžní navigační let probíhal po plánované trati letu s vyhledáváním pozemních cílů.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 posledním kontrolním bodem při letu východním směrem došlo k významnému snížení rychlosti letounu.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přešel do pádu s následným přechodem do střemhlavého letu.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vybrání střemhlavého letu pokračoval letoun ve strmém stoupání pod úhlem cca 50° až 60° s plynulou změnou kurzu na sever.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vrcholu strmého stoupání došlo ke ztrátě rychlosti a pádu doleva, částečně přes záda.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BB62E6-27FC-4BD6-8B71-18AB96C5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71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1814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940C70-111F-49BC-8FD9-74292953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F3CB71A-9F39-D5D6-C236-01A00C253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0" t="10853" r="24886" b="14799"/>
          <a:stretch/>
        </p:blipFill>
        <p:spPr bwMode="auto">
          <a:xfrm>
            <a:off x="1622025" y="1362559"/>
            <a:ext cx="5896610" cy="4944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D9EA1A7-8199-86A5-1506-3BDC0EB288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6" t="12963" r="31547" b="81745"/>
          <a:stretch/>
        </p:blipFill>
        <p:spPr bwMode="auto">
          <a:xfrm>
            <a:off x="1605197" y="817063"/>
            <a:ext cx="5930265" cy="571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090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Během pádu letoun opsal cca 1/4 otočky levé vývrtky, která se zastavila a letoun směřoval přídí zcela kolmo k zemi.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Podle stop na místě letecké nehody letoun pod tupým úhlem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mírném pravém náklonu, velkou vertikální rychlostí narazil pravým okrajem VOP do země.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Pokračoval v rotačním pohybu přes koncový oblouk pravé poloviny křídla, vrtuli a po dopadu na hlavní podvozek se zastavil přídí směrem na východ cca 20 m od místa prvního kontaktu se zemí.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byl zničen.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Posádka letounu utrpěla zranění neslučitelná se životem.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940C70-111F-49BC-8FD9-74292953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081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buSzPts val="1200"/>
            </a:pPr>
            <a:r>
              <a:rPr lang="cs-CZ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Výpočet vzletové hmotnosti letounu před kritickým letem</a:t>
            </a:r>
          </a:p>
          <a:p>
            <a:pPr marL="342900" lvl="0" indent="-342900" algn="just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Hmotnost prázdného letounu: 		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527,2 kg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Hmotnost pilota: 					 65,0 kg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Hmotnost navigátora: 			</a:t>
            </a:r>
            <a:r>
              <a:rPr lang="cs-CZ" sz="2000" u="sng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</a:t>
            </a:r>
            <a:r>
              <a:rPr lang="cs-CZ" sz="2000" b="1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147,0</a:t>
            </a: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kg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Hmotnost paliva: 				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cca 30,7 kg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Hmotnost nákladu:				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cca 5,0 kg</a:t>
            </a:r>
          </a:p>
          <a:p>
            <a:pPr marL="342900" lvl="0" indent="-342900" algn="just">
              <a:lnSpc>
                <a:spcPct val="11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Vzletová hmotnost letounu: 			      cca 774,9 kg</a:t>
            </a:r>
          </a:p>
          <a:p>
            <a:pPr algn="just">
              <a:spcAft>
                <a:spcPts val="600"/>
              </a:spcAft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Maximální vzletová hmotnost letounu 758 kg byla před kritickým letem překročena o cca 17 kg.</a:t>
            </a:r>
          </a:p>
          <a:p>
            <a:pPr algn="just">
              <a:spcBef>
                <a:spcPct val="20000"/>
              </a:spcBef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1814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940C70-111F-49BC-8FD9-74292953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39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Pilot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(36 let, 12letá praxe/200 h, POZ 2016)</a:t>
            </a:r>
          </a:p>
          <a:p>
            <a:pPr marL="342900" lvl="0" indent="-342900" algn="just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pro požadovaný let platnou kvalifikaci a byl zdravotně způsobilý,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platný všeobecný průkaz radiotelefonisty letecké pohyblivé služby,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z hlediska dovednosti dlouhodobé pilotní zkušenosti s létáním na typu,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pravděpodobně nevzal v úvahu hmotnost navigátora a neprovedl před letem výpočet vzletové hmotnosti a momentu těžiště,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 prováděl s vypnutým odpovídačem sekundárního přehledového radaru,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vědomě snížil rychlost letu a včas nereagoval na její snížení až na pádovou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pravděpodobně byl natolik překvapen chováním přetíženého letounu ve střemhlavém letu,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že po jeho vybrání nezabránil přechodu letounu do strmého stoupání a opětovného pádu,</a:t>
            </a:r>
          </a:p>
          <a:p>
            <a:pPr marL="342900" lvl="0" indent="-342900" algn="just">
              <a:lnSpc>
                <a:spcPct val="11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 kritické fázi následného střemhlavého letu ztratil kontrolu nad řízením 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letounu a jeho nárazu do země již nedokázal zabránit.</a:t>
            </a:r>
          </a:p>
          <a:p>
            <a:pPr algn="just">
              <a:spcBef>
                <a:spcPct val="20000"/>
              </a:spcBef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940C70-111F-49BC-8FD9-74292953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918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Letoun</a:t>
            </a:r>
          </a:p>
          <a:p>
            <a:pPr marL="342900" lvl="0" indent="-342900" algn="just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platné Osvědčení kontroly letové způsobilosti a byl způsobilý k letu,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měl platné zákonné pojištění,</a:t>
            </a:r>
            <a:endParaRPr lang="cs-CZ" sz="20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centráž a celková hmotnost se nepohybovaly v mezích předepsaných letovou příručkou,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pohonná jednotka pracovala v průběhu celého letu zcela normálně </a:t>
            </a:r>
            <a:b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všechny prvky řízení byly zcela funkční,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byl naplněn potřebným množstvím všech provozních kapalin,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náraz způsobil totální destrukci přední a střední části trupu letounu </a:t>
            </a:r>
            <a:b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obou polovin křídla,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všechna popsaná poškození konstrukce draku, pohonné jednotky </a:t>
            </a:r>
            <a:b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soustavy řízení vznikla až při nárazu do země,</a:t>
            </a:r>
          </a:p>
          <a:p>
            <a:pPr marL="342900" lvl="0" indent="-342900" algn="just">
              <a:lnSpc>
                <a:spcPct val="11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při ohledání na místě letecké nehody a následném technickém ohledání trosek letounu v hangáru ÚZPLN nebylo zjištěno nic, co by naznačovalo nebo svědčilo o tom, že příčinou nehody byla technická závada letounu. </a:t>
            </a:r>
          </a:p>
          <a:p>
            <a:pPr algn="just">
              <a:spcBef>
                <a:spcPct val="20000"/>
              </a:spcBef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940C70-111F-49BC-8FD9-74292953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362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Organizátor soutěže</a:t>
            </a:r>
          </a:p>
          <a:p>
            <a:pPr marL="342900" lvl="0" indent="-342900" algn="just">
              <a:lnSpc>
                <a:spcPct val="110000"/>
              </a:lnSpc>
              <a:spcBef>
                <a:spcPts val="3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aktivně nevystoupil proti zaužívané praxi 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provádět soutěžní navigační lety s vědomě vypnutými palubními odpovídači sekundárního přehledového radaru</a:t>
            </a:r>
          </a:p>
          <a:p>
            <a:pPr lvl="0" algn="just">
              <a:lnSpc>
                <a:spcPct val="110000"/>
              </a:lnSpc>
              <a:spcBef>
                <a:spcPts val="300"/>
              </a:spcBef>
              <a:spcAft>
                <a:spcPts val="1200"/>
              </a:spcAft>
            </a:pPr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Příčiny</a:t>
            </a:r>
          </a:p>
          <a:p>
            <a:pPr algn="just">
              <a:spcAft>
                <a:spcPts val="600"/>
              </a:spcAft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Příčinou letecké nehody byl nesprávně provedený manévr pro co nejpřesnější dosažení cílového bodu. Při letu na malé rychlosti s přetíženým a nevyváženým letounem došlo k jeho pádu s následným přechodem do střemhlavého letu. I přes dostatečnou výšku nad terénem nedokázal pilot na vzniklou situaci správně reagovat </a:t>
            </a:r>
            <a:b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neobvyklou situaci vyřešit.</a:t>
            </a:r>
          </a:p>
          <a:p>
            <a:pPr algn="just">
              <a:spcBef>
                <a:spcPct val="20000"/>
              </a:spcBef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940C70-111F-49BC-8FD9-74292953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67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827584" y="404813"/>
            <a:ext cx="72008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A1B805-6476-4026-940A-39E5657FD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930" y="1210729"/>
            <a:ext cx="5820139" cy="436510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1148EE0-ED96-4C3B-BE69-AD55F571D324}"/>
              </a:ext>
            </a:extLst>
          </p:cNvPr>
          <p:cNvSpPr txBox="1"/>
          <p:nvPr/>
        </p:nvSpPr>
        <p:spPr>
          <a:xfrm>
            <a:off x="2339752" y="5677530"/>
            <a:ext cx="4392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Trosky letounu Cessna 152 na místě letecké nehody.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B5DCD1-F3D9-4BC6-8CC5-C52A3C94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Cessna 152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průběhu šetření příčin letecké nehody bylo zjištěno, že všechny  letouny měly v průběhu soutěžních letů v rámci Memoriálu Zdeňka Běhounka 2021 vypnutý odpovídač SSR.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Velitelé letadel tímto postupem vědomě porušili letecký předpis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8168/III </a:t>
            </a:r>
            <a:r>
              <a:rPr lang="cs-CZ" sz="2000" dirty="0">
                <a:solidFill>
                  <a:srgbClr val="002060"/>
                </a:solidFill>
              </a:rPr>
              <a:t>DÍL 4 – POSTUPY PRO POUŽÍVÁNÍ ODPOVÍDAČE SEKUNDÁRNÍHO PŘEHLEDOVÉHO RADARU (SSR) HLAVA 1 – PROVOZ ODPOVÍDAČŮ 1.1 VŠEOBECNĚ: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1.1.1 Pokud je letadlo vybaveno provozuschopným odpovídačem, musí mít pilot odpovídač v provozu po celou dobu během letu, bez ohledu na to, zda je letadlo uvnitř nebo vně prostoru, kde se používá SSR pro účely služeb řízení letového provozu.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1.1.3 Pokud je letadlo vybaveno provozuschopným vybavením pro vysílání módu C, musí mít pilot nepřetržitě v provozu tento mód, pokud nedostane od ATC jiný pokyn.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23D9FD9-CC3B-4707-AA44-0F06FB59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12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11. 6. 2022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L-60S Brigadýr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Krhov cca 1 km SZ od SLZ plochy Bořitov (LKBORI)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Na neveřejné ploše SLZ Bořitov byla provozována parašutistická činnost.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průběhu kritického letu letounu L-60S Brigadýr byli na palubě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tři parašutisté a pilot letounu.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Výsadek byl prováděn z výšky cca 1 200 m nad zemí.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První parašutista provedl seskok úspěšně.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pořadí druhému parašutistovi se při přípravě na seskok otevřel výtažný padáček, který se zachytil mezi stabilizátorem a výškovým kormidlem a parašutistu strhl z letounu.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07C97F-5144-4ADA-8DDC-0A82E98FEC8A}" type="slidenum">
              <a:rPr lang="cs-CZ" smtClean="0">
                <a:cs typeface="Arial" charset="0"/>
              </a:rPr>
              <a:pPr/>
              <a:t>19</a:t>
            </a:fld>
            <a:endParaRPr lang="cs-CZ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1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letecké nehody za rok 2021 a 2022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Letecké nehody 2021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Letecké nehody 2022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cs-CZ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události v letovém provozu v roce 2022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Střet letadel za letu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Střet letadel na zemi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510F54-B64E-49BB-91A8-1513DC48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038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L-60S Brigadýr – pokračování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Parašutista narazil do náběžné hrany stabilizátoru a následně byl vlečen za letounem do doby než došlo k odtržení zachyceného výtažného padáčku. Parašutista následně přistál se zraněním pravé nohy.          </a:t>
            </a:r>
            <a:endParaRPr lang="cs-CZ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Silami působícími na vodorovnou ocasní plochu z výše popsaných důvodů došlo k odlomení celé vodorovné ocasní plochy.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Letoun se stal neřiditelným a přešel do pádu.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Třetí parašutista vyskočil a bezpečně přistál.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Pilot, který se marně snažil stabilizovat let, se rozhodl opustit letoun s použitím záchranného padáku.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Letoun se mu však podařilo opustit až nízko nad zemí. Vrchlík padáku se plně neotevřel a pilot vysokou rychlostí narazil do terénu.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Při dopadu utrpěl zranění neslučitelná se životem.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Letoun byl po dopadu zničen.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                        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                           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                         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07C97F-5144-4ADA-8DDC-0A82E98FEC8A}" type="slidenum">
              <a:rPr lang="cs-CZ" smtClean="0">
                <a:cs typeface="Arial" charset="0"/>
              </a:rPr>
              <a:pPr/>
              <a:t>20</a:t>
            </a:fld>
            <a:endParaRPr lang="cs-CZ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6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L-60S Brigadýr – pokračování</a:t>
            </a:r>
            <a:r>
              <a:rPr lang="cs-CZ" sz="2000" dirty="0">
                <a:solidFill>
                  <a:srgbClr val="002060"/>
                </a:solidFill>
              </a:rPr>
              <a:t>                        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                           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                         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07C97F-5144-4ADA-8DDC-0A82E98FEC8A}" type="slidenum">
              <a:rPr lang="cs-CZ" smtClean="0">
                <a:cs typeface="Arial" charset="0"/>
              </a:rPr>
              <a:pPr/>
              <a:t>21</a:t>
            </a:fld>
            <a:endParaRPr lang="cs-CZ" dirty="0">
              <a:cs typeface="Arial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892ACA-33E7-F1AA-987D-7F61E86DD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543" y="1412776"/>
            <a:ext cx="5958913" cy="446918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2AF084-3611-64E2-611F-133F0DB409D7}"/>
              </a:ext>
            </a:extLst>
          </p:cNvPr>
          <p:cNvSpPr txBox="1"/>
          <p:nvPr/>
        </p:nvSpPr>
        <p:spPr>
          <a:xfrm>
            <a:off x="2267744" y="59471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Trosky L-60S Brigadýr na místě letecké nehody</a:t>
            </a:r>
            <a:endParaRPr lang="cs-CZ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74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1. 8. 2022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Typ:		kluzák VT 116 Orlík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Místo:		LKNM (Nové Město n. Metují)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Uvedený den byl druhý den plachtařského soustředění.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Pilotní žákyně, věk 19 let, s náletem 20 hod 14 min  na kluzáku L13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42 min na VT 116, prováděla let po okruhu.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Vzlet provedla aerovlekem do 2. okruhové zatáčky RWY 36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s vypnutím v cca 300 m AGL.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002060"/>
                </a:solidFill>
              </a:rPr>
              <a:t>Podmínky na LKNM – jihozápadní vítr do 2 m</a:t>
            </a:r>
            <a:r>
              <a:rPr lang="pl-PL" sz="2000" b="1" baseline="30000" dirty="0">
                <a:solidFill>
                  <a:srgbClr val="002060"/>
                </a:solidFill>
              </a:rPr>
              <a:t>.</a:t>
            </a:r>
            <a:r>
              <a:rPr lang="pl-PL" sz="2000" dirty="0">
                <a:solidFill>
                  <a:srgbClr val="002060"/>
                </a:solidFill>
              </a:rPr>
              <a:t>s</a:t>
            </a:r>
            <a:r>
              <a:rPr lang="pl-PL" sz="2000" baseline="30000" dirty="0">
                <a:solidFill>
                  <a:srgbClr val="002060"/>
                </a:solidFill>
              </a:rPr>
              <a:t>-1</a:t>
            </a:r>
            <a:r>
              <a:rPr lang="pl-PL" sz="2000" dirty="0">
                <a:solidFill>
                  <a:srgbClr val="002060"/>
                </a:solidFill>
              </a:rPr>
              <a:t>, QBA nad 10 km.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Během letu byla na spojení s instruktorem na zemi.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Vzhledem k velké výšce na finále obdržela pokyn k provedení zatáčky do 3. okruhové zatáčky.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Po dotočení o cca 180° kluzák přešel do levotočivé vývrtky a dopadl na zem.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7FB434-2633-A4D9-0A08-1670C576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8AEA34-2468-197A-1AC4-7C1100FA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352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 kluzáku VT 116 Orlík – pokračování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Pilotka zraněním podlehla.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Kluzák byl zničen.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3BB907-4C95-71BA-7658-2CF79E064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732" y="1772816"/>
            <a:ext cx="4824536" cy="4097113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327A2-872C-1CFE-5622-AF87E799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CB4577-4EDC-ADA2-ADF9-BF960188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43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2. 8. 2022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Typ:		kluzák PZL </a:t>
            </a:r>
            <a:r>
              <a:rPr lang="cs-CZ" sz="2000" dirty="0" err="1">
                <a:solidFill>
                  <a:srgbClr val="002060"/>
                </a:solidFill>
              </a:rPr>
              <a:t>Bielsko</a:t>
            </a:r>
            <a:r>
              <a:rPr lang="cs-CZ" sz="2000" dirty="0">
                <a:solidFill>
                  <a:srgbClr val="002060"/>
                </a:solidFill>
              </a:rPr>
              <a:t> SZD48 (Jantar Standard 3)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Místo:		silnice č. 232 mezi obcemi Osek a Rokycany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prováděl let po trati Plasy – Tachov – Příbram – Plasy.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Nedaleko hřebene </a:t>
            </a:r>
            <a:r>
              <a:rPr lang="cs-CZ" sz="2000" dirty="0" err="1">
                <a:solidFill>
                  <a:srgbClr val="002060"/>
                </a:solidFill>
              </a:rPr>
              <a:t>Radeč</a:t>
            </a:r>
            <a:r>
              <a:rPr lang="cs-CZ" sz="2000" dirty="0">
                <a:solidFill>
                  <a:srgbClr val="002060"/>
                </a:solidFill>
              </a:rPr>
              <a:t>, cca 24 km jihovýchodně letiště Plasy, se pilot rozhodl z důvodu klesající výšky divertovat na letiště Rokycany.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z dosud neobjasněných příčin nepřistál na letišti Rokycany, ale provedl 2 zatáčky cca 400 m severovýchodně letiště Rokycany.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Během druhé zatáčky, přibližně ve směru dálnice D5 směrem na Prahu, kluzák přešel do vývrtky.  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Kluzák během dopadu na silnici č. 232 narazil levou polovinou křídla zezadu do vozidla jedoucího po uvedené komunikaci.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Posádka vozidla neutrpěla žádné zranění, pilot kluzáku zahynul.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Kluzák byl zničen.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842581-C6FC-F4C3-DB8A-3AB5F905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1A1711-7503-375C-0C71-D60B6885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402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rgbClr val="002060"/>
                </a:solidFill>
              </a:rPr>
              <a:t>Letecká nehoda kluzáku SZD48 (Jantar Standard 3) – pokračování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3AC40A3-7086-C015-0311-224245912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94" y="809286"/>
            <a:ext cx="4032696" cy="33843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EB825AD-3C79-D559-CDF3-D2169AA14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868" y="1772816"/>
            <a:ext cx="4429472" cy="38384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3E71A9-A700-84F6-B8C4-BA0B3B05C46D}"/>
              </a:ext>
            </a:extLst>
          </p:cNvPr>
          <p:cNvSpPr txBox="1"/>
          <p:nvPr/>
        </p:nvSpPr>
        <p:spPr>
          <a:xfrm>
            <a:off x="395288" y="4356526"/>
            <a:ext cx="3949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Poškození vozidla nárazem levé poloviny křídla kluzáku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5F369F-D71B-6AFF-816C-858081FADF93}"/>
              </a:ext>
            </a:extLst>
          </p:cNvPr>
          <p:cNvSpPr txBox="1"/>
          <p:nvPr/>
        </p:nvSpPr>
        <p:spPr>
          <a:xfrm>
            <a:off x="5412103" y="5647276"/>
            <a:ext cx="2503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002060"/>
                </a:solidFill>
              </a:rPr>
              <a:t>Kluzák po dopadu na silnici č. 232</a:t>
            </a:r>
            <a:endParaRPr lang="cs-CZ" sz="1200" dirty="0">
              <a:solidFill>
                <a:srgbClr val="002060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0D9C06-119E-0CCA-5DD6-39A037A4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523793-7D0C-E322-D902-FEE34A5A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34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14. 8. 2022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Hawker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pole 1 km od LKCB (Cheb)</a:t>
            </a:r>
            <a:r>
              <a:rPr lang="cs-CZ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letounu byl vystupujícím v programu leteckého dne v Chebu ve dnech 13. – 14. 8. 2022.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Dne 13. 8. 2022 provedl své vystoupení dle předem plánovaného programu bez jakýchkoliv problémů.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Dne 14. 8. 2022 pilot po vzletu k vystoupení stoupal do cca 300 m nad LKCB a oznámil, že má indikaci vysunutého podvozku. Po službě rádio požadoval informaci o tom, zda je podvozek vysunutý. Pilot provedl průlet paralelně s osou dráhy ve směru RWY 23 ve výšce cca 400 m AGL.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Ze stanoviště nebylo vidět, že by byl podvozek vysunutý. Kola byla zasunuta. Tuto informaci neprodleně stanoviště předalo pilotovi rádiem.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následně zahájil vystoupení. 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6359-1167-D516-17BC-5801C9B2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C2DC45-B074-9CB7-3327-7A7F2412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845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– pokračování</a:t>
            </a:r>
            <a:r>
              <a:rPr lang="cs-CZ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průběhu vystoupení pilot provedl čtyři akrobatické manévry podle plánovaného programu – překrut zakončený pod horizont, dále zatáčku do protisměru stoupavým sudovým </a:t>
            </a:r>
            <a:r>
              <a:rPr lang="cs-CZ" sz="2000" dirty="0" err="1">
                <a:solidFill>
                  <a:srgbClr val="002060"/>
                </a:solidFill>
              </a:rPr>
              <a:t>třičtvrtěvýkrutem</a:t>
            </a:r>
            <a:r>
              <a:rPr lang="cs-CZ" sz="2000" dirty="0">
                <a:solidFill>
                  <a:srgbClr val="002060"/>
                </a:solidFill>
              </a:rPr>
              <a:t> se změnou směru o cca 270° vlevo, po průletu v ose RWY 23 pak </a:t>
            </a:r>
            <a:r>
              <a:rPr lang="cs-CZ" sz="2000" dirty="0" err="1">
                <a:solidFill>
                  <a:srgbClr val="002060"/>
                </a:solidFill>
              </a:rPr>
              <a:t>souvratovou</a:t>
            </a:r>
            <a:r>
              <a:rPr lang="cs-CZ" sz="2000" dirty="0">
                <a:solidFill>
                  <a:srgbClr val="002060"/>
                </a:solidFill>
              </a:rPr>
              <a:t> zatáčkou vlevo, a po průletu podél osy RWY 05 </a:t>
            </a:r>
            <a:r>
              <a:rPr lang="cs-CZ" sz="2000" dirty="0" err="1">
                <a:solidFill>
                  <a:srgbClr val="002060"/>
                </a:solidFill>
              </a:rPr>
              <a:t>souvratovou</a:t>
            </a:r>
            <a:r>
              <a:rPr lang="cs-CZ" sz="2000" dirty="0">
                <a:solidFill>
                  <a:srgbClr val="002060"/>
                </a:solidFill>
              </a:rPr>
              <a:t> zatáčku vpravo ukončenou pod úhlem cca 30-45° k ose RWY 23, na její střed.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D04EBB-DD87-6A82-1223-420C499F8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554" y="3532372"/>
            <a:ext cx="4930891" cy="284937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1E6E10-9FD1-18E6-F366-143916D9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5BD030-D345-B41F-F3BA-A60B5F14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213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– pokračování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po průletu pokračoval v prostorovém manévru prudkým stoupáním v ose dráhy s následným přechodem do zatáčky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s velkým náklonem. V průběhu zatáčky přešel do klesání. Během klesání došlo k utažení zatáčky a přechodu letounu do strmého klesání.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5D29B5-A813-4803-B173-8F49E7473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877" y="2086325"/>
            <a:ext cx="3402523" cy="18294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922CF5-BCCE-95F5-A376-19F0A63881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3925448"/>
            <a:ext cx="3600400" cy="214225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669C6-6392-F58E-1AC5-272695D6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EE45F8-6F63-CA88-5010-8CE948BF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E37F992-75C0-8CA2-329C-F7A86F563470}"/>
              </a:ext>
            </a:extLst>
          </p:cNvPr>
          <p:cNvSpPr txBox="1"/>
          <p:nvPr/>
        </p:nvSpPr>
        <p:spPr>
          <a:xfrm>
            <a:off x="457200" y="2348880"/>
            <a:ext cx="4114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se v kritické situaci pokusil </a:t>
            </a:r>
            <a:r>
              <a:rPr lang="cs-CZ" sz="2000" dirty="0" err="1">
                <a:solidFill>
                  <a:srgbClr val="002060"/>
                </a:solidFill>
              </a:rPr>
              <a:t>protizásahem</a:t>
            </a:r>
            <a:r>
              <a:rPr lang="cs-CZ" sz="2000" dirty="0">
                <a:solidFill>
                  <a:srgbClr val="002060"/>
                </a:solidFill>
              </a:rPr>
              <a:t> o vyvedení letounu ze strmého klesání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 zatáčce, ale malá výška nad zemí nestačila k vybrání.</a:t>
            </a:r>
          </a:p>
        </p:txBody>
      </p:sp>
    </p:spTree>
    <p:extLst>
      <p:ext uri="{BB962C8B-B14F-4D97-AF65-F5344CB8AC3E}">
        <p14:creationId xmlns:p14="http://schemas.microsoft.com/office/powerpoint/2010/main" val="1178769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– pokračování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669C6-6392-F58E-1AC5-272695D6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EE45F8-6F63-CA88-5010-8CE948BF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pic>
        <p:nvPicPr>
          <p:cNvPr id="8" name="Cheb">
            <a:hlinkClick r:id="" action="ppaction://media"/>
            <a:extLst>
              <a:ext uri="{FF2B5EF4-FFF2-40B4-BE49-F238E27FC236}">
                <a16:creationId xmlns:a16="http://schemas.microsoft.com/office/drawing/2014/main" id="{AE899995-78B0-A306-C020-FC2BA66C6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989" y="1196752"/>
            <a:ext cx="738802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 27. 8. 2021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ZLÍN Z-526 F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 LKMO (Most) 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Aeroklub Most z. s. pořádal letní příměstský tábor.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organizovaného létání bylo pro dětské účastníky provedeno celkem 6 seznamovacích letů.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letounem Z-43 uskutečnili 5 letů a 6. kritický, s letounem Z-526 F.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 další osobou na palubě provedl vzlet z RWY 20 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odpoutání v cca 1/3 délky dráhy l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etěl v horizontálním letu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cca 1,5 až 2 m nad dráhou s již  zavřeným podvozkem.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 cca 2/3 délky  dráhy přešel  do stoupání, které ukončil ve výšce cca 40 až 45 m nad dráhou a provedl horizontální zatáčku o 180° s pravým náklonem větším než 60°.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510F54-B64E-49BB-91A8-1513DC48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367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– pokračování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669C6-6392-F58E-1AC5-272695D6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EE45F8-6F63-CA88-5010-8CE948BF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3D5C31-C511-3645-5464-AFDECE7DD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75" y="1124744"/>
            <a:ext cx="6330527" cy="474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AAA6C8-1A8B-CE0F-9479-46F04D1B3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25" y="1124744"/>
            <a:ext cx="3053045" cy="228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69C250-C1EF-A6D5-214C-7EAD80416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220" y="3576779"/>
            <a:ext cx="2623840" cy="196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C1280A-A999-2495-F0AA-F51E14DCA3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9" y="1124744"/>
            <a:ext cx="2492752" cy="18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5FA069-D487-8861-A9EB-6ABB5E5A3C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66" y="3770386"/>
            <a:ext cx="2803004" cy="2102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168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 12. 2. 2022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kluzák L 13 Blaník  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 stromy na svahu cca 900 m W THR RWY 08 LKPL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 další osobou na palubě (dále cestující) prováděl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organizovaného létání na LKPL místní termický let.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vzletu z RWY 26 v aerovleku za UL letounem Dynamic kluzák plynule stoupal do výšky 900 m nad úrovní letiště (AAL).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po vypnutí provedl několik zatáček v prostoru jižně od letiště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následně se zařadil do pravého okruhu RWY 08.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Třetí okruhovou zatáčku zahájil na výšce 300 m AAL a po jejím dokončení vysunul vztlakové klapky a pokračoval v letu po okruhu.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dotočení 4. zatáčky v cca 200 m AAL odjistil brzdící klapky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pokračoval v přiblížení na RWY 08.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0F606DE-F647-4FE2-9246-C3220EEE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975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kluzáku L 13 – 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Vzhledem k velmi silnému opadání pilot brzdící klapky opět zajistil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zasunul i vztlakové klapky.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se již nacházel pod úrovní kopce Háje a bylo zřejmé, že na letiště nedoletí.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se rozhodnul provést levou zatáčku s úmyslem přistát do terénu na pole pod svahem u obce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Koterov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tomto manévru došlo ke kontaktu kluzáku se vzrostlými stromy na vrcholu strmého svahu mezi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Koterovem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letištěm.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zůstal zaklíněn ve větvích stromů v cca 6metrové výšce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posádka opustila kabinu slaněním za pomoci specialisty HZS.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byl nárazem do překážky vážně poškozen a při následném vyprošťování zničen.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nebyl zraněn. Cestující byl z důvodu bolesti na hrudi převezen k vyšetření do fakultní nemocnice.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CE52DC8-9F90-491B-8282-1C0401D4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604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kluzáku L 13 – 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Příčinou letecké nehody bylo pozdní rozhodnutí pilota přerušit přiblížení k letišti a následně nezvládnutý manévr před vynuceným přistáním do terénu, při kterém došlo k nárazu kluzáku do výškové překážky.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CE52DC8-9F90-491B-8282-1C0401D4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75BBCE-4FF2-AC89-CBB7-EAF812AC3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4" t="24788" r="17532" b="17886"/>
          <a:stretch/>
        </p:blipFill>
        <p:spPr bwMode="auto">
          <a:xfrm>
            <a:off x="1255963" y="2157342"/>
            <a:ext cx="5122912" cy="282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B9C824-B636-5C5A-2FEE-EA1A31DB3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09" r="12870" b="3277"/>
          <a:stretch/>
        </p:blipFill>
        <p:spPr bwMode="auto">
          <a:xfrm>
            <a:off x="3868670" y="3771205"/>
            <a:ext cx="4302260" cy="257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4939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kluzáku L 13 – 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99C2D9-F383-450D-A6CE-A6E48029EA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6033" y="1823492"/>
            <a:ext cx="4581128" cy="28956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69D8E2B-7E4E-41E6-BC9E-6A8941697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610" y="991037"/>
            <a:ext cx="2648893" cy="458112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D23DC3-E9E9-4871-BE31-205CE33E8214}"/>
              </a:ext>
            </a:extLst>
          </p:cNvPr>
          <p:cNvSpPr txBox="1"/>
          <p:nvPr/>
        </p:nvSpPr>
        <p:spPr>
          <a:xfrm>
            <a:off x="2267744" y="5692606"/>
            <a:ext cx="453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po nárazu do korun stromů zaklíněný ve větvích </a:t>
            </a:r>
            <a:endParaRPr lang="cs-CZ" sz="1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4FAC62-A31B-4A62-8D11-FDAC2B63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25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404664"/>
            <a:ext cx="8219255" cy="58326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Incident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18. 6. 2022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Typ:		Z-37 A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Místo:		pole mezi obcemi Jamolice a Polánka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letounu prováděl ošetřování porostu kukuřice z pracovní plochy Dobelice.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Pracovní lety prováděl v postřikové výšce (3-5 m nad porostem)  opakovaně nad dvěma liniemi elektrického vedení procházejícími přes ošetřovaný pozemek.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Při devátém průletu (ve směru na východ) přeletěl první vedení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následně pozdě zahájil stoupání přes druhé (východně položené) vedení VVN 110 kV.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Při jeho přelétávání došlo k letmému kontaktu podvozkového kola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s kombinovaným zemním lanem vedení 110 kV (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 18 mm)</a:t>
            </a:r>
            <a:r>
              <a:rPr lang="cs-CZ" sz="2000" dirty="0">
                <a:solidFill>
                  <a:srgbClr val="002060"/>
                </a:solidFill>
              </a:rPr>
              <a:t>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zaznamenal jen malé cuknutí, ale protože si nevšiml ničeho podezřelého, pokračoval v letu. Teprve později viděl, jak se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na daném místě sjíždějí vozy HZS a Policie ČR.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5809F7-DA5C-4345-87B9-27CC8BA4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89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404664"/>
            <a:ext cx="8219255" cy="5544616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chemeClr val="tx2"/>
                </a:solidFill>
              </a:rPr>
              <a:t>Incident Z-37 A – pokračování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tx2"/>
                </a:solidFill>
              </a:rPr>
              <a:t>Přistál na pracovní ploše a zkontroloval stav letounu. Nezjistil </a:t>
            </a:r>
            <a:br>
              <a:rPr lang="cs-CZ" sz="2000" dirty="0">
                <a:solidFill>
                  <a:schemeClr val="tx2"/>
                </a:solidFill>
              </a:rPr>
            </a:br>
            <a:r>
              <a:rPr lang="cs-CZ" sz="2000" dirty="0">
                <a:solidFill>
                  <a:schemeClr val="tx2"/>
                </a:solidFill>
              </a:rPr>
              <a:t>na podvozku žádné poškození a odjel na místo události, kde </a:t>
            </a:r>
            <a:br>
              <a:rPr lang="cs-CZ" sz="2000" dirty="0">
                <a:solidFill>
                  <a:schemeClr val="tx2"/>
                </a:solidFill>
              </a:rPr>
            </a:br>
            <a:r>
              <a:rPr lang="cs-CZ" sz="2000" dirty="0">
                <a:solidFill>
                  <a:schemeClr val="tx2"/>
                </a:solidFill>
              </a:rPr>
              <a:t>se přihlásil  hlídce PČR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Příčinou incidentu byl chybný odhad výšky nad zemí při přelétávání nadzemního vedení a v důsledku toho střet podvozku letounu </a:t>
            </a:r>
            <a:b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kombinovaným zemním lanem.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5809F7-DA5C-4345-87B9-27CC8BA4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399A32-FF88-D4CE-66B7-533C8946D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38" t="23280" r="33863" b="53175"/>
          <a:stretch/>
        </p:blipFill>
        <p:spPr bwMode="auto">
          <a:xfrm>
            <a:off x="1259631" y="3176972"/>
            <a:ext cx="6618549" cy="2916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399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9. 8. 2022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kluzáky Rollanden Schneider LS4-a a LS8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2 km NE obce Staré Sedlo</a:t>
            </a:r>
            <a:r>
              <a:rPr lang="cs-CZ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Piloti kluzáků se zúčastnili Mistrovství světa juniorů pořádaného na LKTA ve dnech 30. 7. – 13. 8. 2022. Pilot LS4-a (Švýcarsko) ve třídě Club, pilot LS8 (Austrálie) ve třídě Standard.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Dne 9. 8. 2022 se konal 9. soutěžní den. Pro obě třídy byly vyhlášeny rozdílné úlohy. Vzlety se uskutečnily z RWY 11.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LS4-a (CR) plnil úlohu pro třídu Club (let přes 5 traťových bodů) o celkové délce 458 km.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LS8 (1X) plnil úlohu třídu Standard (let přes 4 traťové body)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o celkové délce 512,9 km.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Piloti letěli po trati na sobě nezávisle. Pilot LS8 (1X) postupoval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W směrem ke 3. traťovému bodu a v prostoru 2,4 km NE obce Staré Sedlo zahájil spolu se svým kolegou kroužení v 3 850 ft AGL.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CE15FD-5095-5EC3-7E44-0CAE17D9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D69AF6-1A8E-B86F-A240-E51BC175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274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kluzáků LS4-a a LS8-18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LS4-a (CR) postupoval NE směrem k 5. traťovému bodu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2,7 km NE od obce Staré Sedlo zahájil kroužení v 3 875 ft AGL.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13:46:30 pilot LS8 (1X) a jeho týmový kolega pokračovali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 kroužení vlevo ve vzestupném proudu.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LS4-a se chtěl připojit ke kluzákům, které viděl kroužit ve stoupavém proudu po své pravé straně.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1E8512E-8497-28C1-2C21-363AF51F5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399" y="3212976"/>
            <a:ext cx="5403201" cy="3071366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E24405-FD1A-0409-C066-65D7BD9D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499055-6CF3-F10E-8A47-A1C96158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7AD330-72BE-2CAA-7005-07A2CE2E129A}"/>
              </a:ext>
            </a:extLst>
          </p:cNvPr>
          <p:cNvSpPr txBox="1"/>
          <p:nvPr/>
        </p:nvSpPr>
        <p:spPr>
          <a:xfrm>
            <a:off x="3861048" y="3429000"/>
            <a:ext cx="142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E5F0"/>
                </a:solidFill>
              </a:rPr>
              <a:t>LS4-a (CR) </a:t>
            </a:r>
            <a:endParaRPr lang="cs-CZ" dirty="0">
              <a:solidFill>
                <a:srgbClr val="00E5F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D28EA9-81D4-BB86-8E08-EBFD51E22383}"/>
              </a:ext>
            </a:extLst>
          </p:cNvPr>
          <p:cNvSpPr txBox="1"/>
          <p:nvPr/>
        </p:nvSpPr>
        <p:spPr>
          <a:xfrm>
            <a:off x="1979712" y="3861048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C00000"/>
                </a:solidFill>
              </a:rPr>
              <a:t>LS8 (1X) 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AA0ACC-4413-4BF5-7C61-97927BCF7FA5}"/>
              </a:ext>
            </a:extLst>
          </p:cNvPr>
          <p:cNvSpPr txBox="1"/>
          <p:nvPr/>
        </p:nvSpPr>
        <p:spPr>
          <a:xfrm>
            <a:off x="2032083" y="4158372"/>
            <a:ext cx="1058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4360 ft AGL</a:t>
            </a:r>
            <a:endParaRPr lang="cs-CZ" sz="12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0551750-AF18-4F95-F7AA-9CB9123C8927}"/>
              </a:ext>
            </a:extLst>
          </p:cNvPr>
          <p:cNvSpPr txBox="1"/>
          <p:nvPr/>
        </p:nvSpPr>
        <p:spPr>
          <a:xfrm>
            <a:off x="3853573" y="3722548"/>
            <a:ext cx="989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4298 ft AGL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288058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kluzáků LS4-a a LS8-18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LS4-a (ve 4414 ft AGL) se domníval, že ho vpravo letící pilot kluzáku (LS8) viděl a v 13:46:37 zahájil zatáčku vpravo, aby pokračoval ve vzestupném proudu.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C7CC6B-FF37-3F88-F473-C523C70CD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2379167"/>
            <a:ext cx="7056784" cy="407402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C99999-6A94-E957-94B4-BB781912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6A81BE-BB6F-A6D2-8AB9-805E73C6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5E7BE25-0DA3-E4EA-63D4-C9F1A80F53D8}"/>
              </a:ext>
            </a:extLst>
          </p:cNvPr>
          <p:cNvSpPr txBox="1"/>
          <p:nvPr/>
        </p:nvSpPr>
        <p:spPr>
          <a:xfrm>
            <a:off x="1331640" y="3998427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C00000"/>
                </a:solidFill>
              </a:rPr>
              <a:t>LS8 (1X) 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039487-E791-159D-BCCF-94DABA7EAD5C}"/>
              </a:ext>
            </a:extLst>
          </p:cNvPr>
          <p:cNvSpPr txBox="1"/>
          <p:nvPr/>
        </p:nvSpPr>
        <p:spPr>
          <a:xfrm>
            <a:off x="2413248" y="4725144"/>
            <a:ext cx="142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E5F0"/>
                </a:solidFill>
              </a:rPr>
              <a:t>LS4-a (CR) </a:t>
            </a:r>
            <a:endParaRPr lang="cs-CZ" dirty="0">
              <a:solidFill>
                <a:srgbClr val="00E5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7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ZLÍN Z-526 F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Letoun pokračoval v letu podél dráhy směrem na obec Braňany.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konci dráhy přešel do stoupání pod úhlem cca 50° až 60°.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Stoupání bylo ukončeno „souvratovou“ zatáčkou ve výšce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cca 130 m AGL.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 dokončení tohoto prvku okamžitě došlo k přechodu do vývrtky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následným pokusem o její vybrání.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pod plochým úhlem narazil do betonové účelové komunikace a po cca 30 m smýkání po travnaté ploše před letištěm se zastavil cca 120 m od prahových značek </a:t>
            </a:r>
            <a:r>
              <a:rPr lang="cs-CZ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20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LKMO.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byl zničen.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Posádka letounu utrpěla zranění neslučitelná se životem.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4F0A41-ABAF-485E-A53D-A01B7E26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197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kluzáků LS4-a a LS8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Ve 13:46:40 pilot LS4-a (ve 4418 ft AGL) při pohledu vpravo spatřil, jak se k němu zprava v bezprostřední blízkosti přibližoval kluzák ve stejné hladině. Instinktivně potlačil řídící páku a pak ucítil náraz. Ve stejný okamžik se roztříštil překryt jeho kabiny.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015DCF-CF0D-FF42-7B7D-91659EB8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2364109"/>
            <a:ext cx="7272808" cy="403244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68CF13-EF6C-A0E3-9FBD-6445F03D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D90A67-20DC-197C-5A88-0F9472A9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1F5057-48D7-D45B-FFFA-35B6ED56324F}"/>
              </a:ext>
            </a:extLst>
          </p:cNvPr>
          <p:cNvSpPr txBox="1"/>
          <p:nvPr/>
        </p:nvSpPr>
        <p:spPr>
          <a:xfrm>
            <a:off x="3347864" y="4725144"/>
            <a:ext cx="142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E5F0"/>
                </a:solidFill>
              </a:rPr>
              <a:t>LS4-a (CR) </a:t>
            </a:r>
            <a:endParaRPr lang="cs-CZ" dirty="0">
              <a:solidFill>
                <a:srgbClr val="00E5F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F84EA12-FA54-0F31-693D-B63062230DF5}"/>
              </a:ext>
            </a:extLst>
          </p:cNvPr>
          <p:cNvSpPr txBox="1"/>
          <p:nvPr/>
        </p:nvSpPr>
        <p:spPr>
          <a:xfrm>
            <a:off x="3118520" y="3645024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C00000"/>
                </a:solidFill>
              </a:rPr>
              <a:t>LS8 (1X) 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91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kluzáků LS4-a a LS8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Vzhledem k intenzitě nárazu si pilot LS4-a byl jistý, že kluzák  je vážně poškozený. Kluzák začal rotovat, klopil příď do velkého klesání a zvyšoval rychlost. 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 LS4-a se rozhodl opustit kluzák s použitím padáku, protože se domníval, že by to kvůli zvyšující se rychlosti rotace později nebylo možné. Při klesání na padáku viděl kluzák v rotaci padat do lesa.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LS4-a přistál na záchranném padáku do blízkosti rybníku,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1,7 km od místa dopadu kluzáku do hustého lesa, cca 1,3 km NE Staré Sedlo. Pilot nebyl zraněn a vyhledal pomoc. 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LS8 cítil silný náraz, ale jiný kluzák neviděl. Po nárazu ověřil ovladatelnost svého kluzáku a požádal kolegu, aby stav kluzáku také zkontroloval vizuálně. Po ověření, že může pokračovat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 klesavém  letu vyhledal místo pro přistání do terénu. Přistál na pole, cca 7 km NE od místa srážky. Neutrpěl žádné zranění. Jeho kolega pak přistál na stejném místě, aby se ujistil, že pilot je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 pořádku.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177809-8914-79F5-9DF3-72A2C2C5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F4BE14-15AA-4887-BC5F-84F354F6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39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94118" y="440531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kluzáků LS4-a a LS8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Kluzák LS4-a byl při kolizi, následném pádu a nárazu do stromů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 lese zničen.</a:t>
            </a:r>
          </a:p>
          <a:p>
            <a:pPr marL="342900" lvl="0" indent="-34290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Kluzák LS8 měl nárazem prasklou náběžnou hranu v délce cca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0,75 m a poškozený spodní potah levé poloviny křídla.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56D8F9-EA14-746C-D4E9-047FBA8C90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8" y="2420888"/>
            <a:ext cx="4788024" cy="33390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EC1067-700C-B6DD-3FBD-23EA163AC2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513" y="3431406"/>
            <a:ext cx="3899925" cy="2924944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D4A3E9-5550-AC43-B6E4-B18F0531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9F86A1-C43B-8184-1A22-D6A0FDB8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4F1D09-1C1C-1288-CB94-B1B83422359D}"/>
              </a:ext>
            </a:extLst>
          </p:cNvPr>
          <p:cNvSpPr txBox="1"/>
          <p:nvPr/>
        </p:nvSpPr>
        <p:spPr>
          <a:xfrm>
            <a:off x="1579552" y="5811713"/>
            <a:ext cx="2487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Kluzák LS4-a po dopadu do lesa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950651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28. 4. 2022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Typ:		Zlín Z-226 MS vs Zlín Z-526 ASF </a:t>
            </a:r>
          </a:p>
          <a:p>
            <a:pPr algn="just" eaLnBrk="0" hangingPunct="0">
              <a:defRPr/>
            </a:pPr>
            <a:r>
              <a:rPr lang="cs-CZ" sz="2000" dirty="0">
                <a:solidFill>
                  <a:srgbClr val="002060"/>
                </a:solidFill>
              </a:rPr>
              <a:t>Místo:		LKZB (Zbraslavice)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Letoun Z-226 MS přilétl z LKKO na LKZB, kde měl vlekat kluzáky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na probíhajících závodech AZ CUP. Po přistání z RWY 15 vyjel doprava a pokračoval v pojíždění na stanoviště parkujících vlečných letadel, kde již parkovala dvě letadla. Na konci dráhy byly připravené kluzáky pro aerovleky.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Během pojíždění pilot Z-226 MS zaregistroval pouze letadlo vlevo, stojící blíže k dráze. Dále vlevo od okraje RWY 15 stál Z-526 ASF.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Z-226 MS během pojíždění přehlédl letoun Z-526 ASF a narazil do něj vrtulí a následně pravou polovinou křídla.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8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 – pokračování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sz="1200">
              <a:solidFill>
                <a:srgbClr val="898989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1B0B61-4EE5-EB66-D25A-0EA1C8F9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35896" y="727315"/>
            <a:ext cx="4582250" cy="540336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BC46EAE-C095-5733-52E8-26C3A6FF077E}"/>
              </a:ext>
            </a:extLst>
          </p:cNvPr>
          <p:cNvSpPr txBox="1"/>
          <p:nvPr/>
        </p:nvSpPr>
        <p:spPr>
          <a:xfrm>
            <a:off x="755577" y="2996952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Situační plánek kolize Z-226-MS „OK-KMP“ se zaparkovaným   Z-526 ASF „OK-CXB“. </a:t>
            </a:r>
          </a:p>
        </p:txBody>
      </p:sp>
    </p:spTree>
    <p:extLst>
      <p:ext uri="{BB962C8B-B14F-4D97-AF65-F5344CB8AC3E}">
        <p14:creationId xmlns:p14="http://schemas.microsoft.com/office/powerpoint/2010/main" val="432748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 – pokračování: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00206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Při střetu letadel došlo u Z-226 MS k poškození pravé poloviny křídla a vrtule. U letounu Z-526 ASF došlo ke zničení levé palivové nádrže na konci křídla a mírnému zvlnění potahu v místě upevnění  nádrže.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sz="1200">
              <a:solidFill>
                <a:srgbClr val="898989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3790C2B-6028-1B57-70F9-79650E5358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204864"/>
            <a:ext cx="2679762" cy="35730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585AB3-348E-D147-054D-AD22D010F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10" y="2288103"/>
            <a:ext cx="4019550" cy="35451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C341D68-BAD4-0CBD-9C15-565D51E27549}"/>
              </a:ext>
            </a:extLst>
          </p:cNvPr>
          <p:cNvSpPr txBox="1"/>
          <p:nvPr/>
        </p:nvSpPr>
        <p:spPr>
          <a:xfrm>
            <a:off x="788177" y="5949280"/>
            <a:ext cx="7600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060"/>
                </a:solidFill>
              </a:rPr>
              <a:t>Poškozená pravá polovina křídla Z-226 MS                                  Poškození obou letounů</a:t>
            </a:r>
          </a:p>
        </p:txBody>
      </p:sp>
    </p:spTree>
    <p:extLst>
      <p:ext uri="{BB962C8B-B14F-4D97-AF65-F5344CB8AC3E}">
        <p14:creationId xmlns:p14="http://schemas.microsoft.com/office/powerpoint/2010/main" val="3845073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188640"/>
            <a:ext cx="8219255" cy="6048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 – pokračování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Letiště Zbraslavice nemá zřízeny pojezdové dráhy a dle letištního řádu (čl. 1.30) se pojíždění provádí po přistání od místa opuštění dráhy nejkratším směrem k určenému místu stání.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Ke zranění osob ani dalším škodám nedošlo.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cs-CZ" sz="1200">
              <a:solidFill>
                <a:srgbClr val="898989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5EBAE2-FA2C-D06B-8591-31C1F1F812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61456"/>
            <a:ext cx="4040406" cy="30303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DEBB7B-1C4D-8FA7-4046-8F3F82D5DB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490" y="2636912"/>
            <a:ext cx="4040406" cy="303030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AB2F71D-F845-AB21-E73A-C296D6BFE608}"/>
              </a:ext>
            </a:extLst>
          </p:cNvPr>
          <p:cNvSpPr txBox="1"/>
          <p:nvPr/>
        </p:nvSpPr>
        <p:spPr>
          <a:xfrm>
            <a:off x="323528" y="583392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400" dirty="0">
                <a:solidFill>
                  <a:srgbClr val="002060"/>
                </a:solidFill>
              </a:rPr>
              <a:t>Postavení letounů po kolizi Z-226 MS s Z-526 AFS       Vrtulí poškozená levá koncová nádrž Z-526 ASF</a:t>
            </a:r>
          </a:p>
        </p:txBody>
      </p:sp>
    </p:spTree>
    <p:extLst>
      <p:ext uri="{BB962C8B-B14F-4D97-AF65-F5344CB8AC3E}">
        <p14:creationId xmlns:p14="http://schemas.microsoft.com/office/powerpoint/2010/main" val="453920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 9. 3. 2022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 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 LKLT (Letňany)			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Posádka letounu (pilot-žák, instruktor) prováděla cvičný let po okruhu. Po přistání na RWY 23L letoun uvolnil dráhu v prostoru prahových značek RWY 05P a pokračoval v pojíždění po trávě na zpevněnou provozní plochu.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najetí na zpevněnou provozní plochu posádka pojížděla „jako obvykle“ příďovým kolem po žluté „středové“ čáře.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ujetých cca 9 metrech došlo ke kontaktu konce pravé poloviny křídla s ocelovým sloupkem mobilního oplocení, které postavili dělníci, kteří ukončili práce na ploše před nově postaveným hangárem.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se po kontaktu s překážkou prudce otočil o cca 100° doprava, vrtulí narazil do kovového pletiva a zastavil se.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E8CC225-0502-448F-ABD0-1E51DE92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 – pokračování 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Překvapená posádka vypnula motor a opustila letoun.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 byl lehce poškozen, došlo i k poškození majetku třetí osoby.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A8E233D-065F-4DD9-90EA-943CA9E40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535" y="4307902"/>
            <a:ext cx="3431769" cy="20685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0557DB-0C27-4C7C-B43B-384558957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285" y="1566599"/>
            <a:ext cx="5838190" cy="157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621BC1-028F-4091-80B4-998E43116E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6525" y="2811162"/>
            <a:ext cx="5838190" cy="1574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4E8363-BFD6-4AB2-812B-9AF2680A5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099620"/>
            <a:ext cx="3780267" cy="2278641"/>
          </a:xfrm>
          <a:prstGeom prst="rect">
            <a:avLst/>
          </a:prstGeom>
        </p:spPr>
      </p:pic>
      <p:sp>
        <p:nvSpPr>
          <p:cNvPr id="3" name="Šipka: dolů 2">
            <a:extLst>
              <a:ext uri="{FF2B5EF4-FFF2-40B4-BE49-F238E27FC236}">
                <a16:creationId xmlns:a16="http://schemas.microsoft.com/office/drawing/2014/main" id="{27B1FB35-EF25-4513-890D-36D86B734832}"/>
              </a:ext>
            </a:extLst>
          </p:cNvPr>
          <p:cNvSpPr/>
          <p:nvPr/>
        </p:nvSpPr>
        <p:spPr>
          <a:xfrm rot="1197434">
            <a:off x="6963626" y="3184279"/>
            <a:ext cx="288032" cy="5640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7C645D4E-D633-4D27-96C2-CE196767771D}"/>
              </a:ext>
            </a:extLst>
          </p:cNvPr>
          <p:cNvSpPr/>
          <p:nvPr/>
        </p:nvSpPr>
        <p:spPr>
          <a:xfrm rot="4593306">
            <a:off x="6180404" y="1920200"/>
            <a:ext cx="122055" cy="110247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7BB09BB-60B2-4674-91A3-CDDBF997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071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 – pokračování  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7BB09BB-60B2-4674-91A3-CDDBF997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  <p:pic>
        <p:nvPicPr>
          <p:cNvPr id="13" name="LKLT, C 152 kolize s plotem">
            <a:hlinkClick r:id="" action="ppaction://media"/>
            <a:extLst>
              <a:ext uri="{FF2B5EF4-FFF2-40B4-BE49-F238E27FC236}">
                <a16:creationId xmlns:a16="http://schemas.microsoft.com/office/drawing/2014/main" id="{23494E29-BA85-8AC5-533D-055B23A21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828" y="980728"/>
            <a:ext cx="7668344" cy="43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ZLÍN Z-526 F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Letiště Most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4F0A41-ABAF-485E-A53D-A01B7E26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BCBD73-799D-AA68-1A3A-C041D7ECF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65" r="27624" b="10626"/>
          <a:stretch/>
        </p:blipFill>
        <p:spPr bwMode="auto">
          <a:xfrm>
            <a:off x="755576" y="1484784"/>
            <a:ext cx="6304611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C9DF6F-790D-572C-45B9-AAD359CDA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87" t="28307" r="13526" b="5555"/>
          <a:stretch/>
        </p:blipFill>
        <p:spPr bwMode="auto">
          <a:xfrm>
            <a:off x="5291207" y="3573015"/>
            <a:ext cx="3369945" cy="2176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446CFF-2B66-2413-666B-DE24FBC35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90" t="21959" r="19478" b="3438"/>
          <a:stretch/>
        </p:blipFill>
        <p:spPr bwMode="auto">
          <a:xfrm>
            <a:off x="539552" y="1071930"/>
            <a:ext cx="2060607" cy="2296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841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404664"/>
            <a:ext cx="8219255" cy="56166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Incident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6. 5. 2022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Typ:		PIPER – PA28 - 181</a:t>
            </a:r>
          </a:p>
          <a:p>
            <a:pPr algn="just" eaLnBrk="0" hangingPunct="0">
              <a:defRPr/>
            </a:pPr>
            <a:r>
              <a:rPr lang="cs-CZ" sz="2000" dirty="0">
                <a:solidFill>
                  <a:srgbClr val="002060"/>
                </a:solidFill>
              </a:rPr>
              <a:t>Místo:		LKMH (Mnichovo Hradiště)</a:t>
            </a:r>
          </a:p>
          <a:p>
            <a:pPr algn="just" eaLnBrk="0" hangingPunct="0"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Letoun zahraničního provozovatele pojížděl z travnaté parkovací plochy na pravé straně TWY H k čerpací stanici před hangárem.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Při tomto pohybu malou rychlostí letoun narazil koncem pravé poloviny křídla do zadní části hasičského vozidla stojícího na pravé straně plochy.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Po nárazu do vozidla PIC okamžitě zastavil letoun a vypnul motor.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Způsobená škoda: poškozený plastový kryt na konci pravé poloviny křídla a rozbitý kryt levého zadního světla na hasičském vozidle.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Při události nedošlo ke zranění osob.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39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07375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Incident PA-23-181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>
          <a:xfrm>
            <a:off x="468313" y="63690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07C97F-5144-4ADA-8DDC-0A82E98FEC8A}" type="slidenum">
              <a:rPr lang="cs-CZ" smtClean="0">
                <a:cs typeface="Arial" charset="0"/>
              </a:rPr>
              <a:pPr/>
              <a:t>51</a:t>
            </a:fld>
            <a:endParaRPr lang="cs-CZ">
              <a:cs typeface="Arial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0D49F2-8F87-D68F-225E-4ACBC2C40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800210"/>
            <a:ext cx="3794097" cy="5058796"/>
          </a:xfrm>
          <a:prstGeom prst="rect">
            <a:avLst/>
          </a:prstGeom>
        </p:spPr>
      </p:pic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EB9D718F-4BD0-4E80-A37E-5E0A0B0B96FA}"/>
              </a:ext>
            </a:extLst>
          </p:cNvPr>
          <p:cNvSpPr/>
          <p:nvPr/>
        </p:nvSpPr>
        <p:spPr>
          <a:xfrm rot="16629754">
            <a:off x="5477868" y="3967709"/>
            <a:ext cx="958536" cy="34922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F385446-84C4-859A-2765-97AD404F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1449" y="1883133"/>
            <a:ext cx="4680000" cy="3271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B66379-84B6-50F2-69D7-7C04CD3D1786}"/>
              </a:ext>
            </a:extLst>
          </p:cNvPr>
          <p:cNvSpPr txBox="1"/>
          <p:nvPr/>
        </p:nvSpPr>
        <p:spPr>
          <a:xfrm>
            <a:off x="2587973" y="6089947"/>
            <a:ext cx="3979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</a:rPr>
              <a:t>Situace na místě incidentu letounu PA-23-181</a:t>
            </a:r>
          </a:p>
        </p:txBody>
      </p:sp>
    </p:spTree>
    <p:extLst>
      <p:ext uri="{BB962C8B-B14F-4D97-AF65-F5344CB8AC3E}">
        <p14:creationId xmlns:p14="http://schemas.microsoft.com/office/powerpoint/2010/main" val="3911619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3" y="1196752"/>
            <a:ext cx="8147247" cy="288032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ÚZPLN organizuje výroční poradu k rozboru leteckých nehod </a:t>
            </a:r>
            <a:b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incidentů za 4. čtvrtletí 2022 a za rok 2022 v termínu</a:t>
            </a:r>
          </a:p>
          <a:p>
            <a:pPr marL="0" indent="0" algn="ctr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19. 1. 2023.</a:t>
            </a:r>
          </a:p>
          <a:p>
            <a:pPr marL="0" indent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Místem konání bude Dům armády Praha, Vítězné náměstí 4.</a:t>
            </a:r>
            <a:endParaRPr lang="cs-CZ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pl-PL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Začátek porady je plánován v 9:30 hod.</a:t>
            </a:r>
          </a:p>
          <a:p>
            <a:pPr marL="0" indent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sz="19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4" name="Obdélník 6"/>
          <p:cNvSpPr>
            <a:spLocks noChangeArrowheads="1"/>
          </p:cNvSpPr>
          <p:nvPr/>
        </p:nvSpPr>
        <p:spPr bwMode="auto">
          <a:xfrm>
            <a:off x="457200" y="620688"/>
            <a:ext cx="68333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</a:rPr>
              <a:t>Organizace porad k bezpečnosti letů</a:t>
            </a:r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6EB39C-24C3-B2DC-CCF9-481FAC29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592C36-6DFA-D927-C780-32107D3E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1F2228-88AD-685A-438A-5A643AD1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67744" y="3166941"/>
            <a:ext cx="4536504" cy="307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80B87F-962A-B1D3-B985-35ADCB9DF57E}"/>
              </a:ext>
            </a:extLst>
          </p:cNvPr>
          <p:cNvSpPr txBox="1"/>
          <p:nvPr/>
        </p:nvSpPr>
        <p:spPr>
          <a:xfrm>
            <a:off x="2590800" y="3501008"/>
            <a:ext cx="4285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23049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ZLÍN Z-526 F – pokračování</a:t>
            </a:r>
            <a:endParaRPr lang="cs-CZ" sz="20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4F0A41-ABAF-485E-A53D-A01B7E26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AE00E2-7E5F-FEBB-9D15-F73663773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/>
          <a:stretch/>
        </p:blipFill>
        <p:spPr bwMode="auto">
          <a:xfrm>
            <a:off x="4346479" y="897826"/>
            <a:ext cx="3916859" cy="2855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8017B2A-8D1B-756C-576E-3A3E0C396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9" y="908720"/>
            <a:ext cx="3792421" cy="28443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54D27C-54B1-4A7A-4692-8FE9862AED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465" y="3900584"/>
            <a:ext cx="3211648" cy="24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3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ZLÍN Z-526 F – pokračování</a:t>
            </a: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(CPL (A), IN, 64 let, 46letá praxe, 1 880 h/typ 59, POZ 2021)	</a:t>
            </a:r>
            <a:endParaRPr lang="cs-CZ" sz="1200" dirty="0">
              <a:solidFill>
                <a:schemeClr val="tx2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pro požadovaný let platnou kvalifikaci a byl zdravotně způsobilý,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platný všeobecný průkaz radiotelefonisty letecké pohyblivé služby,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měl z hlediska dovednosti dlouhodobé pilotní zkušenosti s létáním,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 v ATZ provedl s </a:t>
            </a: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vypnutou radiostanicí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bez schopnosti udržovat oboustranné spojení se stanovištěm RADIO,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při vzletu ve fázi rozletu </a:t>
            </a: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vědomě zasunul podvozek a vztlakové klapky v rozporu s letovou příručkou,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 po okruhu neprovedl v souladu s platnými postupy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popsanými v letištním řádu,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při letu po okruhu v poloze po větru se svévolně rozhodl provést s </a:t>
            </a:r>
            <a:r>
              <a:rPr lang="cs-CZ" sz="20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letounem kategorie NORMÁLNÍ akrobatický prvek</a:t>
            </a: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E5F829-3506-46F6-AC79-0BD7B33E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8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ZLÍN Z-526 F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600" dirty="0">
              <a:solidFill>
                <a:srgbClr val="000000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pravděpodobně z důvodu nedodržení vstupních podmínek pro správné provedení pravého </a:t>
            </a:r>
            <a:r>
              <a:rPr lang="cs-CZ" sz="2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souvratu</a:t>
            </a:r>
            <a:r>
              <a:rPr lang="cs-CZ" sz="2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cs-CZ" sz="2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souvratové</a:t>
            </a:r>
            <a:r>
              <a:rPr lang="cs-CZ" sz="2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zatáčky, nezvládnul pilotáž prováděného akrobatického prvku,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letoun přešel do pádu po křídle s následnou rotací,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zásahem do řízení se pravděpodobně pokusil o vybrání vývrtky,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 ohledem na aktuální výšku již nebyl schopen nárazu letounu do země zabránit,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cs-CZ" sz="220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rozhodnutí provést nestandardní vzlet a let po okruhu v malé výšce s provedením akrobatického prvku nelze zdůvodnit provozními či povětrnostními podmínkami, ale nezodpovědným až arogantním přístupem, který negativně ovlivnil bezpečnost letu.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cs-CZ" sz="22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E5F829-3506-46F6-AC79-0BD7B33E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45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ZLÍN Z-526 F – pokračování</a:t>
            </a: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Letoun</a:t>
            </a:r>
          </a:p>
          <a:p>
            <a:pPr marL="285750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při ohledání na místě letecké nehody a následném technickém ohledání trosek letounu v hangáru ÚZPLN nebylo zjištěno nic, co by naznačovalo nebo svědčilo o tom, že příčinou nehody byla technická závada letounu. </a:t>
            </a:r>
          </a:p>
          <a:p>
            <a:pPr marL="285750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Organizátor seznamovacích letů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plném rozsahu nedodržel Podmínky provádění seznamovacích letů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2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Příčiny</a:t>
            </a:r>
          </a:p>
          <a:p>
            <a:pPr algn="just">
              <a:spcAft>
                <a:spcPts val="600"/>
              </a:spcAft>
            </a:pPr>
            <a:r>
              <a:rPr lang="cs-CZ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Příčinou letecké nehody byla nezvládnutá pilotáž letounu při akrobatickém prvku, který byl pilotem svévolně proveden v rozporu s letovou příručkou. Provedení seznamovacího letu bylo rovněž v rozporu s Podmínkami provádění seznamovacích letů vydanými Úřadem pro civilní letectví.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14.1.2023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GA 2023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E5F829-3506-46F6-AC79-0BD7B33E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56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4519</Words>
  <Application>Microsoft Office PowerPoint</Application>
  <PresentationFormat>Předvádění na obrazovce (4:3)</PresentationFormat>
  <Paragraphs>681</Paragraphs>
  <Slides>52</Slides>
  <Notes>52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Arial</vt:lpstr>
      <vt:lpstr>Calibri</vt:lpstr>
      <vt:lpstr>Symbol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2016-01-11T13:28:23Z</dcterms:created>
  <dcterms:modified xsi:type="dcterms:W3CDTF">2023-01-13T09:57:29Z</dcterms:modified>
</cp:coreProperties>
</file>