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4" r:id="rId3"/>
    <p:sldId id="278" r:id="rId4"/>
    <p:sldId id="277" r:id="rId5"/>
    <p:sldId id="279" r:id="rId6"/>
    <p:sldId id="283" r:id="rId7"/>
    <p:sldId id="281" r:id="rId8"/>
    <p:sldId id="286" r:id="rId9"/>
    <p:sldId id="287" r:id="rId10"/>
    <p:sldId id="285" r:id="rId11"/>
    <p:sldId id="282" r:id="rId12"/>
    <p:sldId id="273" r:id="rId13"/>
  </p:sldIdLst>
  <p:sldSz cx="12192000" cy="6858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1504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7" orient="horz" pos="958" userDrawn="1">
          <p15:clr>
            <a:srgbClr val="A4A3A4"/>
          </p15:clr>
        </p15:guide>
        <p15:guide id="9" orient="horz" pos="3657" userDrawn="1">
          <p15:clr>
            <a:srgbClr val="A4A3A4"/>
          </p15:clr>
        </p15:guide>
        <p15:guide id="10" pos="7673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3612" userDrawn="1">
          <p15:clr>
            <a:srgbClr val="A4A3A4"/>
          </p15:clr>
        </p15:guide>
        <p15:guide id="13" orient="horz" pos="913" userDrawn="1">
          <p15:clr>
            <a:srgbClr val="A4A3A4"/>
          </p15:clr>
        </p15:guide>
        <p15:guide id="14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00205E"/>
    <a:srgbClr val="008000"/>
    <a:srgbClr val="00A9E0"/>
    <a:srgbClr val="007398"/>
    <a:srgbClr val="007396"/>
    <a:srgbClr val="006600"/>
    <a:srgbClr val="00A9E2"/>
    <a:srgbClr val="1F497D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5394" autoAdjust="0"/>
  </p:normalViewPr>
  <p:slideViewPr>
    <p:cSldViewPr snapToGrid="0">
      <p:cViewPr varScale="1">
        <p:scale>
          <a:sx n="63" d="100"/>
          <a:sy n="63" d="100"/>
        </p:scale>
        <p:origin x="688" y="64"/>
      </p:cViewPr>
      <p:guideLst>
        <p:guide pos="1504"/>
        <p:guide pos="3840"/>
        <p:guide orient="horz" pos="958"/>
        <p:guide orient="horz" pos="3657"/>
        <p:guide pos="7673"/>
        <p:guide pos="7446"/>
        <p:guide orient="horz" pos="3612"/>
        <p:guide orient="horz" pos="913"/>
        <p:guide pos="2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690" y="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VŘ VV ATC 2019 IX. / 2020 I.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43A5E-61DD-49D1-89E3-66A25E55121A}" type="datetimeFigureOut">
              <a:rPr lang="cs-CZ" smtClean="0"/>
              <a:t>14.01.2023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Zpracoval: D. Ingeli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9E8BE-36EA-409C-9D37-22AB282835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9956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VŘ VV ATC 2019 IX. / 2020 I.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220A46-F1E5-489B-92A2-841934303770}" type="datetimeFigureOut">
              <a:rPr lang="cs-CZ"/>
              <a:pPr>
                <a:defRPr/>
              </a:pPr>
              <a:t>14.01.2023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smtClean="0"/>
              <a:t>Zpracoval: D. Ingeli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3FECD8-9E99-494C-BE36-6116E6D6F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0438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VŘ VV ATC 2019 IX. / 2020 I.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Zpracoval: D. Ingeli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FECD8-9E99-494C-BE36-6116E6D6FD55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91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12372"/>
          <a:stretch/>
        </p:blipFill>
        <p:spPr bwMode="auto">
          <a:xfrm>
            <a:off x="0" y="0"/>
            <a:ext cx="12192000" cy="68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0000" y="268926"/>
            <a:ext cx="9144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0000" y="1768317"/>
            <a:ext cx="9144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337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28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6860" y="2039815"/>
            <a:ext cx="552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85808" y="2039815"/>
            <a:ext cx="552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861" y="793749"/>
            <a:ext cx="11476891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539753" y="1597025"/>
            <a:ext cx="4557183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5486401" y="1597025"/>
            <a:ext cx="3778251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539753" y="4505328"/>
            <a:ext cx="4557183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5486401" y="5135566"/>
            <a:ext cx="3778251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1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6861" y="793749"/>
            <a:ext cx="11476891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539752" y="1597025"/>
            <a:ext cx="7919235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8470836" y="1597028"/>
            <a:ext cx="3392917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6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387353" y="257175"/>
            <a:ext cx="1147656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399496" y="447677"/>
            <a:ext cx="11464256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4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15584"/>
            <a:ext cx="121920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7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24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12372"/>
          <a:stretch/>
        </p:blipFill>
        <p:spPr bwMode="auto">
          <a:xfrm>
            <a:off x="0" y="0"/>
            <a:ext cx="12192000" cy="68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0000" y="268926"/>
            <a:ext cx="9144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01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60000" y="504000"/>
            <a:ext cx="1147656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360000" y="1800000"/>
            <a:ext cx="11476567" cy="39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Kliknutím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  <a:p>
            <a:pPr lvl="2"/>
            <a:r>
              <a:rPr lang="cs-CZ" altLang="cs-CZ" dirty="0" smtClean="0"/>
              <a:t>Třetí úroveň</a:t>
            </a:r>
          </a:p>
          <a:p>
            <a:pPr lvl="3"/>
            <a:r>
              <a:rPr lang="cs-CZ" altLang="cs-CZ" dirty="0" smtClean="0"/>
              <a:t>Čtvrtá úroveň</a:t>
            </a:r>
          </a:p>
          <a:p>
            <a:pPr lvl="4"/>
            <a:r>
              <a:rPr lang="cs-CZ" altLang="cs-CZ" dirty="0" smtClean="0"/>
              <a:t>Pátá úroveň</a:t>
            </a:r>
          </a:p>
        </p:txBody>
      </p:sp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11353800" y="311150"/>
            <a:ext cx="51011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 smtClean="0">
              <a:solidFill>
                <a:srgbClr val="5A5A5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2" r:id="rId3"/>
    <p:sldLayoutId id="2147483673" r:id="rId4"/>
    <p:sldLayoutId id="2147483674" r:id="rId5"/>
    <p:sldLayoutId id="2147483678" r:id="rId6"/>
    <p:sldLayoutId id="2147483675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just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Georgia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just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30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rder.rlp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371475" y="495073"/>
            <a:ext cx="6858000" cy="1376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>Informace AIM pro seminář GA</a:t>
            </a:r>
            <a:br>
              <a:rPr lang="cs-CZ" sz="32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371475" y="1776413"/>
            <a:ext cx="6858000" cy="1655762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Lukáš Čuřík</a:t>
            </a:r>
          </a:p>
          <a:p>
            <a:pPr eaLnBrk="1" hangingPunct="1"/>
            <a:r>
              <a:rPr lang="cs-CZ" altLang="cs-CZ" dirty="0" smtClean="0"/>
              <a:t>vedoucí střediska AIM</a:t>
            </a:r>
          </a:p>
          <a:p>
            <a:pPr eaLnBrk="1" hangingPunct="1"/>
            <a:r>
              <a:rPr lang="cs-CZ" altLang="cs-CZ" dirty="0" smtClean="0"/>
              <a:t>14. 1. 2023</a:t>
            </a:r>
          </a:p>
        </p:txBody>
      </p:sp>
    </p:spTree>
    <p:extLst>
      <p:ext uri="{BB962C8B-B14F-4D97-AF65-F5344CB8AC3E}">
        <p14:creationId xmlns:p14="http://schemas.microsoft.com/office/powerpoint/2010/main" val="38681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dirty="0" smtClean="0"/>
              <a:t>Priority 2023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999" y="1216324"/>
            <a:ext cx="11476567" cy="4626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002060"/>
                </a:solidFill>
              </a:rPr>
              <a:t>webový portál pro předávání změn v AIP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002060"/>
                </a:solidFill>
              </a:rPr>
              <a:t>publikování eAIP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002060"/>
                </a:solidFill>
              </a:rPr>
              <a:t>rozšiřování databáze leteckých údajů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002060"/>
                </a:solidFill>
              </a:rPr>
              <a:t>poskytování dat v AIXM 5.1 do evropské databáze EAD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002060"/>
                </a:solidFill>
              </a:rPr>
              <a:t>přípravy systémů na datové výměny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002060"/>
                </a:solidFill>
              </a:rPr>
              <a:t>přípravy na implementaci DNOTAM</a:t>
            </a:r>
          </a:p>
          <a:p>
            <a:pPr marL="0" indent="0">
              <a:buNone/>
            </a:pPr>
            <a:endParaRPr lang="cs-CZ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dirty="0" smtClean="0"/>
              <a:t>Q </a:t>
            </a:r>
            <a:r>
              <a:rPr lang="en-US" dirty="0" smtClean="0"/>
              <a:t>&amp; </a:t>
            </a:r>
            <a:r>
              <a:rPr lang="cs-CZ" dirty="0" smtClean="0"/>
              <a:t>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8" y="1677478"/>
            <a:ext cx="3905250" cy="304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701396" y="2596551"/>
            <a:ext cx="3180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>
                <a:solidFill>
                  <a:srgbClr val="002060"/>
                </a:solidFill>
              </a:rPr>
              <a:t>aim@ans.cz</a:t>
            </a:r>
            <a:endParaRPr lang="cs-CZ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29012" y="294805"/>
            <a:ext cx="9144000" cy="40442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Děkuji za pozornost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altLang="cs-CZ" sz="3100" dirty="0" smtClean="0"/>
              <a:t>aim.rlp.cz</a:t>
            </a:r>
            <a:r>
              <a:rPr lang="cs-CZ" altLang="cs-CZ" sz="3100" dirty="0"/>
              <a:t/>
            </a:r>
            <a:br>
              <a:rPr lang="cs-CZ" altLang="cs-CZ" sz="3100" dirty="0"/>
            </a:br>
            <a:r>
              <a:rPr lang="cs-CZ" altLang="cs-CZ" sz="3100" dirty="0"/>
              <a:t>aisview.rlp.cz</a:t>
            </a:r>
            <a:br>
              <a:rPr lang="cs-CZ" altLang="cs-CZ" sz="3100" dirty="0"/>
            </a:br>
            <a:r>
              <a:rPr lang="cs-CZ" altLang="cs-CZ" sz="3100" dirty="0"/>
              <a:t>dronview.rlp.cz</a:t>
            </a:r>
            <a:br>
              <a:rPr lang="cs-CZ" altLang="cs-CZ" sz="3100" dirty="0"/>
            </a:br>
            <a:r>
              <a:rPr lang="cs-CZ" altLang="cs-CZ" sz="3100" dirty="0"/>
              <a:t>metview.rlp.cz</a:t>
            </a:r>
            <a:br>
              <a:rPr lang="cs-CZ" altLang="cs-CZ" sz="3100" dirty="0"/>
            </a:br>
            <a:r>
              <a:rPr lang="cs-CZ" altLang="cs-CZ" sz="3100" dirty="0"/>
              <a:t>ibs.rlp.cz</a:t>
            </a:r>
            <a:br>
              <a:rPr lang="cs-CZ" altLang="cs-CZ" sz="3100" dirty="0"/>
            </a:br>
            <a:r>
              <a:rPr lang="cs-CZ" altLang="cs-CZ" sz="3100" dirty="0" smtClean="0"/>
              <a:t>order.rlp.cz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6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dirty="0" smtClean="0"/>
              <a:t>Letecká mapa ICAO 1:500 000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173192"/>
            <a:ext cx="11476567" cy="4626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předběžné datum účinnosti: </a:t>
            </a:r>
            <a:r>
              <a:rPr lang="cs-CZ" sz="2400" b="1" dirty="0" smtClean="0">
                <a:solidFill>
                  <a:srgbClr val="002060"/>
                </a:solidFill>
              </a:rPr>
              <a:t>15 JUN 2023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změny prostorů </a:t>
            </a:r>
            <a:r>
              <a:rPr lang="cs-CZ" sz="2400" dirty="0" smtClean="0">
                <a:solidFill>
                  <a:srgbClr val="002060"/>
                </a:solidFill>
              </a:rPr>
              <a:t>v souvislosti s LKCS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zapracování ručních oprav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LKD8 Otvice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cena mapy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mapa součástí VFR příručky ČR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lamino/papír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složená/nesložená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objednávat na </a:t>
            </a:r>
            <a:r>
              <a:rPr lang="cs-CZ" sz="2400" dirty="0" smtClean="0">
                <a:hlinkClick r:id="rId2"/>
              </a:rPr>
              <a:t>https://order.rlp.cz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93" y="1173192"/>
            <a:ext cx="6042509" cy="453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dirty="0" smtClean="0"/>
              <a:t>Letecká informační příručka (AIP)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999" y="1319842"/>
            <a:ext cx="10543790" cy="447987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60"/>
                </a:solidFill>
              </a:rPr>
              <a:t>provozní </a:t>
            </a:r>
            <a:r>
              <a:rPr lang="cs-CZ" sz="2800" b="1" dirty="0" smtClean="0">
                <a:solidFill>
                  <a:srgbClr val="002060"/>
                </a:solidFill>
              </a:rPr>
              <a:t>nasazení nového databázového a publikačního systému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legislativní požadavek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databáze AIXM 5.1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HMI pro předávání podkladů pro změny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60"/>
                </a:solidFill>
              </a:rPr>
              <a:t>integrace </a:t>
            </a:r>
            <a:r>
              <a:rPr lang="cs-CZ" sz="2800" dirty="0">
                <a:solidFill>
                  <a:srgbClr val="002060"/>
                </a:solidFill>
              </a:rPr>
              <a:t>původců dat do datového řetězce </a:t>
            </a:r>
            <a:endParaRPr lang="cs-CZ" sz="2800" dirty="0" smtClean="0">
              <a:solidFill>
                <a:srgbClr val="00206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60"/>
                </a:solidFill>
              </a:rPr>
              <a:t>postupné generování kapitol AIP z nového systému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60"/>
                </a:solidFill>
              </a:rPr>
              <a:t>publikování </a:t>
            </a:r>
            <a:r>
              <a:rPr lang="cs-CZ" sz="2800" dirty="0">
                <a:solidFill>
                  <a:srgbClr val="002060"/>
                </a:solidFill>
              </a:rPr>
              <a:t>eAIP dle Eurocontrol specifikace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60"/>
                </a:solidFill>
              </a:rPr>
              <a:t>v průběhu 2023 </a:t>
            </a:r>
            <a:r>
              <a:rPr lang="cs-CZ" sz="2800" dirty="0" smtClean="0">
                <a:solidFill>
                  <a:srgbClr val="002060"/>
                </a:solidFill>
              </a:rPr>
              <a:t>zahrnutí </a:t>
            </a:r>
            <a:r>
              <a:rPr lang="cs-CZ" sz="2800" dirty="0" smtClean="0">
                <a:solidFill>
                  <a:srgbClr val="002060"/>
                </a:solidFill>
              </a:rPr>
              <a:t>LKCS do AIP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928" y="1856396"/>
            <a:ext cx="3867476" cy="163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092" y="3559777"/>
            <a:ext cx="3386951" cy="2230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7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dirty="0" smtClean="0"/>
              <a:t>VFR příručka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999" y="1017917"/>
            <a:ext cx="11476567" cy="4626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60"/>
                </a:solidFill>
              </a:rPr>
              <a:t>změna publikování informací o heliportech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2060"/>
                </a:solidFill>
              </a:rPr>
              <a:t>VFR-HEL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</a:rPr>
              <a:t>elektronická verze (VOC + ADC)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2060"/>
                </a:solidFill>
              </a:rPr>
              <a:t>papírová verze (pouze přehled – kód/název/poloha/typ)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37" y="2700069"/>
            <a:ext cx="2814414" cy="373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59" y="2967488"/>
            <a:ext cx="3512541" cy="373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355" y="199817"/>
            <a:ext cx="3503381" cy="5535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48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dirty="0" smtClean="0"/>
              <a:t>Letecké předpisy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999" y="1027286"/>
            <a:ext cx="11476567" cy="4626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grafická úprava přehledu leteckých předpisů na webových stránkách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2060"/>
                </a:solidFill>
              </a:rPr>
              <a:t>úpravy pro zpracování předpisů</a:t>
            </a:r>
            <a:endParaRPr lang="cs-CZ" sz="2400" dirty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16" y="2053086"/>
            <a:ext cx="9715342" cy="360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78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dirty="0" smtClean="0"/>
              <a:t>AisView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999" y="1217359"/>
            <a:ext cx="11613465" cy="4626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5B"/>
                </a:solidFill>
              </a:rPr>
              <a:t>systém je nutné v souladu se ZZVZ „</a:t>
            </a:r>
            <a:r>
              <a:rPr lang="cs-CZ" sz="2800" dirty="0" err="1" smtClean="0">
                <a:solidFill>
                  <a:srgbClr val="00205B"/>
                </a:solidFill>
              </a:rPr>
              <a:t>přesoutěžit</a:t>
            </a:r>
            <a:r>
              <a:rPr lang="cs-CZ" sz="2800" dirty="0" smtClean="0">
                <a:solidFill>
                  <a:srgbClr val="00205B"/>
                </a:solidFill>
              </a:rPr>
              <a:t>“</a:t>
            </a:r>
            <a:r>
              <a:rPr lang="cs-CZ" sz="2800" dirty="0" smtClean="0">
                <a:solidFill>
                  <a:srgbClr val="00205B"/>
                </a:solidFill>
                <a:sym typeface="Symbol" panose="05050102010706020507" pitchFamily="18" charset="2"/>
              </a:rPr>
              <a:t></a:t>
            </a:r>
            <a:r>
              <a:rPr lang="cs-CZ" sz="2800" dirty="0" smtClean="0">
                <a:solidFill>
                  <a:srgbClr val="00205B"/>
                </a:solidFill>
              </a:rPr>
              <a:t> implementace pouze změn vyplývajících z legislativy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5B"/>
                </a:solidFill>
              </a:rPr>
              <a:t>oprava chyb a úpravy v plánech letů včetně implementace do mobilní </a:t>
            </a:r>
            <a:r>
              <a:rPr lang="cs-CZ" sz="2800" dirty="0" smtClean="0">
                <a:solidFill>
                  <a:srgbClr val="00205B"/>
                </a:solidFill>
              </a:rPr>
              <a:t>aplikace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5B"/>
                </a:solidFill>
              </a:rPr>
              <a:t>změny ve FRAView (začlenění FRACZECH do SEEFRA) od 23. 2.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smtClean="0">
                <a:solidFill>
                  <a:srgbClr val="00205B"/>
                </a:solidFill>
              </a:rPr>
              <a:t>plánované </a:t>
            </a:r>
            <a:r>
              <a:rPr lang="cs-CZ" sz="2800" dirty="0" smtClean="0">
                <a:solidFill>
                  <a:srgbClr val="00205B"/>
                </a:solidFill>
              </a:rPr>
              <a:t>zveřejnění aktualizovaných informací o nouzových plochách ve spolupráci s LAA</a:t>
            </a:r>
            <a:endParaRPr lang="cs-CZ" sz="2800" dirty="0">
              <a:solidFill>
                <a:srgbClr val="00205B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u="sng" dirty="0">
                <a:solidFill>
                  <a:srgbClr val="00205B"/>
                </a:solidFill>
              </a:rPr>
              <a:t>využívání </a:t>
            </a:r>
            <a:r>
              <a:rPr lang="cs-CZ" sz="2800" u="sng" dirty="0" smtClean="0">
                <a:solidFill>
                  <a:srgbClr val="00205B"/>
                </a:solidFill>
              </a:rPr>
              <a:t>AisView pro předávání podkladů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500" dirty="0" smtClean="0">
                <a:solidFill>
                  <a:srgbClr val="00205B"/>
                </a:solidFill>
              </a:rPr>
              <a:t>(letištní NOTAM, omezené prostory, NAV WRNG)</a:t>
            </a:r>
            <a:endParaRPr lang="cs-CZ" dirty="0" smtClean="0">
              <a:solidFill>
                <a:srgbClr val="00205B"/>
              </a:solidFill>
            </a:endParaRPr>
          </a:p>
          <a:p>
            <a:pPr marL="342900" lvl="1" indent="0">
              <a:buNone/>
            </a:pPr>
            <a:endParaRPr lang="cs-CZ" sz="2800" dirty="0" smtClean="0">
              <a:solidFill>
                <a:srgbClr val="002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dirty="0" smtClean="0"/>
              <a:t>Navigační výstrahy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173192"/>
            <a:ext cx="11476567" cy="4626520"/>
          </a:xfrm>
        </p:spPr>
        <p:txBody>
          <a:bodyPr/>
          <a:lstStyle/>
          <a:p>
            <a:pPr marL="419100" indent="-342900">
              <a:buFont typeface="Arial" panose="020B0604020202020204" pitchFamily="34" charset="0"/>
              <a:buChar char="•"/>
            </a:pPr>
            <a:r>
              <a:rPr lang="cs-CZ" altLang="cs-CZ" sz="2800" b="1" dirty="0">
                <a:solidFill>
                  <a:srgbClr val="00205E"/>
                </a:solidFill>
              </a:rPr>
              <a:t>Podklad pro NOTAM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5E"/>
                </a:solidFill>
              </a:rPr>
              <a:t>správnost dat – odpovědnost zadavatele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5E"/>
                </a:solidFill>
              </a:rPr>
              <a:t>formát dat a distribuce – odpovědnost NOTAM kanceláře</a:t>
            </a:r>
          </a:p>
          <a:p>
            <a:pPr marL="342900" lvl="1" indent="0">
              <a:buNone/>
            </a:pPr>
            <a:endParaRPr lang="cs-CZ" altLang="cs-CZ" sz="2400" dirty="0">
              <a:solidFill>
                <a:srgbClr val="00205E"/>
              </a:solidFill>
            </a:endParaRPr>
          </a:p>
          <a:p>
            <a:pPr marL="419100" indent="-342900">
              <a:buFont typeface="Arial" panose="020B0604020202020204" pitchFamily="34" charset="0"/>
              <a:buChar char="•"/>
            </a:pPr>
            <a:r>
              <a:rPr lang="cs-CZ" altLang="cs-CZ" sz="2800" b="1" dirty="0">
                <a:solidFill>
                  <a:srgbClr val="00205E"/>
                </a:solidFill>
              </a:rPr>
              <a:t>Navigační výstraha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5E"/>
                </a:solidFill>
              </a:rPr>
              <a:t>pouze upozornění na očekávaný či specifický provoz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rgbClr val="00205E"/>
                </a:solidFill>
              </a:rPr>
              <a:t>ne</a:t>
            </a:r>
            <a:r>
              <a:rPr lang="cs-CZ" altLang="cs-CZ" sz="2400" dirty="0" smtClean="0">
                <a:solidFill>
                  <a:srgbClr val="00205B"/>
                </a:solidFill>
              </a:rPr>
              <a:t>vyhlašuje </a:t>
            </a:r>
            <a:r>
              <a:rPr lang="cs-CZ" altLang="cs-CZ" sz="2400" dirty="0">
                <a:solidFill>
                  <a:srgbClr val="00205E"/>
                </a:solidFill>
              </a:rPr>
              <a:t>žádný omezený/zakázaný prostor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5E"/>
                </a:solidFill>
              </a:rPr>
              <a:t>nikoho neomezuje ani nikomu nic </a:t>
            </a:r>
            <a:r>
              <a:rPr lang="cs-CZ" altLang="cs-CZ" sz="2400" dirty="0" smtClean="0">
                <a:solidFill>
                  <a:srgbClr val="00205E"/>
                </a:solidFill>
              </a:rPr>
              <a:t>nezaručuje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rgbClr val="00205E"/>
                </a:solidFill>
              </a:rPr>
              <a:t>doporučení </a:t>
            </a:r>
            <a:r>
              <a:rPr lang="cs-CZ" altLang="cs-CZ" sz="2400" dirty="0">
                <a:solidFill>
                  <a:srgbClr val="00205E"/>
                </a:solidFill>
              </a:rPr>
              <a:t>zasílat podklady přes AisView </a:t>
            </a:r>
          </a:p>
          <a:p>
            <a:pPr marL="1181100" lvl="3" indent="-342900">
              <a:buFont typeface="Wingdings" panose="05000000000000000000" pitchFamily="2" charset="2"/>
              <a:buChar char="ü"/>
            </a:pPr>
            <a:r>
              <a:rPr lang="cs-CZ" altLang="cs-CZ" sz="2200" dirty="0">
                <a:solidFill>
                  <a:srgbClr val="00205E"/>
                </a:solidFill>
              </a:rPr>
              <a:t>(ideálně do 10h předchozího dne – AUP)</a:t>
            </a:r>
          </a:p>
        </p:txBody>
      </p:sp>
    </p:spTree>
    <p:extLst>
      <p:ext uri="{BB962C8B-B14F-4D97-AF65-F5344CB8AC3E}">
        <p14:creationId xmlns:p14="http://schemas.microsoft.com/office/powerpoint/2010/main" val="42393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dirty="0" smtClean="0"/>
              <a:t>Seznamovací lety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000" y="1173192"/>
            <a:ext cx="11476567" cy="4626520"/>
          </a:xfrm>
        </p:spPr>
        <p:txBody>
          <a:bodyPr/>
          <a:lstStyle/>
          <a:p>
            <a:pPr marL="419100" indent="-342900"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rgbClr val="00205E"/>
                </a:solidFill>
              </a:rPr>
              <a:t>od 1. 12. 2022 zrušení požadavku na NAV WRNG pro seznamovací lety balónů a vrtulníků na základě aktualizace směrnice </a:t>
            </a:r>
            <a:br>
              <a:rPr lang="cs-CZ" altLang="cs-CZ" sz="3200" dirty="0" smtClean="0">
                <a:solidFill>
                  <a:srgbClr val="00205E"/>
                </a:solidFill>
              </a:rPr>
            </a:br>
            <a:r>
              <a:rPr lang="cs-CZ" altLang="cs-CZ" sz="3200" dirty="0" smtClean="0">
                <a:solidFill>
                  <a:srgbClr val="00205E"/>
                </a:solidFill>
              </a:rPr>
              <a:t>CAA-SL-102-6-16</a:t>
            </a:r>
          </a:p>
          <a:p>
            <a:pPr marL="419100" indent="-342900">
              <a:buFont typeface="Arial" panose="020B0604020202020204" pitchFamily="34" charset="0"/>
              <a:buChar char="•"/>
            </a:pPr>
            <a:endParaRPr lang="cs-CZ" altLang="cs-CZ" sz="3200" dirty="0">
              <a:solidFill>
                <a:srgbClr val="00205E"/>
              </a:solidFill>
            </a:endParaRPr>
          </a:p>
          <a:p>
            <a:pPr marL="419100" indent="-342900">
              <a:buFont typeface="Arial" panose="020B0604020202020204" pitchFamily="34" charset="0"/>
              <a:buChar char="•"/>
            </a:pPr>
            <a:endParaRPr lang="cs-CZ" altLang="cs-CZ" sz="3200" dirty="0" smtClean="0">
              <a:solidFill>
                <a:srgbClr val="00205E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5" y="3295956"/>
            <a:ext cx="10946159" cy="1733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Přímá spojnice 5"/>
          <p:cNvCxnSpPr/>
          <p:nvPr/>
        </p:nvCxnSpPr>
        <p:spPr>
          <a:xfrm flipV="1">
            <a:off x="672860" y="4524455"/>
            <a:ext cx="10455215" cy="4574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672860" y="4783170"/>
            <a:ext cx="7746521" cy="5209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8913785" y="4163538"/>
            <a:ext cx="2274675" cy="12283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45" y="2795778"/>
            <a:ext cx="10964413" cy="500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154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999" y="296966"/>
            <a:ext cx="11476567" cy="720951"/>
          </a:xfrm>
        </p:spPr>
        <p:txBody>
          <a:bodyPr/>
          <a:lstStyle/>
          <a:p>
            <a:r>
              <a:rPr lang="cs-CZ" dirty="0" smtClean="0"/>
              <a:t>VOLMET upgrade – cca od 2.Q/2023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999" y="1199071"/>
            <a:ext cx="11476567" cy="462652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400" b="1" dirty="0">
                <a:solidFill>
                  <a:srgbClr val="00205B"/>
                </a:solidFill>
                <a:latin typeface="Arial" charset="0"/>
                <a:cs typeface="Arial" charset="0"/>
              </a:rPr>
              <a:t>Navazuje na provedený upgrade 4x ATIS </a:t>
            </a:r>
          </a:p>
          <a:p>
            <a:pPr>
              <a:lnSpc>
                <a:spcPct val="110000"/>
              </a:lnSpc>
            </a:pPr>
            <a:r>
              <a:rPr lang="cs-CZ" altLang="cs-CZ" sz="2400" b="1" dirty="0">
                <a:solidFill>
                  <a:srgbClr val="00205B"/>
                </a:solidFill>
                <a:latin typeface="Arial" charset="0"/>
                <a:cs typeface="Arial" charset="0"/>
              </a:rPr>
              <a:t>Syntetizovaný hlas, aktualizace frazeologie</a:t>
            </a:r>
          </a:p>
          <a:p>
            <a:pPr>
              <a:lnSpc>
                <a:spcPct val="110000"/>
              </a:lnSpc>
            </a:pPr>
            <a:r>
              <a:rPr lang="cs-CZ" altLang="cs-CZ" sz="2400" b="1" dirty="0">
                <a:solidFill>
                  <a:srgbClr val="00205B"/>
                </a:solidFill>
                <a:latin typeface="Arial" charset="0"/>
                <a:cs typeface="Arial" charset="0"/>
              </a:rPr>
              <a:t>Zároveň na </a:t>
            </a:r>
            <a:r>
              <a:rPr lang="cs-CZ" altLang="cs-CZ" sz="2400" b="1" dirty="0" err="1">
                <a:solidFill>
                  <a:srgbClr val="00205B"/>
                </a:solidFill>
                <a:latin typeface="Arial" charset="0"/>
                <a:cs typeface="Arial" charset="0"/>
              </a:rPr>
              <a:t>tlf</a:t>
            </a:r>
            <a:r>
              <a:rPr lang="cs-CZ" altLang="cs-CZ" sz="2400" b="1" dirty="0">
                <a:solidFill>
                  <a:srgbClr val="00205B"/>
                </a:solidFill>
                <a:latin typeface="Arial" charset="0"/>
                <a:cs typeface="Arial" charset="0"/>
              </a:rPr>
              <a:t>. </a:t>
            </a:r>
            <a:r>
              <a:rPr lang="cs-CZ" altLang="cs-CZ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22037 8100 </a:t>
            </a:r>
            <a:r>
              <a:rPr lang="cs-CZ" altLang="cs-CZ" sz="2400" b="1" dirty="0">
                <a:solidFill>
                  <a:srgbClr val="00205B"/>
                </a:solidFill>
                <a:latin typeface="Arial" charset="0"/>
                <a:cs typeface="Arial" charset="0"/>
              </a:rPr>
              <a:t>a posléze též ve formě D-VOLMET</a:t>
            </a:r>
          </a:p>
          <a:p>
            <a:pPr>
              <a:lnSpc>
                <a:spcPct val="110000"/>
              </a:lnSpc>
            </a:pPr>
            <a:r>
              <a:rPr lang="cs-CZ" altLang="cs-CZ" sz="2400" b="1" dirty="0">
                <a:solidFill>
                  <a:srgbClr val="00205B"/>
                </a:solidFill>
                <a:latin typeface="Arial" charset="0"/>
                <a:cs typeface="Arial" charset="0"/>
              </a:rPr>
              <a:t>Jen 1 kanál - dle </a:t>
            </a:r>
            <a:r>
              <a:rPr lang="cs-CZ" altLang="cs-CZ" sz="2400" b="1" dirty="0" err="1">
                <a:solidFill>
                  <a:srgbClr val="00205B"/>
                </a:solidFill>
                <a:latin typeface="Arial" charset="0"/>
                <a:cs typeface="Arial" charset="0"/>
              </a:rPr>
              <a:t>nár</a:t>
            </a:r>
            <a:r>
              <a:rPr lang="cs-CZ" altLang="cs-CZ" sz="2400" b="1" dirty="0">
                <a:solidFill>
                  <a:srgbClr val="00205B"/>
                </a:solidFill>
                <a:latin typeface="Arial" charset="0"/>
                <a:cs typeface="Arial" charset="0"/>
              </a:rPr>
              <a:t>. VOLMET, offset</a:t>
            </a:r>
            <a:r>
              <a:rPr lang="cs-CZ" altLang="cs-CZ" sz="2400" b="1" dirty="0" smtClean="0">
                <a:solidFill>
                  <a:srgbClr val="00205B"/>
                </a:solidFill>
                <a:latin typeface="Arial" charset="0"/>
                <a:cs typeface="Arial" charset="0"/>
              </a:rPr>
              <a:t>. frekvence  </a:t>
            </a:r>
            <a:r>
              <a:rPr lang="cs-CZ" sz="3200" b="1" dirty="0"/>
              <a:t>125.525</a:t>
            </a:r>
            <a:r>
              <a:rPr lang="cs-CZ" sz="2400" b="1" dirty="0"/>
              <a:t> MHz</a:t>
            </a:r>
            <a:endParaRPr lang="cs-CZ" altLang="cs-CZ" sz="2400" b="1" dirty="0">
              <a:solidFill>
                <a:srgbClr val="00205B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10000"/>
              </a:lnSpc>
            </a:pPr>
            <a:r>
              <a:rPr lang="cs-CZ" altLang="cs-CZ" sz="2400" b="1" dirty="0">
                <a:solidFill>
                  <a:srgbClr val="00205B"/>
                </a:solidFill>
                <a:latin typeface="Arial" charset="0"/>
                <a:cs typeface="Arial" charset="0"/>
              </a:rPr>
              <a:t>REG QNH </a:t>
            </a:r>
            <a:r>
              <a:rPr lang="cs-CZ" altLang="cs-CZ" sz="2400" dirty="0">
                <a:solidFill>
                  <a:srgbClr val="00205B"/>
                </a:solidFill>
                <a:latin typeface="Arial" charset="0"/>
                <a:cs typeface="Arial" charset="0"/>
              </a:rPr>
              <a:t>(na aktuální hodinu)</a:t>
            </a:r>
          </a:p>
          <a:p>
            <a:pPr lvl="1">
              <a:lnSpc>
                <a:spcPct val="110000"/>
              </a:lnSpc>
            </a:pPr>
            <a:r>
              <a:rPr lang="cs-CZ" altLang="cs-CZ" sz="2400" b="1" dirty="0">
                <a:solidFill>
                  <a:srgbClr val="00205B"/>
                </a:solidFill>
                <a:latin typeface="Arial" charset="0"/>
                <a:cs typeface="Arial" charset="0"/>
              </a:rPr>
              <a:t>METAR/SPECI: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b="1" dirty="0"/>
              <a:t>národní: LKPR, LKTB, LKMT, LKKV, LKPD, LKKU</a:t>
            </a:r>
            <a:r>
              <a:rPr lang="cs-CZ" sz="2400" b="1" dirty="0">
                <a:solidFill>
                  <a:schemeClr val="tx1"/>
                </a:solidFill>
              </a:rPr>
              <a:t>, LKCS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b="1" dirty="0"/>
              <a:t>zahraniční: LOWW, EDDC, EDDM, LZIB</a:t>
            </a:r>
            <a:endParaRPr lang="cs-CZ" altLang="cs-CZ" sz="2400" b="1" dirty="0">
              <a:solidFill>
                <a:srgbClr val="00205B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10000"/>
              </a:lnSpc>
            </a:pPr>
            <a:r>
              <a:rPr lang="cs-CZ" altLang="cs-CZ" sz="2400" b="1" dirty="0">
                <a:solidFill>
                  <a:srgbClr val="00205B"/>
                </a:solidFill>
                <a:latin typeface="Arial" charset="0"/>
                <a:cs typeface="Arial" charset="0"/>
              </a:rPr>
              <a:t>Přehled platných SIGMET LKAA</a:t>
            </a:r>
          </a:p>
        </p:txBody>
      </p:sp>
    </p:spTree>
    <p:extLst>
      <p:ext uri="{BB962C8B-B14F-4D97-AF65-F5344CB8AC3E}">
        <p14:creationId xmlns:p14="http://schemas.microsoft.com/office/powerpoint/2010/main" val="21865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Prezentace CZ -  nové logo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Z" id="{EB2BBE68-342C-43CC-A936-F8A138E0FBB9}" vid="{C92128D4-03B3-42C4-81B5-395B16ACF4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3748</TotalTime>
  <Words>439</Words>
  <Application>Microsoft Office PowerPoint</Application>
  <PresentationFormat>Širokoúhlá obrazovka</PresentationFormat>
  <Paragraphs>75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Georgia</vt:lpstr>
      <vt:lpstr>Symbol</vt:lpstr>
      <vt:lpstr>Wingdings</vt:lpstr>
      <vt:lpstr>PPT Prezentace CZ -  nové logo</vt:lpstr>
      <vt:lpstr>Informace AIM pro seminář GA  </vt:lpstr>
      <vt:lpstr>Letecká mapa ICAO 1:500 000</vt:lpstr>
      <vt:lpstr>Letecká informační příručka (AIP)</vt:lpstr>
      <vt:lpstr>VFR příručka</vt:lpstr>
      <vt:lpstr>Letecké předpisy</vt:lpstr>
      <vt:lpstr>AisView</vt:lpstr>
      <vt:lpstr>Navigační výstrahy</vt:lpstr>
      <vt:lpstr>Seznamovací lety</vt:lpstr>
      <vt:lpstr>VOLMET upgrade – cca od 2.Q/2023</vt:lpstr>
      <vt:lpstr>Priority 2023</vt:lpstr>
      <vt:lpstr>Q &amp; A</vt:lpstr>
      <vt:lpstr>Děkuji za pozornost  aim.rlp.cz aisview.rlp.cz dronview.rlp.cz metview.rlp.cz ibs.rlp.cz order.rlp.cz  </vt:lpstr>
    </vt:vector>
  </TitlesOfParts>
  <Company>ŘLP ČR, s.p., Navigační 787, Jeneč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Dušan Ingeli</dc:creator>
  <cp:lastModifiedBy>prezentace</cp:lastModifiedBy>
  <cp:revision>498</cp:revision>
  <cp:lastPrinted>2019-05-21T07:01:59Z</cp:lastPrinted>
  <dcterms:created xsi:type="dcterms:W3CDTF">2016-04-27T12:53:02Z</dcterms:created>
  <dcterms:modified xsi:type="dcterms:W3CDTF">2023-01-14T11:35:07Z</dcterms:modified>
</cp:coreProperties>
</file>