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8" r:id="rId14"/>
    <p:sldId id="287" r:id="rId15"/>
    <p:sldId id="290" r:id="rId16"/>
    <p:sldId id="289" r:id="rId17"/>
    <p:sldId id="273" r:id="rId18"/>
  </p:sldIdLst>
  <p:sldSz cx="12192000" cy="6858000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FE351623-53F6-4C3A-A828-F764ACAF56EA}">
          <p14:sldIdLst>
            <p14:sldId id="256"/>
            <p14:sldId id="272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8"/>
            <p14:sldId id="287"/>
            <p14:sldId id="290"/>
            <p14:sldId id="289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2" pos="1504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orient="horz" pos="958" userDrawn="1">
          <p15:clr>
            <a:srgbClr val="A4A3A4"/>
          </p15:clr>
        </p15:guide>
        <p15:guide id="9" orient="horz" pos="3657" userDrawn="1">
          <p15:clr>
            <a:srgbClr val="A4A3A4"/>
          </p15:clr>
        </p15:guide>
        <p15:guide id="10" pos="7673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3612" userDrawn="1">
          <p15:clr>
            <a:srgbClr val="A4A3A4"/>
          </p15:clr>
        </p15:guide>
        <p15:guide id="13" orient="horz" pos="913" userDrawn="1">
          <p15:clr>
            <a:srgbClr val="A4A3A4"/>
          </p15:clr>
        </p15:guide>
        <p15:guide id="14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BB1E"/>
    <a:srgbClr val="00205B"/>
    <a:srgbClr val="53D5FF"/>
    <a:srgbClr val="007398"/>
    <a:srgbClr val="008000"/>
    <a:srgbClr val="00A9E0"/>
    <a:srgbClr val="007396"/>
    <a:srgbClr val="00205E"/>
    <a:srgbClr val="006600"/>
    <a:srgbClr val="00A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5394" autoAdjust="0"/>
  </p:normalViewPr>
  <p:slideViewPr>
    <p:cSldViewPr snapToGrid="0">
      <p:cViewPr>
        <p:scale>
          <a:sx n="110" d="100"/>
          <a:sy n="110" d="100"/>
        </p:scale>
        <p:origin x="450" y="78"/>
      </p:cViewPr>
      <p:guideLst>
        <p:guide pos="1504"/>
        <p:guide pos="3840"/>
        <p:guide orient="horz" pos="958"/>
        <p:guide orient="horz" pos="3657"/>
        <p:guide pos="7673"/>
        <p:guide pos="7446"/>
        <p:guide orient="horz" pos="3612"/>
        <p:guide orient="horz" pos="913"/>
        <p:guide pos="23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3690" y="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VŘ VV ATC 2019 IX. / 2020 I.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3A5E-61DD-49D1-89E3-66A25E55121A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Zpracoval: D. Ingeli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9E8BE-36EA-409C-9D37-22AB282835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9956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VŘ VV ATC 2019 IX. / 2020 I.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220A46-F1E5-489B-92A2-841934303770}" type="datetimeFigureOut">
              <a:rPr lang="cs-CZ"/>
              <a:pPr>
                <a:defRPr/>
              </a:pPr>
              <a:t>10.01.2024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Zpracoval: D. Ingeli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3FECD8-9E99-494C-BE36-6116E6D6FD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60438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b="12372"/>
          <a:stretch/>
        </p:blipFill>
        <p:spPr bwMode="auto">
          <a:xfrm>
            <a:off x="0" y="0"/>
            <a:ext cx="12192000" cy="68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0000" y="268926"/>
            <a:ext cx="9144000" cy="1376997"/>
          </a:xfrm>
        </p:spPr>
        <p:txBody>
          <a:bodyPr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0000" y="1768317"/>
            <a:ext cx="9144000" cy="165576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86337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2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86860" y="2039815"/>
            <a:ext cx="5520000" cy="3657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85808" y="2039815"/>
            <a:ext cx="5520000" cy="3657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7127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539753" y="1597025"/>
            <a:ext cx="4557183" cy="29083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486401" y="1597025"/>
            <a:ext cx="3778251" cy="3538538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539753" y="4505328"/>
            <a:ext cx="4557183" cy="1190625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5486401" y="5135566"/>
            <a:ext cx="3778251" cy="560387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1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7127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539752" y="1597025"/>
            <a:ext cx="7919235" cy="38227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8470836" y="1597028"/>
            <a:ext cx="3392917" cy="1190625"/>
          </a:xfrm>
        </p:spPr>
        <p:txBody>
          <a:bodyPr lIns="108000" tIns="0" rIns="0"/>
          <a:lstStyle>
            <a:lvl1pPr marL="266700" indent="-266700"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387353" y="257175"/>
            <a:ext cx="1147656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293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399496" y="447677"/>
            <a:ext cx="11464256" cy="1190625"/>
          </a:xfrm>
        </p:spPr>
        <p:txBody>
          <a:bodyPr lIns="108000" tIns="0" rIns="0"/>
          <a:lstStyle>
            <a:lvl1pPr marL="266700" indent="-266700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7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7924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b="12372"/>
          <a:stretch/>
        </p:blipFill>
        <p:spPr bwMode="auto">
          <a:xfrm>
            <a:off x="0" y="0"/>
            <a:ext cx="12192000" cy="68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0000" y="268926"/>
            <a:ext cx="9144000" cy="1376997"/>
          </a:xfrm>
        </p:spPr>
        <p:txBody>
          <a:bodyPr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1901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360000" y="504000"/>
            <a:ext cx="11476567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60000" y="1800000"/>
            <a:ext cx="11476567" cy="399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Kliknutím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1029" name="TextovéPole 11"/>
          <p:cNvSpPr txBox="1">
            <a:spLocks noChangeArrowheads="1"/>
          </p:cNvSpPr>
          <p:nvPr/>
        </p:nvSpPr>
        <p:spPr bwMode="auto">
          <a:xfrm>
            <a:off x="11353800" y="311150"/>
            <a:ext cx="51011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endParaRPr lang="cs-CZ" sz="1100">
              <a:solidFill>
                <a:srgbClr val="5A5A5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672" r:id="rId3"/>
    <p:sldLayoutId id="2147483673" r:id="rId4"/>
    <p:sldLayoutId id="2147483674" r:id="rId5"/>
    <p:sldLayoutId id="2147483678" r:id="rId6"/>
    <p:sldLayoutId id="2147483675" r:id="rId7"/>
    <p:sldLayoutId id="2147483679" r:id="rId8"/>
    <p:sldLayoutId id="2147483680" r:id="rId9"/>
  </p:sldLayoutIdLst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1950" indent="-361950" algn="just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Georgia" pitchFamily="18" charset="0"/>
        <a:buChar char="―"/>
        <a:defRPr sz="2100" kern="1200">
          <a:solidFill>
            <a:srgbClr val="5A5A5A"/>
          </a:solidFill>
          <a:latin typeface="+mn-lt"/>
          <a:ea typeface="+mn-ea"/>
          <a:cs typeface="+mn-cs"/>
        </a:defRPr>
      </a:lvl1pPr>
      <a:lvl2pPr marL="628650" indent="-2857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kern="1200">
          <a:solidFill>
            <a:srgbClr val="5A5A5A"/>
          </a:solidFill>
          <a:latin typeface="+mn-lt"/>
          <a:ea typeface="+mn-ea"/>
          <a:cs typeface="+mn-cs"/>
        </a:defRPr>
      </a:lvl2pPr>
      <a:lvl3pPr marL="857250" indent="-22860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sz="1500" kern="1200">
          <a:solidFill>
            <a:srgbClr val="5A5A5A"/>
          </a:solidFill>
          <a:latin typeface="+mn-lt"/>
          <a:ea typeface="+mn-ea"/>
          <a:cs typeface="+mn-cs"/>
        </a:defRPr>
      </a:lvl3pPr>
      <a:lvl4pPr marL="1123950" indent="-2603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tabLst>
          <a:tab pos="857250" algn="l"/>
        </a:tabLst>
        <a:defRPr sz="1300" kern="1200">
          <a:solidFill>
            <a:srgbClr val="5A5A5A"/>
          </a:solidFill>
          <a:latin typeface="+mn-lt"/>
          <a:ea typeface="+mn-ea"/>
          <a:cs typeface="+mn-cs"/>
        </a:defRPr>
      </a:lvl4pPr>
      <a:lvl5pPr marL="1358900" indent="-2349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sz="1300" kern="1200">
          <a:solidFill>
            <a:srgbClr val="5A5A5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image" Target="../media/image47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50.png"/><Relationship Id="rId5" Type="http://schemas.openxmlformats.org/officeDocument/2006/relationships/image" Target="../media/image23.png"/><Relationship Id="rId15" Type="http://schemas.openxmlformats.org/officeDocument/2006/relationships/image" Target="../media/image54.png"/><Relationship Id="rId10" Type="http://schemas.openxmlformats.org/officeDocument/2006/relationships/image" Target="../media/image16.svg"/><Relationship Id="rId4" Type="http://schemas.openxmlformats.org/officeDocument/2006/relationships/image" Target="../media/image5.svg"/><Relationship Id="rId9" Type="http://schemas.openxmlformats.org/officeDocument/2006/relationships/image" Target="../media/image15.png"/><Relationship Id="rId1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61.svg"/><Relationship Id="rId7" Type="http://schemas.openxmlformats.org/officeDocument/2006/relationships/image" Target="../media/image64.svg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78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3.svg"/><Relationship Id="rId10" Type="http://schemas.microsoft.com/office/2007/relationships/hdphoto" Target="../media/hdphoto1.wdp"/><Relationship Id="rId4" Type="http://schemas.openxmlformats.org/officeDocument/2006/relationships/image" Target="../media/image7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svg"/><Relationship Id="rId3" Type="http://schemas.openxmlformats.org/officeDocument/2006/relationships/image" Target="../media/image22.jpeg"/><Relationship Id="rId7" Type="http://schemas.openxmlformats.org/officeDocument/2006/relationships/image" Target="../media/image24.svg"/><Relationship Id="rId12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2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8.svg"/><Relationship Id="rId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14EED02-2A7E-C4D5-AC10-DDD314DFD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090" y="625219"/>
            <a:ext cx="9642412" cy="1377950"/>
          </a:xfrm>
        </p:spPr>
        <p:txBody>
          <a:bodyPr>
            <a:noAutofit/>
          </a:bodyPr>
          <a:lstStyle/>
          <a:p>
            <a:r>
              <a:rPr lang="cs-CZ" altLang="cs-CZ" sz="4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GA &amp; Drony – ADS-L</a:t>
            </a:r>
            <a:endParaRPr lang="cs-CZ" altLang="cs-CZ" sz="48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C7FAC7E2-081F-9FE3-3B92-F81EA18818A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037090" y="1738625"/>
            <a:ext cx="7925755" cy="2946554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Adam Kleczatský</a:t>
            </a:r>
            <a:br>
              <a:rPr lang="cs-CZ" alt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alt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altLang="cs-CZ" sz="1600" dirty="0"/>
              <a:t>Kancelář integrace bezpilotních systémů</a:t>
            </a:r>
            <a:b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1600" dirty="0"/>
              <a:t>ŘLP ČR</a:t>
            </a:r>
          </a:p>
          <a:p>
            <a:endParaRPr lang="cs-CZ" altLang="cs-CZ" sz="1100" b="1" dirty="0"/>
          </a:p>
          <a:p>
            <a:r>
              <a:rPr lang="cs-CZ" altLang="cs-CZ" sz="1600" b="1" dirty="0"/>
              <a:t>Seminář pro všeobecné letectví</a:t>
            </a:r>
          </a:p>
          <a:p>
            <a:r>
              <a:rPr lang="cs-CZ" altLang="cs-CZ" sz="1600" i="1" dirty="0"/>
              <a:t>13. Ledna 2024</a:t>
            </a:r>
          </a:p>
        </p:txBody>
      </p:sp>
    </p:spTree>
    <p:extLst>
      <p:ext uri="{BB962C8B-B14F-4D97-AF65-F5344CB8AC3E}">
        <p14:creationId xmlns:p14="http://schemas.microsoft.com/office/powerpoint/2010/main" val="38681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>
            <a:extLst>
              <a:ext uri="{FF2B5EF4-FFF2-40B4-BE49-F238E27FC236}">
                <a16:creationId xmlns:a16="http://schemas.microsoft.com/office/drawing/2014/main" id="{B27E0AB2-7AF5-2A19-FB1A-AAEB1EF624E8}"/>
              </a:ext>
            </a:extLst>
          </p:cNvPr>
          <p:cNvSpPr/>
          <p:nvPr/>
        </p:nvSpPr>
        <p:spPr>
          <a:xfrm rot="5400000">
            <a:off x="7240499" y="4265703"/>
            <a:ext cx="1292406" cy="914400"/>
          </a:xfrm>
          <a:prstGeom prst="corner">
            <a:avLst>
              <a:gd name="adj1" fmla="val 19792"/>
              <a:gd name="adj2" fmla="val 18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-Shape 4">
            <a:extLst>
              <a:ext uri="{FF2B5EF4-FFF2-40B4-BE49-F238E27FC236}">
                <a16:creationId xmlns:a16="http://schemas.microsoft.com/office/drawing/2014/main" id="{71357459-5DE1-F271-45F4-A9350ADD306E}"/>
              </a:ext>
            </a:extLst>
          </p:cNvPr>
          <p:cNvSpPr/>
          <p:nvPr/>
        </p:nvSpPr>
        <p:spPr>
          <a:xfrm rot="5400000">
            <a:off x="3467489" y="3482460"/>
            <a:ext cx="2773912" cy="914400"/>
          </a:xfrm>
          <a:prstGeom prst="corner">
            <a:avLst>
              <a:gd name="adj1" fmla="val 19792"/>
              <a:gd name="adj2" fmla="val 18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11194B63-8E97-668E-BD45-188D97F53237}"/>
              </a:ext>
            </a:extLst>
          </p:cNvPr>
          <p:cNvSpPr/>
          <p:nvPr/>
        </p:nvSpPr>
        <p:spPr>
          <a:xfrm rot="5400000">
            <a:off x="146968" y="2737034"/>
            <a:ext cx="4007216" cy="914400"/>
          </a:xfrm>
          <a:prstGeom prst="corner">
            <a:avLst>
              <a:gd name="adj1" fmla="val 19792"/>
              <a:gd name="adj2" fmla="val 18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45F6946-E8C2-46C1-1E9D-06C433E9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11476567" cy="1246188"/>
          </a:xfrm>
        </p:spPr>
        <p:txBody>
          <a:bodyPr/>
          <a:lstStyle/>
          <a:p>
            <a:r>
              <a:rPr lang="cs-CZ" dirty="0"/>
              <a:t>JAK?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604C6801-D533-E085-AEC4-13022EC340AF}"/>
              </a:ext>
            </a:extLst>
          </p:cNvPr>
          <p:cNvSpPr/>
          <p:nvPr/>
        </p:nvSpPr>
        <p:spPr>
          <a:xfrm>
            <a:off x="752474" y="5209995"/>
            <a:ext cx="10687051" cy="170369"/>
          </a:xfrm>
          <a:prstGeom prst="chevron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387AEE-74F8-8C3D-88C3-223DB8F6357C}"/>
              </a:ext>
            </a:extLst>
          </p:cNvPr>
          <p:cNvSpPr/>
          <p:nvPr/>
        </p:nvSpPr>
        <p:spPr>
          <a:xfrm>
            <a:off x="1600200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546926-42A5-EA77-5599-CC12DC952CEC}"/>
              </a:ext>
            </a:extLst>
          </p:cNvPr>
          <p:cNvSpPr/>
          <p:nvPr/>
        </p:nvSpPr>
        <p:spPr>
          <a:xfrm>
            <a:off x="4305300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CD6B20-747C-3963-EDAA-08741DA378CE}"/>
              </a:ext>
            </a:extLst>
          </p:cNvPr>
          <p:cNvSpPr/>
          <p:nvPr/>
        </p:nvSpPr>
        <p:spPr>
          <a:xfrm>
            <a:off x="7337556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ástupný obsah 7">
            <a:extLst>
              <a:ext uri="{FF2B5EF4-FFF2-40B4-BE49-F238E27FC236}">
                <a16:creationId xmlns:a16="http://schemas.microsoft.com/office/drawing/2014/main" id="{0946926A-786B-D8BD-3CB4-87CDBBA6B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776" y="1069800"/>
            <a:ext cx="4204674" cy="1366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bg1">
                    <a:lumMod val="75000"/>
                  </a:schemeClr>
                </a:solidFill>
              </a:rPr>
              <a:t>ADS-B Out (1090 </a:t>
            </a:r>
            <a:r>
              <a:rPr lang="cs-CZ" sz="2400" b="1" dirty="0" err="1">
                <a:solidFill>
                  <a:schemeClr val="bg1">
                    <a:lumMod val="75000"/>
                  </a:schemeClr>
                </a:solidFill>
              </a:rPr>
              <a:t>Mhz</a:t>
            </a:r>
            <a:r>
              <a:rPr lang="cs-CZ" sz="2400" b="1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Certifikovaná letadla a zařízení, již instalovaná na palubě</a:t>
            </a:r>
          </a:p>
        </p:txBody>
      </p:sp>
      <p:sp>
        <p:nvSpPr>
          <p:cNvPr id="13" name="Zástupný obsah 7">
            <a:extLst>
              <a:ext uri="{FF2B5EF4-FFF2-40B4-BE49-F238E27FC236}">
                <a16:creationId xmlns:a16="http://schemas.microsoft.com/office/drawing/2014/main" id="{50E0B7B8-4452-8FE5-ABA3-659A879689F5}"/>
              </a:ext>
            </a:extLst>
          </p:cNvPr>
          <p:cNvSpPr txBox="1">
            <a:spLocks/>
          </p:cNvSpPr>
          <p:nvPr/>
        </p:nvSpPr>
        <p:spPr>
          <a:xfrm>
            <a:off x="5311645" y="2450590"/>
            <a:ext cx="4489580" cy="136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2400" b="1" dirty="0">
                <a:solidFill>
                  <a:srgbClr val="00205B"/>
                </a:solidFill>
              </a:rPr>
              <a:t>ADS-L (SRD-860)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Necertifikovaná, nízkoenergetická, pásmo SRD 860</a:t>
            </a:r>
          </a:p>
        </p:txBody>
      </p:sp>
      <p:sp>
        <p:nvSpPr>
          <p:cNvPr id="14" name="Zástupný obsah 7">
            <a:extLst>
              <a:ext uri="{FF2B5EF4-FFF2-40B4-BE49-F238E27FC236}">
                <a16:creationId xmlns:a16="http://schemas.microsoft.com/office/drawing/2014/main" id="{2D7A7EC1-7A7C-6D05-CF0C-4AC8AAE74E37}"/>
              </a:ext>
            </a:extLst>
          </p:cNvPr>
          <p:cNvSpPr txBox="1">
            <a:spLocks/>
          </p:cNvSpPr>
          <p:nvPr/>
        </p:nvSpPr>
        <p:spPr>
          <a:xfrm>
            <a:off x="8343902" y="4002645"/>
            <a:ext cx="4489580" cy="136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2400" b="1" dirty="0">
                <a:solidFill>
                  <a:srgbClr val="00205B"/>
                </a:solidFill>
              </a:rPr>
              <a:t>ADS-L („Mobilní telefonie“)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Kompatibilita s ADS-L</a:t>
            </a:r>
          </a:p>
        </p:txBody>
      </p:sp>
      <p:sp>
        <p:nvSpPr>
          <p:cNvPr id="15" name="Vývojový diagram: příprava 2">
            <a:extLst>
              <a:ext uri="{FF2B5EF4-FFF2-40B4-BE49-F238E27FC236}">
                <a16:creationId xmlns:a16="http://schemas.microsoft.com/office/drawing/2014/main" id="{D318A61C-6317-F973-5131-139796EE1C85}"/>
              </a:ext>
            </a:extLst>
          </p:cNvPr>
          <p:cNvSpPr/>
          <p:nvPr/>
        </p:nvSpPr>
        <p:spPr>
          <a:xfrm>
            <a:off x="5463434" y="549343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chemeClr val="bg1">
                <a:lumMod val="75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cký objekt 8">
            <a:extLst>
              <a:ext uri="{FF2B5EF4-FFF2-40B4-BE49-F238E27FC236}">
                <a16:creationId xmlns:a16="http://schemas.microsoft.com/office/drawing/2014/main" id="{FBC19EC2-9CED-CFB9-D9F5-B8DB60F1E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0510" y="592391"/>
            <a:ext cx="526551" cy="526551"/>
          </a:xfrm>
          <a:prstGeom prst="rect">
            <a:avLst/>
          </a:prstGeom>
        </p:spPr>
      </p:pic>
      <p:pic>
        <p:nvPicPr>
          <p:cNvPr id="17" name="Grafický objekt 10" descr="Zdravotní se souvislou výplní">
            <a:extLst>
              <a:ext uri="{FF2B5EF4-FFF2-40B4-BE49-F238E27FC236}">
                <a16:creationId xmlns:a16="http://schemas.microsoft.com/office/drawing/2014/main" id="{20DBF854-4BF8-CDC7-1928-0DF9945BC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1982" y="578947"/>
            <a:ext cx="306323" cy="306323"/>
          </a:xfrm>
          <a:prstGeom prst="rect">
            <a:avLst/>
          </a:prstGeom>
        </p:spPr>
      </p:pic>
      <p:sp>
        <p:nvSpPr>
          <p:cNvPr id="18" name="Vývojový diagram: příprava 2">
            <a:extLst>
              <a:ext uri="{FF2B5EF4-FFF2-40B4-BE49-F238E27FC236}">
                <a16:creationId xmlns:a16="http://schemas.microsoft.com/office/drawing/2014/main" id="{946B69F0-F48B-8F36-6996-B6438A90BAF3}"/>
              </a:ext>
            </a:extLst>
          </p:cNvPr>
          <p:cNvSpPr/>
          <p:nvPr/>
        </p:nvSpPr>
        <p:spPr>
          <a:xfrm>
            <a:off x="7541214" y="2035634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cký objekt 37">
            <a:extLst>
              <a:ext uri="{FF2B5EF4-FFF2-40B4-BE49-F238E27FC236}">
                <a16:creationId xmlns:a16="http://schemas.microsoft.com/office/drawing/2014/main" id="{409FCD53-9CCF-91A7-1A0C-C2F7DB4A7B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920" y="2087946"/>
            <a:ext cx="535658" cy="535658"/>
          </a:xfrm>
          <a:prstGeom prst="rect">
            <a:avLst/>
          </a:prstGeom>
        </p:spPr>
      </p:pic>
      <p:sp>
        <p:nvSpPr>
          <p:cNvPr id="20" name="Vývojový diagram: příprava 2">
            <a:extLst>
              <a:ext uri="{FF2B5EF4-FFF2-40B4-BE49-F238E27FC236}">
                <a16:creationId xmlns:a16="http://schemas.microsoft.com/office/drawing/2014/main" id="{188130D0-1397-63B4-A5B8-6F5AF1E9723D}"/>
              </a:ext>
            </a:extLst>
          </p:cNvPr>
          <p:cNvSpPr/>
          <p:nvPr/>
        </p:nvSpPr>
        <p:spPr>
          <a:xfrm>
            <a:off x="10451842" y="3367630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phic 20" descr="Smart Phone with solid fill">
            <a:extLst>
              <a:ext uri="{FF2B5EF4-FFF2-40B4-BE49-F238E27FC236}">
                <a16:creationId xmlns:a16="http://schemas.microsoft.com/office/drawing/2014/main" id="{5CE25653-379B-5CC5-95AF-D4749742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1978" y="3473655"/>
            <a:ext cx="400432" cy="40043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70FB29D-7D1A-9E04-7387-F25917C288A2}"/>
              </a:ext>
            </a:extLst>
          </p:cNvPr>
          <p:cNvSpPr/>
          <p:nvPr/>
        </p:nvSpPr>
        <p:spPr>
          <a:xfrm>
            <a:off x="3848099" y="1779349"/>
            <a:ext cx="8228013" cy="3219388"/>
          </a:xfrm>
          <a:prstGeom prst="roundRect">
            <a:avLst>
              <a:gd name="adj" fmla="val 11933"/>
            </a:avLst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49A308-3572-9E5B-EDBC-A173C5A9F182}"/>
              </a:ext>
            </a:extLst>
          </p:cNvPr>
          <p:cNvSpPr txBox="1"/>
          <p:nvPr/>
        </p:nvSpPr>
        <p:spPr>
          <a:xfrm>
            <a:off x="9908840" y="1336858"/>
            <a:ext cx="1746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NOVÉ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93115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>
            <a:extLst>
              <a:ext uri="{FF2B5EF4-FFF2-40B4-BE49-F238E27FC236}">
                <a16:creationId xmlns:a16="http://schemas.microsoft.com/office/drawing/2014/main" id="{EC763B8C-13F4-52B9-5587-EB360790956D}"/>
              </a:ext>
            </a:extLst>
          </p:cNvPr>
          <p:cNvSpPr/>
          <p:nvPr/>
        </p:nvSpPr>
        <p:spPr>
          <a:xfrm rot="5400000">
            <a:off x="6997332" y="4493686"/>
            <a:ext cx="1292406" cy="476248"/>
          </a:xfrm>
          <a:prstGeom prst="corner">
            <a:avLst>
              <a:gd name="adj1" fmla="val 44100"/>
              <a:gd name="adj2" fmla="val 4715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-Shape 4">
            <a:extLst>
              <a:ext uri="{FF2B5EF4-FFF2-40B4-BE49-F238E27FC236}">
                <a16:creationId xmlns:a16="http://schemas.microsoft.com/office/drawing/2014/main" id="{6DCAAAED-2F77-43C8-A05C-5CBAEC363956}"/>
              </a:ext>
            </a:extLst>
          </p:cNvPr>
          <p:cNvSpPr/>
          <p:nvPr/>
        </p:nvSpPr>
        <p:spPr>
          <a:xfrm rot="5400000">
            <a:off x="3467489" y="3482460"/>
            <a:ext cx="2773912" cy="914400"/>
          </a:xfrm>
          <a:prstGeom prst="corner">
            <a:avLst>
              <a:gd name="adj1" fmla="val 19792"/>
              <a:gd name="adj2" fmla="val 18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A7DE7A51-11D3-C77A-418B-6BB4D7B41826}"/>
              </a:ext>
            </a:extLst>
          </p:cNvPr>
          <p:cNvSpPr/>
          <p:nvPr/>
        </p:nvSpPr>
        <p:spPr>
          <a:xfrm rot="5400000">
            <a:off x="146968" y="2737034"/>
            <a:ext cx="4007216" cy="914400"/>
          </a:xfrm>
          <a:prstGeom prst="corner">
            <a:avLst>
              <a:gd name="adj1" fmla="val 19792"/>
              <a:gd name="adj2" fmla="val 18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EA27A5E-8571-2701-1875-E57E23C6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15" y="483250"/>
            <a:ext cx="11476567" cy="608765"/>
          </a:xfrm>
        </p:spPr>
        <p:txBody>
          <a:bodyPr/>
          <a:lstStyle/>
          <a:p>
            <a:r>
              <a:rPr lang="cs-CZ" dirty="0"/>
              <a:t>JAK?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23CDC50B-09CD-8CBB-C8CD-826354687F40}"/>
              </a:ext>
            </a:extLst>
          </p:cNvPr>
          <p:cNvSpPr/>
          <p:nvPr/>
        </p:nvSpPr>
        <p:spPr>
          <a:xfrm>
            <a:off x="752474" y="5209995"/>
            <a:ext cx="10687051" cy="170369"/>
          </a:xfrm>
          <a:prstGeom prst="chevron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32C3C0-20C8-B979-39D9-0A0A4821B7D0}"/>
              </a:ext>
            </a:extLst>
          </p:cNvPr>
          <p:cNvSpPr/>
          <p:nvPr/>
        </p:nvSpPr>
        <p:spPr>
          <a:xfrm>
            <a:off x="1600200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DA7B0C-9DD9-4C6A-4A8B-1773B9CC2CB3}"/>
              </a:ext>
            </a:extLst>
          </p:cNvPr>
          <p:cNvSpPr/>
          <p:nvPr/>
        </p:nvSpPr>
        <p:spPr>
          <a:xfrm>
            <a:off x="4305300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0A2FEC-C366-DCCB-7818-4FEB39FFB57A}"/>
              </a:ext>
            </a:extLst>
          </p:cNvPr>
          <p:cNvSpPr/>
          <p:nvPr/>
        </p:nvSpPr>
        <p:spPr>
          <a:xfrm>
            <a:off x="7337556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ástupný obsah 7">
            <a:extLst>
              <a:ext uri="{FF2B5EF4-FFF2-40B4-BE49-F238E27FC236}">
                <a16:creationId xmlns:a16="http://schemas.microsoft.com/office/drawing/2014/main" id="{240C8563-63F6-9407-20E5-6F51F24D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776" y="1069800"/>
            <a:ext cx="4204674" cy="1366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00205B"/>
                </a:solidFill>
              </a:rPr>
              <a:t>ADS-B Out (1090 MHz)</a:t>
            </a:r>
          </a:p>
          <a:p>
            <a:pPr marL="0" indent="0">
              <a:buNone/>
            </a:pPr>
            <a:r>
              <a:rPr lang="cs-CZ" sz="2400" dirty="0"/>
              <a:t>	ICAO standard</a:t>
            </a:r>
          </a:p>
          <a:p>
            <a:pPr marL="0" indent="0">
              <a:buNone/>
            </a:pPr>
            <a:r>
              <a:rPr lang="cs-CZ" sz="2400" dirty="0"/>
              <a:t>	Již instalované</a:t>
            </a:r>
          </a:p>
        </p:txBody>
      </p:sp>
      <p:sp>
        <p:nvSpPr>
          <p:cNvPr id="13" name="Zástupný obsah 7">
            <a:extLst>
              <a:ext uri="{FF2B5EF4-FFF2-40B4-BE49-F238E27FC236}">
                <a16:creationId xmlns:a16="http://schemas.microsoft.com/office/drawing/2014/main" id="{41CC32AC-D8B2-D0D9-A4EB-1E60644949E0}"/>
              </a:ext>
            </a:extLst>
          </p:cNvPr>
          <p:cNvSpPr txBox="1">
            <a:spLocks/>
          </p:cNvSpPr>
          <p:nvPr/>
        </p:nvSpPr>
        <p:spPr>
          <a:xfrm>
            <a:off x="5311645" y="2450590"/>
            <a:ext cx="4489580" cy="1366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2400" b="1" dirty="0">
                <a:solidFill>
                  <a:srgbClr val="00205B"/>
                </a:solidFill>
              </a:rPr>
              <a:t>ADS-L (SRD-860)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Využití předchozích investic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Cenově dostupná infrastruktura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Nová specifikace EASA</a:t>
            </a:r>
          </a:p>
        </p:txBody>
      </p:sp>
      <p:sp>
        <p:nvSpPr>
          <p:cNvPr id="14" name="Zástupný obsah 7">
            <a:extLst>
              <a:ext uri="{FF2B5EF4-FFF2-40B4-BE49-F238E27FC236}">
                <a16:creationId xmlns:a16="http://schemas.microsoft.com/office/drawing/2014/main" id="{F3D0BCD0-E743-4164-B7BB-0821C8728B4C}"/>
              </a:ext>
            </a:extLst>
          </p:cNvPr>
          <p:cNvSpPr txBox="1">
            <a:spLocks/>
          </p:cNvSpPr>
          <p:nvPr/>
        </p:nvSpPr>
        <p:spPr>
          <a:xfrm>
            <a:off x="8308067" y="3686247"/>
            <a:ext cx="4489580" cy="1366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2400" b="1" dirty="0">
                <a:solidFill>
                  <a:srgbClr val="00205B"/>
                </a:solidFill>
              </a:rPr>
              <a:t>ADS-L („Mobilní telefonie“)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Existující infrastruktura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Cenově dostupná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Koordinované rozhodnuté </a:t>
            </a:r>
            <a:r>
              <a:rPr lang="cs-CZ" sz="1300" dirty="0"/>
              <a:t>(CEPT/ECC)</a:t>
            </a:r>
            <a:endParaRPr lang="cs-CZ" sz="2400" dirty="0"/>
          </a:p>
        </p:txBody>
      </p:sp>
      <p:pic>
        <p:nvPicPr>
          <p:cNvPr id="15" name="Graphic 14" descr="Add with solid fill">
            <a:extLst>
              <a:ext uri="{FF2B5EF4-FFF2-40B4-BE49-F238E27FC236}">
                <a16:creationId xmlns:a16="http://schemas.microsoft.com/office/drawing/2014/main" id="{4B3F3596-9ED4-7E95-F134-10451C3DF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9348" y="1538288"/>
            <a:ext cx="337174" cy="337174"/>
          </a:xfrm>
          <a:prstGeom prst="rect">
            <a:avLst/>
          </a:prstGeom>
        </p:spPr>
      </p:pic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C2676522-DDD4-6637-CEA2-2689E7A26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9348" y="1970278"/>
            <a:ext cx="337174" cy="337174"/>
          </a:xfrm>
          <a:prstGeom prst="rect">
            <a:avLst/>
          </a:prstGeom>
        </p:spPr>
      </p:pic>
      <p:pic>
        <p:nvPicPr>
          <p:cNvPr id="17" name="Graphic 16" descr="Add with solid fill">
            <a:extLst>
              <a:ext uri="{FF2B5EF4-FFF2-40B4-BE49-F238E27FC236}">
                <a16:creationId xmlns:a16="http://schemas.microsoft.com/office/drawing/2014/main" id="{A3F6EE71-1F5F-0116-D87B-9D17762ED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4471" y="2748151"/>
            <a:ext cx="337174" cy="337174"/>
          </a:xfrm>
          <a:prstGeom prst="rect">
            <a:avLst/>
          </a:prstGeom>
        </p:spPr>
      </p:pic>
      <p:pic>
        <p:nvPicPr>
          <p:cNvPr id="18" name="Graphic 17" descr="Add with solid fill">
            <a:extLst>
              <a:ext uri="{FF2B5EF4-FFF2-40B4-BE49-F238E27FC236}">
                <a16:creationId xmlns:a16="http://schemas.microsoft.com/office/drawing/2014/main" id="{F5E17587-67F2-ACF2-196C-D68570E0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0952" y="3103008"/>
            <a:ext cx="337174" cy="337174"/>
          </a:xfrm>
          <a:prstGeom prst="rect">
            <a:avLst/>
          </a:prstGeom>
        </p:spPr>
      </p:pic>
      <p:pic>
        <p:nvPicPr>
          <p:cNvPr id="19" name="Graphic 18" descr="Add with solid fill">
            <a:extLst>
              <a:ext uri="{FF2B5EF4-FFF2-40B4-BE49-F238E27FC236}">
                <a16:creationId xmlns:a16="http://schemas.microsoft.com/office/drawing/2014/main" id="{EEF69546-ED33-0C8D-40DE-6832963B0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4202" y="3977925"/>
            <a:ext cx="337174" cy="337174"/>
          </a:xfrm>
          <a:prstGeom prst="rect">
            <a:avLst/>
          </a:prstGeom>
        </p:spPr>
      </p:pic>
      <p:pic>
        <p:nvPicPr>
          <p:cNvPr id="20" name="Graphic 19" descr="Add with solid fill">
            <a:extLst>
              <a:ext uri="{FF2B5EF4-FFF2-40B4-BE49-F238E27FC236}">
                <a16:creationId xmlns:a16="http://schemas.microsoft.com/office/drawing/2014/main" id="{38909550-AE99-EFC4-BC16-6894EFB30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4202" y="4322721"/>
            <a:ext cx="337174" cy="337174"/>
          </a:xfrm>
          <a:prstGeom prst="rect">
            <a:avLst/>
          </a:prstGeom>
        </p:spPr>
      </p:pic>
      <p:pic>
        <p:nvPicPr>
          <p:cNvPr id="21" name="Graphic 20" descr="Information with solid fill">
            <a:extLst>
              <a:ext uri="{FF2B5EF4-FFF2-40B4-BE49-F238E27FC236}">
                <a16:creationId xmlns:a16="http://schemas.microsoft.com/office/drawing/2014/main" id="{DF329415-983F-703D-C77B-489F04174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2435" y="4682262"/>
            <a:ext cx="301047" cy="301047"/>
          </a:xfrm>
          <a:prstGeom prst="rect">
            <a:avLst/>
          </a:prstGeom>
        </p:spPr>
      </p:pic>
      <p:pic>
        <p:nvPicPr>
          <p:cNvPr id="22" name="Graphic 21" descr="Information with solid fill">
            <a:extLst>
              <a:ext uri="{FF2B5EF4-FFF2-40B4-BE49-F238E27FC236}">
                <a16:creationId xmlns:a16="http://schemas.microsoft.com/office/drawing/2014/main" id="{4ABE2C4D-0D4F-CD7C-80A2-6EFE6EE4F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2535" y="3446945"/>
            <a:ext cx="301047" cy="3010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86553F-5F26-C497-290E-F864AE07C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296" y="1991666"/>
            <a:ext cx="1887635" cy="1454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3BC097-A36A-EB2B-7108-19F985D211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30"/>
          <a:stretch/>
        </p:blipFill>
        <p:spPr>
          <a:xfrm>
            <a:off x="6772632" y="784782"/>
            <a:ext cx="2092086" cy="1561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CFB6DE-F80A-1409-8FDB-880C16831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55" b="89773" l="1880" r="98872">
                        <a14:foregroundMark x1="21429" y1="50000" x2="21429" y2="50000"/>
                        <a14:foregroundMark x1="13158" y1="67898" x2="13158" y2="67898"/>
                        <a14:foregroundMark x1="10714" y1="75000" x2="13722" y2="34659"/>
                        <a14:foregroundMark x1="1880" y1="38352" x2="4323" y2="36648"/>
                        <a14:foregroundMark x1="77632" y1="18750" x2="77632" y2="18750"/>
                        <a14:foregroundMark x1="89474" y1="20455" x2="58083" y2="8807"/>
                        <a14:foregroundMark x1="50376" y1="11648" x2="50376" y2="11648"/>
                        <a14:foregroundMark x1="56955" y1="8807" x2="66917" y2="9659"/>
                        <a14:foregroundMark x1="78759" y1="15057" x2="81203" y2="18750"/>
                        <a14:foregroundMark x1="84774" y1="18750" x2="84774" y2="18750"/>
                        <a14:foregroundMark x1="87030" y1="20455" x2="93045" y2="24148"/>
                        <a14:foregroundMark x1="93045" y1="24148" x2="93045" y2="24148"/>
                        <a14:foregroundMark x1="93045" y1="24148" x2="93045" y2="24148"/>
                        <a14:foregroundMark x1="51692" y1="13352" x2="51692" y2="13352"/>
                        <a14:foregroundMark x1="48120" y1="11648" x2="48120" y2="11648"/>
                        <a14:foregroundMark x1="48120" y1="11648" x2="48120" y2="11648"/>
                        <a14:foregroundMark x1="48120" y1="11648" x2="48120" y2="11648"/>
                        <a14:foregroundMark x1="56391" y1="9659" x2="56391" y2="9659"/>
                        <a14:foregroundMark x1="59962" y1="9659" x2="59962" y2="9659"/>
                        <a14:foregroundMark x1="63534" y1="7955" x2="63534" y2="7955"/>
                        <a14:foregroundMark x1="13722" y1="54545" x2="13722" y2="54545"/>
                        <a14:foregroundMark x1="28008" y1="54545" x2="28008" y2="54545"/>
                        <a14:foregroundMark x1="31579" y1="54545" x2="31579" y2="54545"/>
                        <a14:foregroundMark x1="34962" y1="52557" x2="34962" y2="52557"/>
                        <a14:foregroundMark x1="38534" y1="52557" x2="43421" y2="50852"/>
                        <a14:foregroundMark x1="44549" y1="50852" x2="23872" y2="32102"/>
                        <a14:foregroundMark x1="55075" y1="74148" x2="55075" y2="74148"/>
                        <a14:foregroundMark x1="98872" y1="29545" x2="98872" y2="29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0424" y="18587"/>
            <a:ext cx="1500770" cy="992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494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B232-6847-B175-A280-25734383A0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8387"/>
            <a:ext cx="12192000" cy="5263661"/>
          </a:xfrm>
          <a:prstGeom prst="rect">
            <a:avLst/>
          </a:prstGeom>
        </p:spPr>
      </p:pic>
      <p:sp>
        <p:nvSpPr>
          <p:cNvPr id="5" name="Kosoúhelník 21">
            <a:extLst>
              <a:ext uri="{FF2B5EF4-FFF2-40B4-BE49-F238E27FC236}">
                <a16:creationId xmlns:a16="http://schemas.microsoft.com/office/drawing/2014/main" id="{6DFC0E60-BCBC-2EBC-E7C1-FBD17AAED561}"/>
              </a:ext>
            </a:extLst>
          </p:cNvPr>
          <p:cNvSpPr/>
          <p:nvPr/>
        </p:nvSpPr>
        <p:spPr>
          <a:xfrm rot="733557" flipV="1">
            <a:off x="-102537" y="2926961"/>
            <a:ext cx="12397733" cy="697028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Kosoúhelník 22">
            <a:extLst>
              <a:ext uri="{FF2B5EF4-FFF2-40B4-BE49-F238E27FC236}">
                <a16:creationId xmlns:a16="http://schemas.microsoft.com/office/drawing/2014/main" id="{B5E468C2-F5AC-D3A0-9128-40D8A35894C1}"/>
              </a:ext>
            </a:extLst>
          </p:cNvPr>
          <p:cNvSpPr/>
          <p:nvPr/>
        </p:nvSpPr>
        <p:spPr>
          <a:xfrm rot="11533557" flipV="1">
            <a:off x="48514" y="3080486"/>
            <a:ext cx="12281112" cy="697028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POSTAČÍ </a:t>
            </a:r>
            <a:r>
              <a:rPr lang="cs-CZ" sz="2000" b="1" kern="0" spc="300" dirty="0">
                <a:solidFill>
                  <a:schemeClr val="bg1"/>
                </a:solidFill>
                <a:latin typeface="Calibri"/>
                <a:cs typeface="+mn-cs"/>
              </a:rPr>
              <a:t>I </a:t>
            </a:r>
            <a:r>
              <a:rPr kumimoji="0" lang="cs-CZ" sz="20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MOBILNÍ TELEFON S APLIKACÍ</a:t>
            </a:r>
          </a:p>
        </p:txBody>
      </p:sp>
    </p:spTree>
    <p:extLst>
      <p:ext uri="{BB962C8B-B14F-4D97-AF65-F5344CB8AC3E}">
        <p14:creationId xmlns:p14="http://schemas.microsoft.com/office/powerpoint/2010/main" val="2059046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F7D9FB01-28E0-EB2A-4B2E-B46A79AE06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</a:blip>
          <a:stretch>
            <a:fillRect/>
          </a:stretch>
        </p:blipFill>
        <p:spPr>
          <a:xfrm>
            <a:off x="3433316" y="55747"/>
            <a:ext cx="5609929" cy="5609929"/>
          </a:xfrm>
          <a:prstGeom prst="rect">
            <a:avLst/>
          </a:prstGeom>
        </p:spPr>
      </p:pic>
      <p:cxnSp>
        <p:nvCxnSpPr>
          <p:cNvPr id="51" name="Přímá spojnice 22">
            <a:extLst>
              <a:ext uri="{FF2B5EF4-FFF2-40B4-BE49-F238E27FC236}">
                <a16:creationId xmlns:a16="http://schemas.microsoft.com/office/drawing/2014/main" id="{E876773F-0F40-9947-3969-3CE9FEDEEF5A}"/>
              </a:ext>
            </a:extLst>
          </p:cNvPr>
          <p:cNvCxnSpPr>
            <a:cxnSpLocks/>
          </p:cNvCxnSpPr>
          <p:nvPr/>
        </p:nvCxnSpPr>
        <p:spPr>
          <a:xfrm>
            <a:off x="7512228" y="3399062"/>
            <a:ext cx="2311986" cy="596319"/>
          </a:xfrm>
          <a:prstGeom prst="line">
            <a:avLst/>
          </a:prstGeom>
          <a:ln w="38100">
            <a:solidFill>
              <a:srgbClr val="00739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22">
            <a:extLst>
              <a:ext uri="{FF2B5EF4-FFF2-40B4-BE49-F238E27FC236}">
                <a16:creationId xmlns:a16="http://schemas.microsoft.com/office/drawing/2014/main" id="{F8773168-5EEC-2858-5F87-12C485980889}"/>
              </a:ext>
            </a:extLst>
          </p:cNvPr>
          <p:cNvCxnSpPr>
            <a:cxnSpLocks/>
          </p:cNvCxnSpPr>
          <p:nvPr/>
        </p:nvCxnSpPr>
        <p:spPr>
          <a:xfrm flipH="1">
            <a:off x="4082100" y="3469598"/>
            <a:ext cx="1687153" cy="840842"/>
          </a:xfrm>
          <a:prstGeom prst="line">
            <a:avLst/>
          </a:prstGeom>
          <a:ln w="38100">
            <a:solidFill>
              <a:srgbClr val="00739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22">
            <a:extLst>
              <a:ext uri="{FF2B5EF4-FFF2-40B4-BE49-F238E27FC236}">
                <a16:creationId xmlns:a16="http://schemas.microsoft.com/office/drawing/2014/main" id="{AF9F9EE4-AA63-AE1B-5A6D-6E664F1C16FA}"/>
              </a:ext>
            </a:extLst>
          </p:cNvPr>
          <p:cNvCxnSpPr>
            <a:cxnSpLocks/>
          </p:cNvCxnSpPr>
          <p:nvPr/>
        </p:nvCxnSpPr>
        <p:spPr>
          <a:xfrm>
            <a:off x="6699271" y="3469598"/>
            <a:ext cx="411178" cy="1198888"/>
          </a:xfrm>
          <a:prstGeom prst="line">
            <a:avLst/>
          </a:prstGeom>
          <a:ln w="38100">
            <a:solidFill>
              <a:srgbClr val="00739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22">
            <a:extLst>
              <a:ext uri="{FF2B5EF4-FFF2-40B4-BE49-F238E27FC236}">
                <a16:creationId xmlns:a16="http://schemas.microsoft.com/office/drawing/2014/main" id="{B854BF70-0978-078B-8376-C618F91FFB74}"/>
              </a:ext>
            </a:extLst>
          </p:cNvPr>
          <p:cNvCxnSpPr>
            <a:cxnSpLocks/>
          </p:cNvCxnSpPr>
          <p:nvPr/>
        </p:nvCxnSpPr>
        <p:spPr>
          <a:xfrm flipH="1" flipV="1">
            <a:off x="2790067" y="2773357"/>
            <a:ext cx="2458527" cy="473615"/>
          </a:xfrm>
          <a:prstGeom prst="line">
            <a:avLst/>
          </a:prstGeom>
          <a:ln w="38100">
            <a:solidFill>
              <a:srgbClr val="00739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1">
            <a:extLst>
              <a:ext uri="{FF2B5EF4-FFF2-40B4-BE49-F238E27FC236}">
                <a16:creationId xmlns:a16="http://schemas.microsoft.com/office/drawing/2014/main" id="{2A3BCFE1-47DC-1DF5-1BDC-5EE57164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11476567" cy="1246188"/>
          </a:xfrm>
        </p:spPr>
        <p:txBody>
          <a:bodyPr/>
          <a:lstStyle/>
          <a:p>
            <a:r>
              <a:rPr lang="cs-CZ" dirty="0"/>
              <a:t>SAFETY FIRST</a:t>
            </a:r>
          </a:p>
        </p:txBody>
      </p:sp>
      <p:pic>
        <p:nvPicPr>
          <p:cNvPr id="5" name="Grafický objekt 79">
            <a:extLst>
              <a:ext uri="{FF2B5EF4-FFF2-40B4-BE49-F238E27FC236}">
                <a16:creationId xmlns:a16="http://schemas.microsoft.com/office/drawing/2014/main" id="{0E9AFAB9-E3B8-2A7E-316E-4B884BE6C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5199" y="-1985665"/>
            <a:ext cx="1386655" cy="8747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9B2C0E-7E68-10BB-FC63-993BE0EB5864}"/>
              </a:ext>
            </a:extLst>
          </p:cNvPr>
          <p:cNvSpPr/>
          <p:nvPr/>
        </p:nvSpPr>
        <p:spPr>
          <a:xfrm>
            <a:off x="7274413" y="-2578206"/>
            <a:ext cx="2228225" cy="2059823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fický objekt 37">
            <a:extLst>
              <a:ext uri="{FF2B5EF4-FFF2-40B4-BE49-F238E27FC236}">
                <a16:creationId xmlns:a16="http://schemas.microsoft.com/office/drawing/2014/main" id="{76733996-FD7C-BF78-15F7-6FCAB7009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8594" y="1671685"/>
            <a:ext cx="1972594" cy="197259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3C75D34-8996-D0B5-DDB0-D68D6F476CC2}"/>
              </a:ext>
            </a:extLst>
          </p:cNvPr>
          <p:cNvSpPr/>
          <p:nvPr/>
        </p:nvSpPr>
        <p:spPr>
          <a:xfrm>
            <a:off x="5120778" y="1628071"/>
            <a:ext cx="2228225" cy="2059823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 descr="Eye with solid fill">
            <a:extLst>
              <a:ext uri="{FF2B5EF4-FFF2-40B4-BE49-F238E27FC236}">
                <a16:creationId xmlns:a16="http://schemas.microsoft.com/office/drawing/2014/main" id="{8D53BD44-0FE6-E55C-1998-D46542C6C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09336" y="958733"/>
            <a:ext cx="2228225" cy="2228225"/>
          </a:xfrm>
          <a:prstGeom prst="rect">
            <a:avLst/>
          </a:prstGeom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4F4AD0EE-9A42-4C8D-2F7D-41D7FFEA213E}"/>
              </a:ext>
            </a:extLst>
          </p:cNvPr>
          <p:cNvSpPr/>
          <p:nvPr/>
        </p:nvSpPr>
        <p:spPr>
          <a:xfrm>
            <a:off x="2484643" y="-1790611"/>
            <a:ext cx="610848" cy="484632"/>
          </a:xfrm>
          <a:prstGeom prst="chevron">
            <a:avLst/>
          </a:prstGeom>
          <a:solidFill>
            <a:srgbClr val="53D5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4DDFF920-33AD-B10E-B8DE-955AE461799D}"/>
              </a:ext>
            </a:extLst>
          </p:cNvPr>
          <p:cNvSpPr/>
          <p:nvPr/>
        </p:nvSpPr>
        <p:spPr>
          <a:xfrm>
            <a:off x="5998043" y="-1790611"/>
            <a:ext cx="610848" cy="484632"/>
          </a:xfrm>
          <a:prstGeom prst="chevron">
            <a:avLst/>
          </a:prstGeom>
          <a:solidFill>
            <a:srgbClr val="53D5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Vývojový diagram: příprava 5">
            <a:extLst>
              <a:ext uri="{FF2B5EF4-FFF2-40B4-BE49-F238E27FC236}">
                <a16:creationId xmlns:a16="http://schemas.microsoft.com/office/drawing/2014/main" id="{425BA91B-783B-E842-D3DF-3361F7E29844}"/>
              </a:ext>
            </a:extLst>
          </p:cNvPr>
          <p:cNvSpPr/>
          <p:nvPr/>
        </p:nvSpPr>
        <p:spPr>
          <a:xfrm>
            <a:off x="4016415" y="-1853938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cký objekt 19">
            <a:extLst>
              <a:ext uri="{FF2B5EF4-FFF2-40B4-BE49-F238E27FC236}">
                <a16:creationId xmlns:a16="http://schemas.microsoft.com/office/drawing/2014/main" id="{B672BF7F-9E8F-FF51-975A-971D232B2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1390" y="-1760288"/>
            <a:ext cx="416923" cy="416923"/>
          </a:xfrm>
          <a:prstGeom prst="rect">
            <a:avLst/>
          </a:prstGeom>
        </p:spPr>
      </p:pic>
      <p:sp>
        <p:nvSpPr>
          <p:cNvPr id="15" name="Vývojový diagram: magnetický disk 24">
            <a:extLst>
              <a:ext uri="{FF2B5EF4-FFF2-40B4-BE49-F238E27FC236}">
                <a16:creationId xmlns:a16="http://schemas.microsoft.com/office/drawing/2014/main" id="{91ABE0F4-FE33-7760-59C5-F7F0E5363124}"/>
              </a:ext>
            </a:extLst>
          </p:cNvPr>
          <p:cNvSpPr/>
          <p:nvPr/>
        </p:nvSpPr>
        <p:spPr>
          <a:xfrm>
            <a:off x="10160343" y="583623"/>
            <a:ext cx="1498257" cy="771712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00205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cs-CZ" b="1" kern="0" dirty="0">
                <a:solidFill>
                  <a:srgbClr val="00205B"/>
                </a:solidFill>
                <a:latin typeface="Calibri"/>
                <a:cs typeface="+mn-cs"/>
              </a:rPr>
              <a:t>NEŘÍZENÝ</a:t>
            </a:r>
            <a:r>
              <a:rPr lang="cs-CZ" sz="2000" b="1" kern="0" dirty="0">
                <a:solidFill>
                  <a:srgbClr val="00205B"/>
                </a:solidFill>
                <a:latin typeface="Calibri"/>
                <a:cs typeface="+mn-cs"/>
              </a:rPr>
              <a:t> </a:t>
            </a:r>
          </a:p>
        </p:txBody>
      </p:sp>
      <p:sp>
        <p:nvSpPr>
          <p:cNvPr id="20" name="Kosoúhelník 21">
            <a:extLst>
              <a:ext uri="{FF2B5EF4-FFF2-40B4-BE49-F238E27FC236}">
                <a16:creationId xmlns:a16="http://schemas.microsoft.com/office/drawing/2014/main" id="{01D01E3F-6BF6-74BC-43A9-AF1EF951B139}"/>
              </a:ext>
            </a:extLst>
          </p:cNvPr>
          <p:cNvSpPr/>
          <p:nvPr/>
        </p:nvSpPr>
        <p:spPr>
          <a:xfrm flipV="1">
            <a:off x="7226990" y="-1089175"/>
            <a:ext cx="2277848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Kosoúhelník 22">
            <a:extLst>
              <a:ext uri="{FF2B5EF4-FFF2-40B4-BE49-F238E27FC236}">
                <a16:creationId xmlns:a16="http://schemas.microsoft.com/office/drawing/2014/main" id="{7640BE52-1E5F-2152-84A5-96CB1F622E7C}"/>
              </a:ext>
            </a:extLst>
          </p:cNvPr>
          <p:cNvSpPr/>
          <p:nvPr/>
        </p:nvSpPr>
        <p:spPr>
          <a:xfrm rot="10800000" flipV="1">
            <a:off x="7274412" y="-1050600"/>
            <a:ext cx="2413804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spc="300" dirty="0">
                <a:solidFill>
                  <a:schemeClr val="bg1"/>
                </a:solidFill>
                <a:latin typeface="Calibri"/>
                <a:cs typeface="+mn-cs"/>
              </a:rPr>
              <a:t>VYHÝBÁM SE</a:t>
            </a:r>
            <a:endParaRPr kumimoji="0" lang="cs-CZ" sz="1800" b="0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Kosoúhelník 21">
            <a:extLst>
              <a:ext uri="{FF2B5EF4-FFF2-40B4-BE49-F238E27FC236}">
                <a16:creationId xmlns:a16="http://schemas.microsoft.com/office/drawing/2014/main" id="{AE4D0D5F-C8FA-5407-FC4A-894BC803B69D}"/>
              </a:ext>
            </a:extLst>
          </p:cNvPr>
          <p:cNvSpPr/>
          <p:nvPr/>
        </p:nvSpPr>
        <p:spPr>
          <a:xfrm flipV="1">
            <a:off x="4750454" y="3117102"/>
            <a:ext cx="2783294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Kosoúhelník 22">
            <a:extLst>
              <a:ext uri="{FF2B5EF4-FFF2-40B4-BE49-F238E27FC236}">
                <a16:creationId xmlns:a16="http://schemas.microsoft.com/office/drawing/2014/main" id="{3BA14188-9E71-56FC-281D-ACB4253BE94F}"/>
              </a:ext>
            </a:extLst>
          </p:cNvPr>
          <p:cNvSpPr/>
          <p:nvPr/>
        </p:nvSpPr>
        <p:spPr>
          <a:xfrm rot="10800000" flipV="1">
            <a:off x="4815663" y="3177958"/>
            <a:ext cx="2879536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spc="300" dirty="0">
                <a:solidFill>
                  <a:schemeClr val="bg1"/>
                </a:solidFill>
                <a:latin typeface="Calibri"/>
                <a:cs typeface="+mn-cs"/>
              </a:rPr>
              <a:t>ZVIDITELŇUJI SE</a:t>
            </a:r>
            <a:endParaRPr kumimoji="0" lang="cs-CZ" sz="1800" b="0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140DFA-3389-E8C4-33B0-8FED058FF32C}"/>
              </a:ext>
            </a:extLst>
          </p:cNvPr>
          <p:cNvSpPr txBox="1"/>
          <p:nvPr/>
        </p:nvSpPr>
        <p:spPr>
          <a:xfrm>
            <a:off x="3626230" y="-1235266"/>
            <a:ext cx="1856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kern="0" spc="300" dirty="0">
                <a:latin typeface="Calibri"/>
                <a:cs typeface="+mn-cs"/>
              </a:rPr>
              <a:t>USSP</a:t>
            </a:r>
            <a:endParaRPr kumimoji="0" lang="cs-CZ" sz="20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Vývojový diagram: příprava 11">
            <a:extLst>
              <a:ext uri="{FF2B5EF4-FFF2-40B4-BE49-F238E27FC236}">
                <a16:creationId xmlns:a16="http://schemas.microsoft.com/office/drawing/2014/main" id="{60F2CA33-7EE5-ADFC-7FFD-BB939FF91570}"/>
              </a:ext>
            </a:extLst>
          </p:cNvPr>
          <p:cNvSpPr/>
          <p:nvPr/>
        </p:nvSpPr>
        <p:spPr>
          <a:xfrm>
            <a:off x="1872176" y="2486572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/>
          </a:p>
        </p:txBody>
      </p:sp>
      <p:sp>
        <p:nvSpPr>
          <p:cNvPr id="46" name="Vývojový diagram: příprava 11">
            <a:extLst>
              <a:ext uri="{FF2B5EF4-FFF2-40B4-BE49-F238E27FC236}">
                <a16:creationId xmlns:a16="http://schemas.microsoft.com/office/drawing/2014/main" id="{001A9DC4-4B11-90CB-598C-12AF93A22A29}"/>
              </a:ext>
            </a:extLst>
          </p:cNvPr>
          <p:cNvSpPr/>
          <p:nvPr/>
        </p:nvSpPr>
        <p:spPr>
          <a:xfrm>
            <a:off x="3152082" y="3989433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/>
          </a:p>
        </p:txBody>
      </p:sp>
      <p:sp>
        <p:nvSpPr>
          <p:cNvPr id="54" name="Vývojový diagram: příprava 11">
            <a:extLst>
              <a:ext uri="{FF2B5EF4-FFF2-40B4-BE49-F238E27FC236}">
                <a16:creationId xmlns:a16="http://schemas.microsoft.com/office/drawing/2014/main" id="{32C73B72-AC51-CE4C-7C72-A343E3105711}"/>
              </a:ext>
            </a:extLst>
          </p:cNvPr>
          <p:cNvSpPr/>
          <p:nvPr/>
        </p:nvSpPr>
        <p:spPr>
          <a:xfrm>
            <a:off x="6818651" y="4573667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/>
          </a:p>
        </p:txBody>
      </p:sp>
      <p:sp>
        <p:nvSpPr>
          <p:cNvPr id="56" name="Vývojový diagram: příprava 11">
            <a:extLst>
              <a:ext uri="{FF2B5EF4-FFF2-40B4-BE49-F238E27FC236}">
                <a16:creationId xmlns:a16="http://schemas.microsoft.com/office/drawing/2014/main" id="{2AA255F7-49CB-A531-214F-B7087E2C0618}"/>
              </a:ext>
            </a:extLst>
          </p:cNvPr>
          <p:cNvSpPr/>
          <p:nvPr/>
        </p:nvSpPr>
        <p:spPr>
          <a:xfrm>
            <a:off x="9670003" y="3751598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/>
          </a:p>
        </p:txBody>
      </p:sp>
      <p:pic>
        <p:nvPicPr>
          <p:cNvPr id="63" name="Grafický objekt 8">
            <a:extLst>
              <a:ext uri="{FF2B5EF4-FFF2-40B4-BE49-F238E27FC236}">
                <a16:creationId xmlns:a16="http://schemas.microsoft.com/office/drawing/2014/main" id="{533FF463-B278-E8D5-DFE2-2BC9A7BC6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01192" y="2567833"/>
            <a:ext cx="526551" cy="526551"/>
          </a:xfrm>
          <a:prstGeom prst="rect">
            <a:avLst/>
          </a:prstGeom>
        </p:spPr>
      </p:pic>
      <p:pic>
        <p:nvPicPr>
          <p:cNvPr id="64" name="Grafický objekt 10" descr="Zdravotní se souvislou výplní">
            <a:extLst>
              <a:ext uri="{FF2B5EF4-FFF2-40B4-BE49-F238E27FC236}">
                <a16:creationId xmlns:a16="http://schemas.microsoft.com/office/drawing/2014/main" id="{358DD911-66D2-3517-2E40-A99ADBB81A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82664" y="2554389"/>
            <a:ext cx="306323" cy="306323"/>
          </a:xfrm>
          <a:prstGeom prst="rect">
            <a:avLst/>
          </a:prstGeom>
        </p:spPr>
      </p:pic>
      <p:pic>
        <p:nvPicPr>
          <p:cNvPr id="65" name="Grafický objekt 37">
            <a:extLst>
              <a:ext uri="{FF2B5EF4-FFF2-40B4-BE49-F238E27FC236}">
                <a16:creationId xmlns:a16="http://schemas.microsoft.com/office/drawing/2014/main" id="{788794F1-757A-F5AC-1292-4394C3DA92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77431" y="4618517"/>
            <a:ext cx="617768" cy="617768"/>
          </a:xfrm>
          <a:prstGeom prst="rect">
            <a:avLst/>
          </a:prstGeom>
        </p:spPr>
      </p:pic>
      <p:pic>
        <p:nvPicPr>
          <p:cNvPr id="67" name="Grafický objekt 79">
            <a:extLst>
              <a:ext uri="{FF2B5EF4-FFF2-40B4-BE49-F238E27FC236}">
                <a16:creationId xmlns:a16="http://schemas.microsoft.com/office/drawing/2014/main" id="{CE53702D-6AA5-226E-6A3A-F6F26EE1E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7854" y="3925160"/>
            <a:ext cx="496277" cy="31306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6A555DB1-230F-0781-E783-DF03862358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76747" y="3994934"/>
            <a:ext cx="607147" cy="60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6C0830-978F-B537-4EB5-4094A63FD5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450948" y="1158751"/>
            <a:ext cx="4099050" cy="4099050"/>
          </a:xfrm>
          <a:prstGeom prst="rect">
            <a:avLst/>
          </a:prstGeom>
          <a:blipFill dpi="0" rotWithShape="1">
            <a:blip r:embed="rId3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270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8ABFD8-9B72-9DEC-5426-C315B7415F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flipH="1">
            <a:off x="7835911" y="128586"/>
            <a:ext cx="6858000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023A2D0-C898-E1A5-FA38-642E9497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11476567" cy="1246188"/>
          </a:xfrm>
        </p:spPr>
        <p:txBody>
          <a:bodyPr/>
          <a:lstStyle/>
          <a:p>
            <a:r>
              <a:rPr lang="cs-CZ" dirty="0"/>
              <a:t>ADS-L KONCEPT</a:t>
            </a:r>
          </a:p>
        </p:txBody>
      </p:sp>
      <p:sp>
        <p:nvSpPr>
          <p:cNvPr id="6" name="Zástupný obsah 7">
            <a:extLst>
              <a:ext uri="{FF2B5EF4-FFF2-40B4-BE49-F238E27FC236}">
                <a16:creationId xmlns:a16="http://schemas.microsoft.com/office/drawing/2014/main" id="{1422C8E0-89F5-4C8A-716F-E1A355CF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02" y="1600199"/>
            <a:ext cx="3321098" cy="39147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3900" b="1" u="sng" dirty="0">
                <a:solidFill>
                  <a:srgbClr val="00205B"/>
                </a:solidFill>
              </a:rPr>
              <a:t>GA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5B"/>
                </a:solidFill>
              </a:rPr>
              <a:t>Cenová dostupnost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5B"/>
                </a:solidFill>
              </a:rPr>
              <a:t>Technologie dostupná nyní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5B"/>
                </a:solidFill>
              </a:rPr>
              <a:t>Zásada jednoho zařízení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5B"/>
                </a:solidFill>
              </a:rPr>
              <a:t>Jednoduchá instalace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rgbClr val="00205B"/>
                </a:solidFill>
              </a:rPr>
              <a:t>Zmírnění rizika srážky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cs-CZ" sz="2800" b="1" dirty="0">
                <a:solidFill>
                  <a:srgbClr val="00205B"/>
                </a:solidFill>
              </a:rPr>
              <a:t>Anonymizace</a:t>
            </a:r>
            <a:endParaRPr lang="cs-CZ" sz="2500" b="1" dirty="0">
              <a:solidFill>
                <a:srgbClr val="00205B"/>
              </a:solidFill>
            </a:endParaRPr>
          </a:p>
          <a:p>
            <a:pPr lvl="1" algn="l"/>
            <a:endParaRPr lang="cs-CZ" sz="2500" dirty="0">
              <a:solidFill>
                <a:srgbClr val="00205B"/>
              </a:solidFill>
            </a:endParaRPr>
          </a:p>
        </p:txBody>
      </p:sp>
      <p:sp>
        <p:nvSpPr>
          <p:cNvPr id="7" name="Zástupný obsah 7">
            <a:extLst>
              <a:ext uri="{FF2B5EF4-FFF2-40B4-BE49-F238E27FC236}">
                <a16:creationId xmlns:a16="http://schemas.microsoft.com/office/drawing/2014/main" id="{E9D796F0-1DED-0AA4-0611-174203917A29}"/>
              </a:ext>
            </a:extLst>
          </p:cNvPr>
          <p:cNvSpPr txBox="1">
            <a:spLocks/>
          </p:cNvSpPr>
          <p:nvPr/>
        </p:nvSpPr>
        <p:spPr>
          <a:xfrm>
            <a:off x="7213599" y="1600200"/>
            <a:ext cx="3502025" cy="3914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cs-CZ" sz="3900" b="1" u="sng" dirty="0">
                <a:solidFill>
                  <a:srgbClr val="007396"/>
                </a:solidFill>
              </a:rPr>
              <a:t>USSP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500" dirty="0">
                <a:solidFill>
                  <a:srgbClr val="007396"/>
                </a:solidFill>
              </a:rPr>
              <a:t>Minimální potřebné informace o pozici (včetně získání od třetích stran)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500" dirty="0">
                <a:solidFill>
                  <a:srgbClr val="007396"/>
                </a:solidFill>
              </a:rPr>
              <a:t>Cenově dostupná infrastruktura (ideálně kompatibilní s potřebami dronů)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500" dirty="0">
                <a:solidFill>
                  <a:srgbClr val="007396"/>
                </a:solidFill>
              </a:rPr>
              <a:t>Minimální výkon splňující cíle U-space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2500" dirty="0">
              <a:solidFill>
                <a:srgbClr val="007396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sz="2500" dirty="0">
              <a:solidFill>
                <a:srgbClr val="0073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5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6589-6676-F917-BAA7-4A4FEECF3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PŘÍNOSY PRO PILOTA GA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6E81B-9278-0563-D9B0-CB6A3AFCA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cs-CZ" sz="2400" b="1" dirty="0">
                <a:solidFill>
                  <a:srgbClr val="00205B"/>
                </a:solidFill>
              </a:rPr>
              <a:t>	SAFETY	</a:t>
            </a:r>
            <a:r>
              <a:rPr lang="cs-CZ" sz="2400" dirty="0"/>
              <a:t>Zabránění střetům letadel.</a:t>
            </a:r>
          </a:p>
          <a:p>
            <a:endParaRPr lang="cs-CZ" sz="2400" b="1" dirty="0">
              <a:solidFill>
                <a:srgbClr val="00205B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00205B"/>
                </a:solidFill>
              </a:rPr>
              <a:t>	SAR		</a:t>
            </a:r>
            <a:r>
              <a:rPr lang="cs-CZ" sz="2400" dirty="0"/>
              <a:t>Záchrana zdraví.</a:t>
            </a:r>
          </a:p>
          <a:p>
            <a:endParaRPr lang="cs-CZ" sz="2400" b="1" dirty="0">
              <a:solidFill>
                <a:srgbClr val="00205B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00205B"/>
                </a:solidFill>
              </a:rPr>
              <a:t>	TMZ		</a:t>
            </a:r>
            <a:r>
              <a:rPr lang="cs-CZ" sz="2400" dirty="0"/>
              <a:t>Budoucí možnosti zviditelnění se.</a:t>
            </a:r>
          </a:p>
          <a:p>
            <a:endParaRPr lang="cs-CZ" sz="2400" b="1" dirty="0">
              <a:solidFill>
                <a:srgbClr val="00205B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00205B"/>
                </a:solidFill>
              </a:rPr>
              <a:t>	U-space</a:t>
            </a:r>
            <a:r>
              <a:rPr lang="cs-CZ" b="1" dirty="0">
                <a:solidFill>
                  <a:srgbClr val="00205B"/>
                </a:solidFill>
              </a:rPr>
              <a:t>	</a:t>
            </a:r>
            <a:r>
              <a:rPr lang="cs-CZ" sz="2400" dirty="0"/>
              <a:t>Provoz tak, jak jsem zvyklý (s vybavením).</a:t>
            </a:r>
            <a:endParaRPr lang="en-GB" sz="2400" dirty="0"/>
          </a:p>
        </p:txBody>
      </p:sp>
      <p:pic>
        <p:nvPicPr>
          <p:cNvPr id="5" name="Graphic 4" descr="Badge Follow with solid fill">
            <a:extLst>
              <a:ext uri="{FF2B5EF4-FFF2-40B4-BE49-F238E27FC236}">
                <a16:creationId xmlns:a16="http://schemas.microsoft.com/office/drawing/2014/main" id="{C24B3D55-541B-FF4E-9032-0749A3F80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194" y="1771619"/>
            <a:ext cx="438150" cy="438150"/>
          </a:xfrm>
          <a:prstGeom prst="rect">
            <a:avLst/>
          </a:prstGeom>
        </p:spPr>
      </p:pic>
      <p:pic>
        <p:nvPicPr>
          <p:cNvPr id="6" name="Graphic 5" descr="Badge Follow with solid fill">
            <a:extLst>
              <a:ext uri="{FF2B5EF4-FFF2-40B4-BE49-F238E27FC236}">
                <a16:creationId xmlns:a16="http://schemas.microsoft.com/office/drawing/2014/main" id="{9BF8AB24-6246-D42B-6BFE-8A1C7B052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194" y="2633632"/>
            <a:ext cx="438150" cy="438150"/>
          </a:xfrm>
          <a:prstGeom prst="rect">
            <a:avLst/>
          </a:prstGeom>
        </p:spPr>
      </p:pic>
      <p:pic>
        <p:nvPicPr>
          <p:cNvPr id="7" name="Graphic 6" descr="Badge Follow with solid fill">
            <a:extLst>
              <a:ext uri="{FF2B5EF4-FFF2-40B4-BE49-F238E27FC236}">
                <a16:creationId xmlns:a16="http://schemas.microsoft.com/office/drawing/2014/main" id="{767AE8AB-EDBD-0555-3B1C-0938D5BD1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194" y="3495645"/>
            <a:ext cx="438150" cy="438150"/>
          </a:xfrm>
          <a:prstGeom prst="rect">
            <a:avLst/>
          </a:prstGeom>
        </p:spPr>
      </p:pic>
      <p:pic>
        <p:nvPicPr>
          <p:cNvPr id="8" name="Graphic 7" descr="Badge Follow with solid fill">
            <a:extLst>
              <a:ext uri="{FF2B5EF4-FFF2-40B4-BE49-F238E27FC236}">
                <a16:creationId xmlns:a16="http://schemas.microsoft.com/office/drawing/2014/main" id="{E93A52A3-21C2-E776-31AC-F9FA58F3D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194" y="4357658"/>
            <a:ext cx="438150" cy="438150"/>
          </a:xfrm>
          <a:prstGeom prst="rect">
            <a:avLst/>
          </a:prstGeom>
        </p:spPr>
      </p:pic>
      <p:grpSp>
        <p:nvGrpSpPr>
          <p:cNvPr id="9" name="Skupina 28">
            <a:extLst>
              <a:ext uri="{FF2B5EF4-FFF2-40B4-BE49-F238E27FC236}">
                <a16:creationId xmlns:a16="http://schemas.microsoft.com/office/drawing/2014/main" id="{AC53D2E8-24A8-C22E-E210-A42CD34EAA40}"/>
              </a:ext>
            </a:extLst>
          </p:cNvPr>
          <p:cNvGrpSpPr/>
          <p:nvPr/>
        </p:nvGrpSpPr>
        <p:grpSpPr>
          <a:xfrm rot="715323">
            <a:off x="7522061" y="892153"/>
            <a:ext cx="3795774" cy="5661770"/>
            <a:chOff x="4535018" y="4149296"/>
            <a:chExt cx="1345399" cy="2838380"/>
          </a:xfrm>
          <a:blipFill>
            <a:blip r:embed="rId4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10" name="Obdélník 26">
              <a:extLst>
                <a:ext uri="{FF2B5EF4-FFF2-40B4-BE49-F238E27FC236}">
                  <a16:creationId xmlns:a16="http://schemas.microsoft.com/office/drawing/2014/main" id="{D89AF7D1-51E5-EE77-35A8-AE92BBD2389B}"/>
                </a:ext>
              </a:extLst>
            </p:cNvPr>
            <p:cNvSpPr/>
            <p:nvPr/>
          </p:nvSpPr>
          <p:spPr>
            <a:xfrm rot="2644057">
              <a:off x="4535018" y="4149296"/>
              <a:ext cx="1345399" cy="2697119"/>
            </a:xfrm>
            <a:prstGeom prst="rect">
              <a:avLst/>
            </a:prstGeom>
            <a:grpFill/>
            <a:effectLst>
              <a:softEdge rad="266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" name="Obdélník 27">
              <a:extLst>
                <a:ext uri="{FF2B5EF4-FFF2-40B4-BE49-F238E27FC236}">
                  <a16:creationId xmlns:a16="http://schemas.microsoft.com/office/drawing/2014/main" id="{2648477E-B176-0B88-A7BC-B54E0283574D}"/>
                </a:ext>
              </a:extLst>
            </p:cNvPr>
            <p:cNvSpPr/>
            <p:nvPr/>
          </p:nvSpPr>
          <p:spPr>
            <a:xfrm rot="2644057">
              <a:off x="5278915" y="5365348"/>
              <a:ext cx="442943" cy="1622328"/>
            </a:xfrm>
            <a:prstGeom prst="rect">
              <a:avLst/>
            </a:prstGeom>
            <a:grpFill/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12" name="Vývojový diagram: příprava 102">
            <a:extLst>
              <a:ext uri="{FF2B5EF4-FFF2-40B4-BE49-F238E27FC236}">
                <a16:creationId xmlns:a16="http://schemas.microsoft.com/office/drawing/2014/main" id="{56EE289C-BEEA-45C6-5362-C1A1CDF87322}"/>
              </a:ext>
            </a:extLst>
          </p:cNvPr>
          <p:cNvSpPr/>
          <p:nvPr/>
        </p:nvSpPr>
        <p:spPr>
          <a:xfrm>
            <a:off x="10629311" y="507186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Grafický objekt 103" descr="Evropa se souvislou výplní">
            <a:extLst>
              <a:ext uri="{FF2B5EF4-FFF2-40B4-BE49-F238E27FC236}">
                <a16:creationId xmlns:a16="http://schemas.microsoft.com/office/drawing/2014/main" id="{CDC6DA2F-252C-2E2B-9CB4-A3B11DACBE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1403" y="494024"/>
            <a:ext cx="656520" cy="656520"/>
          </a:xfrm>
          <a:prstGeom prst="rect">
            <a:avLst/>
          </a:prstGeom>
        </p:spPr>
      </p:pic>
      <p:sp>
        <p:nvSpPr>
          <p:cNvPr id="14" name="Vývojový diagram: příprava 104">
            <a:extLst>
              <a:ext uri="{FF2B5EF4-FFF2-40B4-BE49-F238E27FC236}">
                <a16:creationId xmlns:a16="http://schemas.microsoft.com/office/drawing/2014/main" id="{821B46AC-A93D-D4B5-66FA-3D506F51228C}"/>
              </a:ext>
            </a:extLst>
          </p:cNvPr>
          <p:cNvSpPr/>
          <p:nvPr/>
        </p:nvSpPr>
        <p:spPr>
          <a:xfrm>
            <a:off x="9687357" y="864722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/>
          </a:p>
        </p:txBody>
      </p:sp>
      <p:pic>
        <p:nvPicPr>
          <p:cNvPr id="15" name="Grafický objekt 105">
            <a:extLst>
              <a:ext uri="{FF2B5EF4-FFF2-40B4-BE49-F238E27FC236}">
                <a16:creationId xmlns:a16="http://schemas.microsoft.com/office/drawing/2014/main" id="{78D74A10-02B5-BB86-7547-36E654C1D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5329" y="955146"/>
            <a:ext cx="431800" cy="431800"/>
          </a:xfrm>
          <a:prstGeom prst="rect">
            <a:avLst/>
          </a:prstGeom>
        </p:spPr>
      </p:pic>
      <p:sp>
        <p:nvSpPr>
          <p:cNvPr id="16" name="Vývojový diagram: příprava 106">
            <a:extLst>
              <a:ext uri="{FF2B5EF4-FFF2-40B4-BE49-F238E27FC236}">
                <a16:creationId xmlns:a16="http://schemas.microsoft.com/office/drawing/2014/main" id="{34BB0899-1BAD-0FA8-2E63-3E7C0B1DA80A}"/>
              </a:ext>
            </a:extLst>
          </p:cNvPr>
          <p:cNvSpPr/>
          <p:nvPr/>
        </p:nvSpPr>
        <p:spPr>
          <a:xfrm>
            <a:off x="10624882" y="1222257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/>
          </a:p>
        </p:txBody>
      </p:sp>
      <p:pic>
        <p:nvPicPr>
          <p:cNvPr id="17" name="Obrázek 107">
            <a:extLst>
              <a:ext uri="{FF2B5EF4-FFF2-40B4-BE49-F238E27FC236}">
                <a16:creationId xmlns:a16="http://schemas.microsoft.com/office/drawing/2014/main" id="{9BCAD161-42CE-9FC0-2136-0F2669E80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7338" y="1458386"/>
            <a:ext cx="114863" cy="157937"/>
          </a:xfrm>
          <a:prstGeom prst="rect">
            <a:avLst/>
          </a:prstGeom>
        </p:spPr>
      </p:pic>
      <p:pic>
        <p:nvPicPr>
          <p:cNvPr id="18" name="Grafický objekt 108" descr="Válec obrys">
            <a:extLst>
              <a:ext uri="{FF2B5EF4-FFF2-40B4-BE49-F238E27FC236}">
                <a16:creationId xmlns:a16="http://schemas.microsoft.com/office/drawing/2014/main" id="{ECEC659C-9565-0B2F-1EDE-9993F047F2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71240" y="1244587"/>
            <a:ext cx="567988" cy="5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02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023A2D0-C898-E1A5-FA38-642E9497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11476567" cy="1246188"/>
          </a:xfrm>
        </p:spPr>
        <p:txBody>
          <a:bodyPr/>
          <a:lstStyle/>
          <a:p>
            <a:r>
              <a:rPr lang="cs-CZ" dirty="0"/>
              <a:t>FAQ PILOTA GA</a:t>
            </a:r>
          </a:p>
        </p:txBody>
      </p:sp>
      <p:pic>
        <p:nvPicPr>
          <p:cNvPr id="9" name="Grafický objekt 101" descr="Harveyho ideogramy 10% obrys">
            <a:extLst>
              <a:ext uri="{FF2B5EF4-FFF2-40B4-BE49-F238E27FC236}">
                <a16:creationId xmlns:a16="http://schemas.microsoft.com/office/drawing/2014/main" id="{8ED48E3E-2EFE-EF51-DA01-39AC4B1F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554" y="448583"/>
            <a:ext cx="898122" cy="898122"/>
          </a:xfrm>
          <a:prstGeom prst="rect">
            <a:avLst/>
          </a:prstGeom>
        </p:spPr>
      </p:pic>
      <p:pic>
        <p:nvPicPr>
          <p:cNvPr id="10" name="Grafický objekt 103" descr="Harveyho ideogramy 100% se souvislou výplní">
            <a:extLst>
              <a:ext uri="{FF2B5EF4-FFF2-40B4-BE49-F238E27FC236}">
                <a16:creationId xmlns:a16="http://schemas.microsoft.com/office/drawing/2014/main" id="{B7AE1051-5ACF-AF6D-5A20-1AF845E8F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8124" y="446705"/>
            <a:ext cx="900000" cy="900000"/>
          </a:xfrm>
          <a:prstGeom prst="rect">
            <a:avLst/>
          </a:prstGeom>
        </p:spPr>
      </p:pic>
      <p:pic>
        <p:nvPicPr>
          <p:cNvPr id="11" name="Grafický objekt 105" descr="Harveyho ideogramy 55% obrys">
            <a:extLst>
              <a:ext uri="{FF2B5EF4-FFF2-40B4-BE49-F238E27FC236}">
                <a16:creationId xmlns:a16="http://schemas.microsoft.com/office/drawing/2014/main" id="{BE7322D5-E607-9E50-7693-38EA19CE7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75900" y="446705"/>
            <a:ext cx="900000" cy="900000"/>
          </a:xfrm>
          <a:prstGeom prst="rect">
            <a:avLst/>
          </a:prstGeom>
        </p:spPr>
      </p:pic>
      <p:sp>
        <p:nvSpPr>
          <p:cNvPr id="14" name="Kosoúhelník 21">
            <a:extLst>
              <a:ext uri="{FF2B5EF4-FFF2-40B4-BE49-F238E27FC236}">
                <a16:creationId xmlns:a16="http://schemas.microsoft.com/office/drawing/2014/main" id="{362C9DA0-80DC-FD16-681E-378EFB6BB902}"/>
              </a:ext>
            </a:extLst>
          </p:cNvPr>
          <p:cNvSpPr/>
          <p:nvPr/>
        </p:nvSpPr>
        <p:spPr>
          <a:xfrm rot="247883" flipV="1">
            <a:off x="8775326" y="3217355"/>
            <a:ext cx="3023691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Kosoúhelník 22">
            <a:extLst>
              <a:ext uri="{FF2B5EF4-FFF2-40B4-BE49-F238E27FC236}">
                <a16:creationId xmlns:a16="http://schemas.microsoft.com/office/drawing/2014/main" id="{E061D7CF-D15E-FB65-53DC-08C6F10DDA8A}"/>
              </a:ext>
            </a:extLst>
          </p:cNvPr>
          <p:cNvSpPr/>
          <p:nvPr/>
        </p:nvSpPr>
        <p:spPr>
          <a:xfrm rot="11047883" flipV="1">
            <a:off x="8828729" y="3255548"/>
            <a:ext cx="3094342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spc="300" dirty="0">
                <a:solidFill>
                  <a:srgbClr val="00205B"/>
                </a:solidFill>
                <a:latin typeface="Calibri"/>
                <a:cs typeface="+mn-cs"/>
              </a:rPr>
              <a:t>#UASUHNE</a:t>
            </a:r>
            <a:endParaRPr kumimoji="0" lang="cs-CZ" sz="1800" b="1" i="0" u="none" strike="noStrike" kern="0" cap="none" spc="30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Kosoúhelník 21">
            <a:extLst>
              <a:ext uri="{FF2B5EF4-FFF2-40B4-BE49-F238E27FC236}">
                <a16:creationId xmlns:a16="http://schemas.microsoft.com/office/drawing/2014/main" id="{AD509287-00BD-9268-953A-EB23DA6E11B5}"/>
              </a:ext>
            </a:extLst>
          </p:cNvPr>
          <p:cNvSpPr/>
          <p:nvPr/>
        </p:nvSpPr>
        <p:spPr>
          <a:xfrm rot="158279" flipV="1">
            <a:off x="8463102" y="1422094"/>
            <a:ext cx="3023691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Kosoúhelník 22">
            <a:extLst>
              <a:ext uri="{FF2B5EF4-FFF2-40B4-BE49-F238E27FC236}">
                <a16:creationId xmlns:a16="http://schemas.microsoft.com/office/drawing/2014/main" id="{1CE1F706-CD6D-2448-0AB0-FD7EAF7C093A}"/>
              </a:ext>
            </a:extLst>
          </p:cNvPr>
          <p:cNvSpPr/>
          <p:nvPr/>
        </p:nvSpPr>
        <p:spPr>
          <a:xfrm rot="10958279" flipV="1">
            <a:off x="8505574" y="1471024"/>
            <a:ext cx="3094342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spc="300" dirty="0">
                <a:solidFill>
                  <a:srgbClr val="00205B"/>
                </a:solidFill>
                <a:latin typeface="Calibri"/>
                <a:cs typeface="+mn-cs"/>
              </a:rPr>
              <a:t># SAFETYFIRST</a:t>
            </a:r>
            <a:endParaRPr kumimoji="0" lang="cs-CZ" sz="1800" b="1" i="0" u="none" strike="noStrike" kern="0" cap="none" spc="30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Kosoúhelník 21">
            <a:extLst>
              <a:ext uri="{FF2B5EF4-FFF2-40B4-BE49-F238E27FC236}">
                <a16:creationId xmlns:a16="http://schemas.microsoft.com/office/drawing/2014/main" id="{9B788C9A-DA2B-F398-FDC3-D64B7F87CEE3}"/>
              </a:ext>
            </a:extLst>
          </p:cNvPr>
          <p:cNvSpPr/>
          <p:nvPr/>
        </p:nvSpPr>
        <p:spPr>
          <a:xfrm rot="21161445" flipV="1">
            <a:off x="8709672" y="1913502"/>
            <a:ext cx="3023691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Kosoúhelník 22">
            <a:extLst>
              <a:ext uri="{FF2B5EF4-FFF2-40B4-BE49-F238E27FC236}">
                <a16:creationId xmlns:a16="http://schemas.microsoft.com/office/drawing/2014/main" id="{61C9EF63-CAE4-8395-ABA4-421916C9DF89}"/>
              </a:ext>
            </a:extLst>
          </p:cNvPr>
          <p:cNvSpPr/>
          <p:nvPr/>
        </p:nvSpPr>
        <p:spPr>
          <a:xfrm rot="10361445" flipV="1">
            <a:off x="8763075" y="1951695"/>
            <a:ext cx="3094342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spc="300" dirty="0">
                <a:solidFill>
                  <a:srgbClr val="00205B"/>
                </a:solidFill>
                <a:latin typeface="Calibri"/>
                <a:cs typeface="+mn-cs"/>
              </a:rPr>
              <a:t># MOBILNÍ APPKA</a:t>
            </a:r>
            <a:endParaRPr kumimoji="0" lang="cs-CZ" sz="1800" b="1" i="0" u="none" strike="noStrike" kern="0" cap="none" spc="30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Kosoúhelník 21">
            <a:extLst>
              <a:ext uri="{FF2B5EF4-FFF2-40B4-BE49-F238E27FC236}">
                <a16:creationId xmlns:a16="http://schemas.microsoft.com/office/drawing/2014/main" id="{24C18CAD-2C96-68B7-51B4-BD10C06518EA}"/>
              </a:ext>
            </a:extLst>
          </p:cNvPr>
          <p:cNvSpPr/>
          <p:nvPr/>
        </p:nvSpPr>
        <p:spPr>
          <a:xfrm rot="437023" flipV="1">
            <a:off x="8457384" y="2645507"/>
            <a:ext cx="3023691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Kosoúhelník 22">
            <a:extLst>
              <a:ext uri="{FF2B5EF4-FFF2-40B4-BE49-F238E27FC236}">
                <a16:creationId xmlns:a16="http://schemas.microsoft.com/office/drawing/2014/main" id="{B1D314E1-AF4F-D153-B31A-7F30C0C7EE69}"/>
              </a:ext>
            </a:extLst>
          </p:cNvPr>
          <p:cNvSpPr/>
          <p:nvPr/>
        </p:nvSpPr>
        <p:spPr>
          <a:xfrm rot="11237023" flipV="1">
            <a:off x="8498653" y="2683699"/>
            <a:ext cx="3094342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spc="300" dirty="0">
                <a:solidFill>
                  <a:srgbClr val="00205B"/>
                </a:solidFill>
                <a:latin typeface="Calibri"/>
                <a:cs typeface="+mn-cs"/>
              </a:rPr>
              <a:t>#ANONYMIZACE</a:t>
            </a:r>
            <a:endParaRPr kumimoji="0" lang="cs-CZ" sz="1800" b="1" i="0" u="none" strike="noStrike" kern="0" cap="none" spc="30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2E1D20-F5BD-6413-D9F8-F9268319A2C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7000"/>
          </a:blip>
          <a:stretch>
            <a:fillRect/>
          </a:stretch>
        </p:blipFill>
        <p:spPr>
          <a:xfrm>
            <a:off x="3915075" y="-517294"/>
            <a:ext cx="5060269" cy="5060269"/>
          </a:xfrm>
          <a:prstGeom prst="rect">
            <a:avLst/>
          </a:prstGeom>
          <a:blipFill dpi="0" rotWithShape="1">
            <a:blip r:embed="rId9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270000"/>
          </a:effectLst>
        </p:spPr>
      </p:pic>
      <p:pic>
        <p:nvPicPr>
          <p:cNvPr id="19" name="Graphic 18" descr="Thumbs up sign with solid fill">
            <a:extLst>
              <a:ext uri="{FF2B5EF4-FFF2-40B4-BE49-F238E27FC236}">
                <a16:creationId xmlns:a16="http://schemas.microsoft.com/office/drawing/2014/main" id="{F367FE7A-7B36-D21C-917E-9BC3C77B73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9194">
            <a:off x="6120677" y="205171"/>
            <a:ext cx="800097" cy="80009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086A22-B69B-C7B1-BDE3-DDB41086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30" y="1323264"/>
            <a:ext cx="11768645" cy="3999712"/>
          </a:xfrm>
        </p:spPr>
        <p:txBody>
          <a:bodyPr/>
          <a:lstStyle/>
          <a:p>
            <a:pPr algn="l"/>
            <a:r>
              <a:rPr lang="cs-CZ" sz="2400" dirty="0"/>
              <a:t>Kolik bude takové zařízení stát?</a:t>
            </a:r>
          </a:p>
          <a:p>
            <a:pPr marL="342900" lvl="1" indent="0" algn="l">
              <a:buNone/>
            </a:pPr>
            <a:r>
              <a:rPr lang="cs-CZ" sz="2400" b="1" dirty="0">
                <a:solidFill>
                  <a:srgbClr val="00205B"/>
                </a:solidFill>
              </a:rPr>
              <a:t>Žádný / marginální náklad.</a:t>
            </a:r>
            <a:br>
              <a:rPr lang="cs-CZ" sz="2400" b="1" dirty="0">
                <a:solidFill>
                  <a:srgbClr val="00205B"/>
                </a:solidFill>
              </a:rPr>
            </a:br>
            <a:endParaRPr lang="cs-CZ" sz="2400" b="1" dirty="0">
              <a:solidFill>
                <a:srgbClr val="00205B"/>
              </a:solidFill>
            </a:endParaRPr>
          </a:p>
          <a:p>
            <a:pPr algn="l"/>
            <a:r>
              <a:rPr lang="cs-CZ" sz="2400" dirty="0"/>
              <a:t>Proč by měl být U-space v ČR?</a:t>
            </a:r>
          </a:p>
          <a:p>
            <a:pPr marL="342900" lvl="1" indent="0" algn="l">
              <a:buNone/>
            </a:pPr>
            <a:r>
              <a:rPr lang="cs-CZ" sz="2400" b="1" dirty="0">
                <a:solidFill>
                  <a:srgbClr val="00205B"/>
                </a:solidFill>
              </a:rPr>
              <a:t>Bezpečnost, uspokojení poptávky po letecké dopravě.</a:t>
            </a:r>
            <a:br>
              <a:rPr lang="cs-CZ" sz="2400" b="1" dirty="0">
                <a:solidFill>
                  <a:srgbClr val="00205B"/>
                </a:solidFill>
              </a:rPr>
            </a:br>
            <a:endParaRPr lang="cs-CZ" sz="2400" b="1" dirty="0">
              <a:solidFill>
                <a:srgbClr val="00205B"/>
              </a:solidFill>
            </a:endParaRPr>
          </a:p>
          <a:p>
            <a:pPr algn="l"/>
            <a:r>
              <a:rPr lang="cs-CZ" sz="2400" dirty="0"/>
              <a:t>Kde bude U-space?</a:t>
            </a:r>
          </a:p>
          <a:p>
            <a:pPr marL="342900" lvl="1" indent="0" algn="l">
              <a:buNone/>
            </a:pPr>
            <a:r>
              <a:rPr lang="cs-CZ" sz="2400" b="1" dirty="0">
                <a:solidFill>
                  <a:srgbClr val="00205B"/>
                </a:solidFill>
              </a:rPr>
              <a:t>Nejdříve testovací polygon, později dle poptávky průmyslu a vyhodnocení státu.</a:t>
            </a:r>
            <a:br>
              <a:rPr lang="cs-CZ" sz="2400" b="1" dirty="0">
                <a:solidFill>
                  <a:srgbClr val="00205B"/>
                </a:solidFill>
              </a:rPr>
            </a:br>
            <a:endParaRPr lang="cs-CZ" sz="2400" b="1" dirty="0">
              <a:solidFill>
                <a:srgbClr val="00205B"/>
              </a:solidFill>
            </a:endParaRPr>
          </a:p>
          <a:p>
            <a:pPr algn="l"/>
            <a:r>
              <a:rPr lang="cs-CZ" sz="2400" dirty="0"/>
              <a:t>Co pro mě jako pilota U-space znamená?</a:t>
            </a:r>
          </a:p>
          <a:p>
            <a:pPr marL="342900" lvl="1" indent="0" algn="l">
              <a:buNone/>
            </a:pPr>
            <a:r>
              <a:rPr lang="cs-CZ" sz="2400" b="1" dirty="0">
                <a:solidFill>
                  <a:srgbClr val="00205B"/>
                </a:solidFill>
              </a:rPr>
              <a:t>Vědět kde je, být zviditelněn -&gt; U-space provoz se vyhýbá + UAS dávají přednost.</a:t>
            </a:r>
          </a:p>
          <a:p>
            <a:pPr marL="342900" lvl="1" indent="0" algn="l">
              <a:buNone/>
            </a:pPr>
            <a:endParaRPr lang="cs-CZ" sz="2400" b="1" dirty="0">
              <a:solidFill>
                <a:srgbClr val="00205B"/>
              </a:solidFill>
            </a:endParaRPr>
          </a:p>
          <a:p>
            <a:pPr marL="342900" lvl="1" indent="0" algn="l">
              <a:buNone/>
            </a:pPr>
            <a:endParaRPr lang="cs-CZ" sz="2400" b="1" dirty="0">
              <a:solidFill>
                <a:srgbClr val="00205B"/>
              </a:solidFill>
            </a:endParaRPr>
          </a:p>
          <a:p>
            <a:pPr marL="342900" lvl="1" indent="0" algn="l">
              <a:buNone/>
            </a:pPr>
            <a:endParaRPr lang="cs-CZ" sz="2400" b="1" dirty="0">
              <a:solidFill>
                <a:srgbClr val="00205B"/>
              </a:solidFill>
            </a:endParaRPr>
          </a:p>
          <a:p>
            <a:pPr marL="342900" lvl="1" indent="0" algn="l">
              <a:buNone/>
            </a:pPr>
            <a:endParaRPr lang="cs-CZ" sz="2400" b="1" dirty="0">
              <a:solidFill>
                <a:srgbClr val="00205B"/>
              </a:solidFill>
            </a:endParaRPr>
          </a:p>
          <a:p>
            <a:pPr marL="342900" lvl="1" indent="0" algn="l">
              <a:buNone/>
            </a:pPr>
            <a:endParaRPr lang="en-GB" b="1" dirty="0">
              <a:solidFill>
                <a:srgbClr val="0020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5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51502-76BB-89BE-0341-E94CA518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338" y="477838"/>
            <a:ext cx="6858000" cy="1376362"/>
          </a:xfrm>
        </p:spPr>
        <p:txBody>
          <a:bodyPr/>
          <a:lstStyle/>
          <a:p>
            <a:r>
              <a:rPr lang="cs-CZ" altLang="cs-CZ" sz="3600" dirty="0">
                <a:latin typeface="Arial" charset="0"/>
                <a:cs typeface="Arial" charset="0"/>
              </a:rPr>
              <a:t>Děkuji za Vaši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153665-E596-F4AE-D91C-9560D3528B42}"/>
              </a:ext>
            </a:extLst>
          </p:cNvPr>
          <p:cNvSpPr txBox="1">
            <a:spLocks/>
          </p:cNvSpPr>
          <p:nvPr/>
        </p:nvSpPr>
        <p:spPr bwMode="auto">
          <a:xfrm>
            <a:off x="668338" y="1773237"/>
            <a:ext cx="6858000" cy="1655763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61950" indent="-361950" algn="just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just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just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just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just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>
                <a:solidFill>
                  <a:schemeClr val="bg1"/>
                </a:solidFill>
                <a:latin typeface="+mj-lt"/>
              </a:rPr>
              <a:t>Létejme zodpovědně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C1F3E73-6A77-C4E4-A724-533C3BB991A9}"/>
              </a:ext>
            </a:extLst>
          </p:cNvPr>
          <p:cNvSpPr txBox="1">
            <a:spLocks/>
          </p:cNvSpPr>
          <p:nvPr/>
        </p:nvSpPr>
        <p:spPr bwMode="auto">
          <a:xfrm>
            <a:off x="2716213" y="6472239"/>
            <a:ext cx="3379787" cy="3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600" dirty="0" err="1">
                <a:latin typeface="Arial" charset="0"/>
                <a:cs typeface="Arial" charset="0"/>
              </a:rPr>
              <a:t>References</a:t>
            </a:r>
            <a:r>
              <a:rPr lang="cs-CZ" altLang="cs-CZ" sz="1600" dirty="0">
                <a:latin typeface="Arial" charset="0"/>
                <a:cs typeface="Arial" charset="0"/>
              </a:rPr>
              <a:t>: </a:t>
            </a:r>
            <a:r>
              <a:rPr lang="cs-CZ" altLang="cs-CZ" sz="1600" b="0" dirty="0">
                <a:latin typeface="Arial" charset="0"/>
                <a:cs typeface="Arial" charset="0"/>
              </a:rPr>
              <a:t>NPA 2021-14</a:t>
            </a:r>
            <a:r>
              <a:rPr lang="cs-CZ" altLang="cs-CZ" sz="1600" dirty="0">
                <a:latin typeface="Arial" charset="0"/>
                <a:cs typeface="Arial" charset="0"/>
              </a:rPr>
              <a:t>; EASA YouTube </a:t>
            </a:r>
            <a:r>
              <a:rPr lang="cs-CZ" altLang="cs-CZ" sz="1600" dirty="0" err="1">
                <a:latin typeface="Arial" charset="0"/>
                <a:cs typeface="Arial" charset="0"/>
              </a:rPr>
              <a:t>Channel</a:t>
            </a:r>
            <a:endParaRPr lang="cs-CZ" altLang="cs-CZ" sz="1600" dirty="0">
              <a:latin typeface="Arial" charset="0"/>
              <a:cs typeface="Arial" charset="0"/>
            </a:endParaRPr>
          </a:p>
          <a:p>
            <a:r>
              <a:rPr lang="cs-CZ" altLang="cs-CZ" sz="1600" dirty="0" err="1">
                <a:latin typeface="Arial" charset="0"/>
                <a:cs typeface="Arial" charset="0"/>
              </a:rPr>
              <a:t>Images</a:t>
            </a:r>
            <a:r>
              <a:rPr lang="cs-CZ" altLang="cs-CZ" sz="1600" dirty="0">
                <a:latin typeface="Arial" charset="0"/>
                <a:cs typeface="Arial" charset="0"/>
              </a:rPr>
              <a:t>: </a:t>
            </a:r>
            <a:r>
              <a:rPr lang="cs-CZ" altLang="cs-CZ" sz="1600" b="0" i="1" dirty="0">
                <a:latin typeface="Arial" charset="0"/>
                <a:cs typeface="Arial" charset="0"/>
              </a:rPr>
              <a:t>Bing Image </a:t>
            </a:r>
            <a:r>
              <a:rPr lang="cs-CZ" altLang="cs-CZ" sz="1600" b="0" i="1" dirty="0" err="1">
                <a:latin typeface="Arial" charset="0"/>
                <a:cs typeface="Arial" charset="0"/>
              </a:rPr>
              <a:t>Creator</a:t>
            </a:r>
            <a:endParaRPr lang="cs-CZ" altLang="cs-CZ" sz="1600" b="0" i="1" dirty="0">
              <a:latin typeface="Arial" charset="0"/>
              <a:cs typeface="Arial" charset="0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BEB0E52-CF4D-43CB-F803-D93136839B20}"/>
              </a:ext>
            </a:extLst>
          </p:cNvPr>
          <p:cNvSpPr txBox="1">
            <a:spLocks/>
          </p:cNvSpPr>
          <p:nvPr/>
        </p:nvSpPr>
        <p:spPr bwMode="auto">
          <a:xfrm>
            <a:off x="668338" y="2752952"/>
            <a:ext cx="6858000" cy="1655763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61950" indent="-361950" algn="just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just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just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just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just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b="1" dirty="0">
                <a:solidFill>
                  <a:schemeClr val="bg1"/>
                </a:solidFill>
                <a:latin typeface="+mj-lt"/>
              </a:rPr>
              <a:t>kleczatsky@ans.cz</a:t>
            </a:r>
          </a:p>
        </p:txBody>
      </p:sp>
    </p:spTree>
    <p:extLst>
      <p:ext uri="{BB962C8B-B14F-4D97-AF65-F5344CB8AC3E}">
        <p14:creationId xmlns:p14="http://schemas.microsoft.com/office/powerpoint/2010/main" val="402967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0710BD-A04A-5403-69AD-CA063781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11476567" cy="1246188"/>
          </a:xfrm>
        </p:spPr>
        <p:txBody>
          <a:bodyPr/>
          <a:lstStyle/>
          <a:p>
            <a:r>
              <a:rPr lang="cs-CZ" dirty="0"/>
              <a:t>VZDUŠNÝ PROSTOR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1476E-CC20-6FE6-8D2F-A129EED09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81" b="12846"/>
          <a:stretch/>
        </p:blipFill>
        <p:spPr>
          <a:xfrm>
            <a:off x="0" y="2237763"/>
            <a:ext cx="12192000" cy="3608824"/>
          </a:xfrm>
          <a:prstGeom prst="rect">
            <a:avLst/>
          </a:prstGeom>
        </p:spPr>
      </p:pic>
      <p:pic>
        <p:nvPicPr>
          <p:cNvPr id="6" name="Grafický objekt 79">
            <a:extLst>
              <a:ext uri="{FF2B5EF4-FFF2-40B4-BE49-F238E27FC236}">
                <a16:creationId xmlns:a16="http://schemas.microsoft.com/office/drawing/2014/main" id="{65CEDD2C-4841-2039-A7CD-A08A352272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3905" y="5223326"/>
            <a:ext cx="556252" cy="350900"/>
          </a:xfrm>
          <a:prstGeom prst="rect">
            <a:avLst/>
          </a:prstGeom>
        </p:spPr>
      </p:pic>
      <p:pic>
        <p:nvPicPr>
          <p:cNvPr id="7" name="Grafický objekt 79">
            <a:extLst>
              <a:ext uri="{FF2B5EF4-FFF2-40B4-BE49-F238E27FC236}">
                <a16:creationId xmlns:a16="http://schemas.microsoft.com/office/drawing/2014/main" id="{F5A1B33E-559C-2505-33D6-9859BB2A9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3555" y="4175576"/>
            <a:ext cx="556252" cy="350900"/>
          </a:xfrm>
          <a:prstGeom prst="rect">
            <a:avLst/>
          </a:prstGeom>
        </p:spPr>
      </p:pic>
      <p:pic>
        <p:nvPicPr>
          <p:cNvPr id="8" name="Grafický objekt 79">
            <a:extLst>
              <a:ext uri="{FF2B5EF4-FFF2-40B4-BE49-F238E27FC236}">
                <a16:creationId xmlns:a16="http://schemas.microsoft.com/office/drawing/2014/main" id="{8CF5A9F3-2F9B-D2D3-0F53-8FFC01964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1597" y="5190953"/>
            <a:ext cx="556252" cy="350900"/>
          </a:xfrm>
          <a:prstGeom prst="rect">
            <a:avLst/>
          </a:prstGeom>
        </p:spPr>
      </p:pic>
      <p:pic>
        <p:nvPicPr>
          <p:cNvPr id="9" name="Grafický objekt 79">
            <a:extLst>
              <a:ext uri="{FF2B5EF4-FFF2-40B4-BE49-F238E27FC236}">
                <a16:creationId xmlns:a16="http://schemas.microsoft.com/office/drawing/2014/main" id="{295BB294-C820-F892-4D81-4854D7FD0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6687" y="5048808"/>
            <a:ext cx="556252" cy="350900"/>
          </a:xfrm>
          <a:prstGeom prst="rect">
            <a:avLst/>
          </a:prstGeom>
        </p:spPr>
      </p:pic>
      <p:pic>
        <p:nvPicPr>
          <p:cNvPr id="10" name="Grafický objekt 79">
            <a:extLst>
              <a:ext uri="{FF2B5EF4-FFF2-40B4-BE49-F238E27FC236}">
                <a16:creationId xmlns:a16="http://schemas.microsoft.com/office/drawing/2014/main" id="{75348C7A-2BB8-EE67-5D89-EAC4B3F48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037" y="4851477"/>
            <a:ext cx="556252" cy="3509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529BDF4-449F-AA8F-F2AC-E7A53EF7A868}"/>
              </a:ext>
            </a:extLst>
          </p:cNvPr>
          <p:cNvSpPr/>
          <p:nvPr/>
        </p:nvSpPr>
        <p:spPr>
          <a:xfrm>
            <a:off x="289963" y="4591608"/>
            <a:ext cx="914400" cy="914400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77DE2C-8800-DC76-6B19-89076B6A3093}"/>
              </a:ext>
            </a:extLst>
          </p:cNvPr>
          <p:cNvSpPr/>
          <p:nvPr/>
        </p:nvSpPr>
        <p:spPr>
          <a:xfrm>
            <a:off x="2734831" y="4943151"/>
            <a:ext cx="914400" cy="914400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88AF43-9455-8663-D1BB-8DABF450C49D}"/>
              </a:ext>
            </a:extLst>
          </p:cNvPr>
          <p:cNvSpPr/>
          <p:nvPr/>
        </p:nvSpPr>
        <p:spPr>
          <a:xfrm>
            <a:off x="4347613" y="4766126"/>
            <a:ext cx="914400" cy="914400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10BA56-0C05-DF00-7F6A-448D0CA38896}"/>
              </a:ext>
            </a:extLst>
          </p:cNvPr>
          <p:cNvSpPr/>
          <p:nvPr/>
        </p:nvSpPr>
        <p:spPr>
          <a:xfrm>
            <a:off x="5472523" y="4909203"/>
            <a:ext cx="914400" cy="914400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FBE9A9-C269-B895-7A53-55D8FD7B961C}"/>
              </a:ext>
            </a:extLst>
          </p:cNvPr>
          <p:cNvSpPr/>
          <p:nvPr/>
        </p:nvSpPr>
        <p:spPr>
          <a:xfrm>
            <a:off x="7554481" y="3893826"/>
            <a:ext cx="914400" cy="914400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Obrázek 1034" descr="Obsah obrázku venku, přeprava, hoblovat, obloha&#10;&#10;Popis byl vytvořen automaticky">
            <a:extLst>
              <a:ext uri="{FF2B5EF4-FFF2-40B4-BE49-F238E27FC236}">
                <a16:creationId xmlns:a16="http://schemas.microsoft.com/office/drawing/2014/main" id="{BF356D8C-5C6D-1B32-A12E-EBEFBA416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07" y="-81131"/>
            <a:ext cx="6909969" cy="4615859"/>
          </a:xfrm>
          <a:prstGeom prst="rect">
            <a:avLst/>
          </a:prstGeom>
          <a:blipFill dpi="0" rotWithShape="1">
            <a:blip r:embed="rId6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270000"/>
          </a:effectLst>
        </p:spPr>
      </p:pic>
      <p:sp>
        <p:nvSpPr>
          <p:cNvPr id="17" name="Kosoúhelník 21">
            <a:extLst>
              <a:ext uri="{FF2B5EF4-FFF2-40B4-BE49-F238E27FC236}">
                <a16:creationId xmlns:a16="http://schemas.microsoft.com/office/drawing/2014/main" id="{8751ABE4-8F5A-0693-3485-6B5EBC38B42E}"/>
              </a:ext>
            </a:extLst>
          </p:cNvPr>
          <p:cNvSpPr/>
          <p:nvPr/>
        </p:nvSpPr>
        <p:spPr>
          <a:xfrm flipV="1">
            <a:off x="10217354" y="2845442"/>
            <a:ext cx="2277848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Kosoúhelník 22">
            <a:extLst>
              <a:ext uri="{FF2B5EF4-FFF2-40B4-BE49-F238E27FC236}">
                <a16:creationId xmlns:a16="http://schemas.microsoft.com/office/drawing/2014/main" id="{3EDD85BC-C418-3849-ACCB-BD529120C4B0}"/>
              </a:ext>
            </a:extLst>
          </p:cNvPr>
          <p:cNvSpPr/>
          <p:nvPr/>
        </p:nvSpPr>
        <p:spPr>
          <a:xfrm rot="10800000" flipV="1">
            <a:off x="10264776" y="2884017"/>
            <a:ext cx="2195500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spc="300" dirty="0">
                <a:solidFill>
                  <a:schemeClr val="bg1"/>
                </a:solidFill>
                <a:latin typeface="Calibri"/>
                <a:cs typeface="+mn-cs"/>
              </a:rPr>
              <a:t>INTEGRACE</a:t>
            </a:r>
            <a:endParaRPr kumimoji="0" lang="cs-CZ" sz="1800" b="0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cký objekt 79">
            <a:extLst>
              <a:ext uri="{FF2B5EF4-FFF2-40B4-BE49-F238E27FC236}">
                <a16:creationId xmlns:a16="http://schemas.microsoft.com/office/drawing/2014/main" id="{D25B19E2-DF33-8D2E-AF9A-A99F78061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3989" y="5190953"/>
            <a:ext cx="556252" cy="3509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6A0A73C-016E-5035-9A49-F0C0F1EB7ABD}"/>
              </a:ext>
            </a:extLst>
          </p:cNvPr>
          <p:cNvSpPr/>
          <p:nvPr/>
        </p:nvSpPr>
        <p:spPr>
          <a:xfrm>
            <a:off x="10484915" y="4909203"/>
            <a:ext cx="914400" cy="914400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4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7">
            <a:extLst>
              <a:ext uri="{FF2B5EF4-FFF2-40B4-BE49-F238E27FC236}">
                <a16:creationId xmlns:a16="http://schemas.microsoft.com/office/drawing/2014/main" id="{6B9E8056-D6F2-B8AD-E7C2-79E4A6FC8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614047"/>
            <a:ext cx="5837011" cy="3657600"/>
          </a:xfrm>
        </p:spPr>
        <p:txBody>
          <a:bodyPr>
            <a:normAutofit/>
          </a:bodyPr>
          <a:lstStyle/>
          <a:p>
            <a:pPr algn="l"/>
            <a:r>
              <a:rPr lang="cs-CZ" sz="2800" dirty="0"/>
              <a:t>Bezpečná integrace </a:t>
            </a:r>
            <a:br>
              <a:rPr lang="cs-CZ" sz="2800" dirty="0"/>
            </a:br>
            <a:r>
              <a:rPr lang="cs-CZ" sz="2800" dirty="0"/>
              <a:t>UA + pilotovaných let. (</a:t>
            </a:r>
            <a:r>
              <a:rPr lang="cs-CZ" sz="2800" dirty="0" err="1"/>
              <a:t>manned</a:t>
            </a:r>
            <a:r>
              <a:rPr lang="cs-CZ" sz="2800" dirty="0"/>
              <a:t>)</a:t>
            </a:r>
          </a:p>
          <a:p>
            <a:pPr algn="l"/>
            <a:r>
              <a:rPr lang="cs-CZ" sz="2800" dirty="0"/>
              <a:t>Vyjasnění rolí a odpovědností</a:t>
            </a:r>
          </a:p>
          <a:p>
            <a:pPr algn="l"/>
            <a:r>
              <a:rPr lang="cs-CZ" sz="2800" dirty="0"/>
              <a:t>Plnění strategických priorit EU (inteligentní mobilita)</a:t>
            </a:r>
          </a:p>
          <a:p>
            <a:pPr algn="l"/>
            <a:r>
              <a:rPr lang="cs-CZ" sz="2800" dirty="0"/>
              <a:t>Umožnit složitější provoz UA</a:t>
            </a:r>
          </a:p>
        </p:txBody>
      </p:sp>
      <p:sp>
        <p:nvSpPr>
          <p:cNvPr id="5" name="Kosoúhelník 21">
            <a:extLst>
              <a:ext uri="{FF2B5EF4-FFF2-40B4-BE49-F238E27FC236}">
                <a16:creationId xmlns:a16="http://schemas.microsoft.com/office/drawing/2014/main" id="{B3F7C5C9-4D79-D363-4F5C-C8A0A2BA0224}"/>
              </a:ext>
            </a:extLst>
          </p:cNvPr>
          <p:cNvSpPr/>
          <p:nvPr/>
        </p:nvSpPr>
        <p:spPr>
          <a:xfrm flipV="1">
            <a:off x="-261723" y="4714580"/>
            <a:ext cx="8983447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Kosoúhelník 22">
            <a:extLst>
              <a:ext uri="{FF2B5EF4-FFF2-40B4-BE49-F238E27FC236}">
                <a16:creationId xmlns:a16="http://schemas.microsoft.com/office/drawing/2014/main" id="{C542AFC0-C326-D384-61E9-202A9AFDEA15}"/>
              </a:ext>
            </a:extLst>
          </p:cNvPr>
          <p:cNvSpPr/>
          <p:nvPr/>
        </p:nvSpPr>
        <p:spPr>
          <a:xfrm rot="10800000" flipV="1">
            <a:off x="-214300" y="4753155"/>
            <a:ext cx="8898943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 x UTM	UAS X MANNED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EC1E0DC-8467-BD84-6A2B-80C1CA0A8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5390069" cy="607394"/>
          </a:xfrm>
          <a:solidFill>
            <a:schemeClr val="bg1"/>
          </a:solidFill>
        </p:spPr>
        <p:txBody>
          <a:bodyPr/>
          <a:lstStyle/>
          <a:p>
            <a:r>
              <a:rPr lang="cs-CZ" dirty="0">
                <a:highlight>
                  <a:srgbClr val="FFFFFF"/>
                </a:highlight>
              </a:rPr>
              <a:t>VZDUŠNÝ PROSTOR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EA744-DF99-20A2-6CF2-197E9C3D2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187" y="5112246"/>
            <a:ext cx="1359183" cy="458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79D2F-596F-9DCA-3824-41AA288CD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768" y="-44670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7">
            <a:extLst>
              <a:ext uri="{FF2B5EF4-FFF2-40B4-BE49-F238E27FC236}">
                <a16:creationId xmlns:a16="http://schemas.microsoft.com/office/drawing/2014/main" id="{8D195B52-332D-E96F-1ABB-7A12A13AD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614047"/>
            <a:ext cx="11619423" cy="365760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Calibri" panose="020F0502020204030204" pitchFamily="34" charset="0"/>
              <a:buChar char="×"/>
            </a:pPr>
            <a:r>
              <a:rPr lang="cs-CZ" sz="2800" dirty="0"/>
              <a:t>Ekvivalent (EU) 2017/373 pro ATM/ANS (ačkoliv sdílí podobný VP)</a:t>
            </a:r>
          </a:p>
          <a:p>
            <a:pPr>
              <a:buClr>
                <a:srgbClr val="C00000"/>
              </a:buClr>
              <a:buFont typeface="Calibri" panose="020F0502020204030204" pitchFamily="34" charset="0"/>
              <a:buChar char="×"/>
            </a:pPr>
            <a:r>
              <a:rPr lang="cs-CZ" sz="2800" dirty="0"/>
              <a:t>Plně integrovaný prostor UAS a </a:t>
            </a:r>
            <a:r>
              <a:rPr lang="cs-CZ" sz="2800" dirty="0" err="1"/>
              <a:t>manned</a:t>
            </a:r>
            <a:endParaRPr lang="cs-CZ" sz="2800" dirty="0"/>
          </a:p>
          <a:p>
            <a:pPr>
              <a:buClr>
                <a:srgbClr val="C00000"/>
              </a:buClr>
              <a:buFont typeface="Calibri" panose="020F0502020204030204" pitchFamily="34" charset="0"/>
              <a:buChar char="×"/>
            </a:pPr>
            <a:r>
              <a:rPr lang="cs-CZ" sz="2800" dirty="0"/>
              <a:t>Řízený vzdušný prostor (s řídícím nebo „UTM řídícím“)</a:t>
            </a:r>
          </a:p>
          <a:p>
            <a:pPr>
              <a:buClr>
                <a:srgbClr val="C00000"/>
              </a:buClr>
              <a:buFont typeface="Calibri" panose="020F0502020204030204" pitchFamily="34" charset="0"/>
              <a:buChar char="×"/>
            </a:pPr>
            <a:r>
              <a:rPr lang="cs-CZ" sz="2800" dirty="0"/>
              <a:t>Poskytování informací o provozu </a:t>
            </a:r>
            <a:r>
              <a:rPr lang="cs-CZ" sz="2800" dirty="0" err="1"/>
              <a:t>manned</a:t>
            </a:r>
            <a:r>
              <a:rPr lang="cs-CZ" sz="2800" dirty="0"/>
              <a:t> provozu</a:t>
            </a:r>
          </a:p>
          <a:p>
            <a:pPr>
              <a:buClr>
                <a:srgbClr val="C00000"/>
              </a:buClr>
              <a:buFont typeface="Calibri" panose="020F0502020204030204" pitchFamily="34" charset="0"/>
              <a:buChar char="×"/>
            </a:pPr>
            <a:r>
              <a:rPr lang="cs-CZ" sz="2800" dirty="0"/>
              <a:t>Podpora IFR provozu UAS</a:t>
            </a:r>
          </a:p>
          <a:p>
            <a:pPr>
              <a:buClr>
                <a:srgbClr val="C00000"/>
              </a:buClr>
              <a:buFont typeface="Calibri" panose="020F0502020204030204" pitchFamily="34" charset="0"/>
              <a:buChar char="×"/>
            </a:pPr>
            <a:r>
              <a:rPr lang="cs-CZ" sz="2800" dirty="0"/>
              <a:t>Podpora provozu UAS s lidmi na palubě („Air Taxi“)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21AE2DE-FB68-23C2-6E09-922DED78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5390069" cy="607394"/>
          </a:xfrm>
          <a:solidFill>
            <a:schemeClr val="bg1"/>
          </a:solidFill>
        </p:spPr>
        <p:txBody>
          <a:bodyPr/>
          <a:lstStyle/>
          <a:p>
            <a:r>
              <a:rPr lang="cs-CZ" dirty="0">
                <a:highlight>
                  <a:srgbClr val="FFFFFF"/>
                </a:highlight>
              </a:rPr>
              <a:t>U-SPACE </a:t>
            </a:r>
            <a:r>
              <a:rPr lang="cs-CZ" dirty="0">
                <a:solidFill>
                  <a:srgbClr val="C00000"/>
                </a:solidFill>
                <a:highlight>
                  <a:srgbClr val="FFFFFF"/>
                </a:highlight>
              </a:rPr>
              <a:t>NENÍ</a:t>
            </a:r>
          </a:p>
        </p:txBody>
      </p:sp>
      <p:sp>
        <p:nvSpPr>
          <p:cNvPr id="6" name="Ovál 20">
            <a:extLst>
              <a:ext uri="{FF2B5EF4-FFF2-40B4-BE49-F238E27FC236}">
                <a16:creationId xmlns:a16="http://schemas.microsoft.com/office/drawing/2014/main" id="{C73BEDF9-A9B1-C207-B65D-9E989908D501}"/>
              </a:ext>
            </a:extLst>
          </p:cNvPr>
          <p:cNvSpPr/>
          <p:nvPr/>
        </p:nvSpPr>
        <p:spPr>
          <a:xfrm>
            <a:off x="9829800" y="3638870"/>
            <a:ext cx="1914525" cy="1915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21">
            <a:extLst>
              <a:ext uri="{FF2B5EF4-FFF2-40B4-BE49-F238E27FC236}">
                <a16:creationId xmlns:a16="http://schemas.microsoft.com/office/drawing/2014/main" id="{D60A661A-36B7-1718-00A5-915E65DAD58D}"/>
              </a:ext>
            </a:extLst>
          </p:cNvPr>
          <p:cNvSpPr/>
          <p:nvPr/>
        </p:nvSpPr>
        <p:spPr>
          <a:xfrm>
            <a:off x="9863136" y="5155987"/>
            <a:ext cx="1847850" cy="5148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: obrazec 22">
            <a:extLst>
              <a:ext uri="{FF2B5EF4-FFF2-40B4-BE49-F238E27FC236}">
                <a16:creationId xmlns:a16="http://schemas.microsoft.com/office/drawing/2014/main" id="{89757074-15D7-0515-4FB9-183E52D6F14B}"/>
              </a:ext>
            </a:extLst>
          </p:cNvPr>
          <p:cNvSpPr/>
          <p:nvPr/>
        </p:nvSpPr>
        <p:spPr>
          <a:xfrm>
            <a:off x="10039349" y="5132174"/>
            <a:ext cx="1495424" cy="94891"/>
          </a:xfrm>
          <a:custGeom>
            <a:avLst/>
            <a:gdLst>
              <a:gd name="connsiteX0" fmla="*/ 0 w 1423359"/>
              <a:gd name="connsiteY0" fmla="*/ 94891 h 94891"/>
              <a:gd name="connsiteX1" fmla="*/ 690114 w 1423359"/>
              <a:gd name="connsiteY1" fmla="*/ 0 h 94891"/>
              <a:gd name="connsiteX2" fmla="*/ 1423359 w 1423359"/>
              <a:gd name="connsiteY2" fmla="*/ 94891 h 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3359" h="94891">
                <a:moveTo>
                  <a:pt x="0" y="94891"/>
                </a:moveTo>
                <a:cubicBezTo>
                  <a:pt x="226444" y="47445"/>
                  <a:pt x="452888" y="0"/>
                  <a:pt x="690114" y="0"/>
                </a:cubicBezTo>
                <a:cubicBezTo>
                  <a:pt x="927340" y="0"/>
                  <a:pt x="1175349" y="47445"/>
                  <a:pt x="1423359" y="94891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24">
            <a:extLst>
              <a:ext uri="{FF2B5EF4-FFF2-40B4-BE49-F238E27FC236}">
                <a16:creationId xmlns:a16="http://schemas.microsoft.com/office/drawing/2014/main" id="{10A87861-A03E-C771-B684-17B9638E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461" y="3581625"/>
            <a:ext cx="1914525" cy="165845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14243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7">
            <a:extLst>
              <a:ext uri="{FF2B5EF4-FFF2-40B4-BE49-F238E27FC236}">
                <a16:creationId xmlns:a16="http://schemas.microsoft.com/office/drawing/2014/main" id="{65DF2BE9-6265-BB15-0736-7D527EC5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614047"/>
            <a:ext cx="11619423" cy="365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94BB1E"/>
              </a:buClr>
              <a:buFont typeface="Wingdings" panose="05000000000000000000" pitchFamily="2" charset="2"/>
              <a:buChar char="ü"/>
            </a:pPr>
            <a:r>
              <a:rPr lang="cs-CZ" sz="2600" dirty="0"/>
              <a:t>Bezpečný, automatizovaný přístup do VP pro UAS</a:t>
            </a:r>
          </a:p>
          <a:p>
            <a:pPr>
              <a:lnSpc>
                <a:spcPct val="100000"/>
              </a:lnSpc>
              <a:buClr>
                <a:srgbClr val="94BB1E"/>
              </a:buClr>
              <a:buFont typeface="Wingdings" panose="05000000000000000000" pitchFamily="2" charset="2"/>
              <a:buChar char="ü"/>
            </a:pPr>
            <a:r>
              <a:rPr lang="cs-CZ" sz="2600" dirty="0"/>
              <a:t>„Bezkonfliktní“ provoz UAS</a:t>
            </a:r>
          </a:p>
          <a:p>
            <a:pPr>
              <a:lnSpc>
                <a:spcPct val="100000"/>
              </a:lnSpc>
              <a:buClr>
                <a:srgbClr val="94BB1E"/>
              </a:buClr>
              <a:buFont typeface="Wingdings" panose="05000000000000000000" pitchFamily="2" charset="2"/>
              <a:buChar char="ü"/>
            </a:pPr>
            <a:r>
              <a:rPr lang="cs-CZ" sz="2600" dirty="0"/>
              <a:t>Certifikovaní poskytovatelé služeb pod dohledem regulátorů</a:t>
            </a:r>
          </a:p>
          <a:p>
            <a:pPr>
              <a:lnSpc>
                <a:spcPct val="100000"/>
              </a:lnSpc>
              <a:buClr>
                <a:srgbClr val="94BB1E"/>
              </a:buClr>
              <a:buFont typeface="Wingdings" panose="05000000000000000000" pitchFamily="2" charset="2"/>
              <a:buChar char="ü"/>
            </a:pPr>
            <a:r>
              <a:rPr lang="cs-CZ" sz="2600" dirty="0"/>
              <a:t>Koordinovaný VP</a:t>
            </a:r>
          </a:p>
          <a:p>
            <a:pPr>
              <a:lnSpc>
                <a:spcPct val="100000"/>
              </a:lnSpc>
              <a:buClr>
                <a:srgbClr val="94BB1E"/>
              </a:buClr>
              <a:buFont typeface="Wingdings" panose="05000000000000000000" pitchFamily="2" charset="2"/>
              <a:buChar char="ü"/>
            </a:pPr>
            <a:r>
              <a:rPr lang="cs-CZ" sz="2600" dirty="0"/>
              <a:t>Kontinuita a bezpečnost pro </a:t>
            </a:r>
            <a:r>
              <a:rPr lang="cs-CZ" sz="2600" dirty="0" err="1"/>
              <a:t>manned</a:t>
            </a:r>
            <a:r>
              <a:rPr lang="cs-CZ" sz="2600" dirty="0"/>
              <a:t> provoz</a:t>
            </a:r>
          </a:p>
          <a:p>
            <a:pPr>
              <a:lnSpc>
                <a:spcPct val="100000"/>
              </a:lnSpc>
              <a:buClr>
                <a:srgbClr val="94BB1E"/>
              </a:buClr>
              <a:buFont typeface="Wingdings" panose="05000000000000000000" pitchFamily="2" charset="2"/>
              <a:buChar char="ü"/>
            </a:pPr>
            <a:r>
              <a:rPr lang="cs-CZ" sz="2600" dirty="0"/>
              <a:t>Katalyzátor nové formy přepravy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943C9E9-A484-2095-D732-AFB1BCD14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7333169" cy="607394"/>
          </a:xfrm>
          <a:solidFill>
            <a:schemeClr val="bg1"/>
          </a:solidFill>
        </p:spPr>
        <p:txBody>
          <a:bodyPr/>
          <a:lstStyle/>
          <a:p>
            <a:r>
              <a:rPr lang="cs-CZ" dirty="0">
                <a:highlight>
                  <a:srgbClr val="FFFFFF"/>
                </a:highlight>
              </a:rPr>
              <a:t>U-SPACE </a:t>
            </a:r>
            <a:r>
              <a:rPr lang="cs-CZ" dirty="0">
                <a:solidFill>
                  <a:srgbClr val="94BB1E"/>
                </a:solidFill>
                <a:highlight>
                  <a:srgbClr val="FFFFFF"/>
                </a:highlight>
              </a:rPr>
              <a:t>PŘEDSTAVUJE</a:t>
            </a:r>
          </a:p>
        </p:txBody>
      </p:sp>
      <p:sp>
        <p:nvSpPr>
          <p:cNvPr id="6" name="Ovál 20">
            <a:extLst>
              <a:ext uri="{FF2B5EF4-FFF2-40B4-BE49-F238E27FC236}">
                <a16:creationId xmlns:a16="http://schemas.microsoft.com/office/drawing/2014/main" id="{AEE4FC9B-9B1A-0DF7-DBFC-CA70CF272E1E}"/>
              </a:ext>
            </a:extLst>
          </p:cNvPr>
          <p:cNvSpPr/>
          <p:nvPr/>
        </p:nvSpPr>
        <p:spPr>
          <a:xfrm>
            <a:off x="9829800" y="3638870"/>
            <a:ext cx="1914525" cy="1915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94BB1E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21">
            <a:extLst>
              <a:ext uri="{FF2B5EF4-FFF2-40B4-BE49-F238E27FC236}">
                <a16:creationId xmlns:a16="http://schemas.microsoft.com/office/drawing/2014/main" id="{B29D2591-56F4-ED5F-3F81-A3CFA40CB703}"/>
              </a:ext>
            </a:extLst>
          </p:cNvPr>
          <p:cNvSpPr/>
          <p:nvPr/>
        </p:nvSpPr>
        <p:spPr>
          <a:xfrm>
            <a:off x="9863136" y="5155987"/>
            <a:ext cx="1847850" cy="514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: obrazec 22">
            <a:extLst>
              <a:ext uri="{FF2B5EF4-FFF2-40B4-BE49-F238E27FC236}">
                <a16:creationId xmlns:a16="http://schemas.microsoft.com/office/drawing/2014/main" id="{62E957B4-9357-8A0A-6596-473F3EE9DB46}"/>
              </a:ext>
            </a:extLst>
          </p:cNvPr>
          <p:cNvSpPr/>
          <p:nvPr/>
        </p:nvSpPr>
        <p:spPr>
          <a:xfrm>
            <a:off x="10039349" y="5132174"/>
            <a:ext cx="1495424" cy="94891"/>
          </a:xfrm>
          <a:custGeom>
            <a:avLst/>
            <a:gdLst>
              <a:gd name="connsiteX0" fmla="*/ 0 w 1423359"/>
              <a:gd name="connsiteY0" fmla="*/ 94891 h 94891"/>
              <a:gd name="connsiteX1" fmla="*/ 690114 w 1423359"/>
              <a:gd name="connsiteY1" fmla="*/ 0 h 94891"/>
              <a:gd name="connsiteX2" fmla="*/ 1423359 w 1423359"/>
              <a:gd name="connsiteY2" fmla="*/ 94891 h 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3359" h="94891">
                <a:moveTo>
                  <a:pt x="0" y="94891"/>
                </a:moveTo>
                <a:cubicBezTo>
                  <a:pt x="226444" y="47445"/>
                  <a:pt x="452888" y="0"/>
                  <a:pt x="690114" y="0"/>
                </a:cubicBezTo>
                <a:cubicBezTo>
                  <a:pt x="927340" y="0"/>
                  <a:pt x="1175349" y="47445"/>
                  <a:pt x="1423359" y="94891"/>
                </a:cubicBezTo>
              </a:path>
            </a:pathLst>
          </a:custGeom>
          <a:noFill/>
          <a:ln w="57150">
            <a:solidFill>
              <a:srgbClr val="94BB1E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24">
            <a:extLst>
              <a:ext uri="{FF2B5EF4-FFF2-40B4-BE49-F238E27FC236}">
                <a16:creationId xmlns:a16="http://schemas.microsoft.com/office/drawing/2014/main" id="{8A08BAB3-9B82-3AEB-2BAC-316A6BF31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461" y="3581625"/>
            <a:ext cx="1914525" cy="165845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Obrázek 13">
            <a:extLst>
              <a:ext uri="{FF2B5EF4-FFF2-40B4-BE49-F238E27FC236}">
                <a16:creationId xmlns:a16="http://schemas.microsoft.com/office/drawing/2014/main" id="{C6B73BE0-C776-D5F4-CD50-BBA9B78E83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8316720" y="-101735"/>
            <a:ext cx="4273933" cy="4273933"/>
          </a:xfrm>
          <a:prstGeom prst="rect">
            <a:avLst/>
          </a:prstGeom>
          <a:blipFill dpi="0" rotWithShape="1">
            <a:blip r:embed="rId4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27777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E09F7A-6B6D-B15D-7131-22E3D730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379" y="-582930"/>
            <a:ext cx="6385014" cy="651186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C6BAFDD-0E3B-0744-DDE6-040E8EC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4043869" cy="607394"/>
          </a:xfrm>
          <a:solidFill>
            <a:schemeClr val="bg1"/>
          </a:solidFill>
        </p:spPr>
        <p:txBody>
          <a:bodyPr/>
          <a:lstStyle/>
          <a:p>
            <a:r>
              <a:rPr lang="cs-CZ" dirty="0">
                <a:highlight>
                  <a:srgbClr val="FFFFFF"/>
                </a:highlight>
              </a:rPr>
              <a:t>DOPAD NA GA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C984CA-9BF5-42EC-ABE7-94DACD0A3DD7}"/>
              </a:ext>
            </a:extLst>
          </p:cNvPr>
          <p:cNvGrpSpPr/>
          <p:nvPr/>
        </p:nvGrpSpPr>
        <p:grpSpPr>
          <a:xfrm>
            <a:off x="4752180" y="929062"/>
            <a:ext cx="2687639" cy="2813087"/>
            <a:chOff x="4779961" y="1339813"/>
            <a:chExt cx="1947864" cy="2089187"/>
          </a:xfrm>
        </p:grpSpPr>
        <p:sp>
          <p:nvSpPr>
            <p:cNvPr id="7" name="Ovál 20">
              <a:extLst>
                <a:ext uri="{FF2B5EF4-FFF2-40B4-BE49-F238E27FC236}">
                  <a16:creationId xmlns:a16="http://schemas.microsoft.com/office/drawing/2014/main" id="{D99423B9-D9CA-D1F7-5DDD-7D48087D67A0}"/>
                </a:ext>
              </a:extLst>
            </p:cNvPr>
            <p:cNvSpPr/>
            <p:nvPr/>
          </p:nvSpPr>
          <p:spPr>
            <a:xfrm>
              <a:off x="4813300" y="1397058"/>
              <a:ext cx="1914525" cy="1915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205B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Ovál 21">
              <a:extLst>
                <a:ext uri="{FF2B5EF4-FFF2-40B4-BE49-F238E27FC236}">
                  <a16:creationId xmlns:a16="http://schemas.microsoft.com/office/drawing/2014/main" id="{CBAE804E-8F47-7727-B328-80FBCA764750}"/>
                </a:ext>
              </a:extLst>
            </p:cNvPr>
            <p:cNvSpPr/>
            <p:nvPr/>
          </p:nvSpPr>
          <p:spPr>
            <a:xfrm>
              <a:off x="4846636" y="2914175"/>
              <a:ext cx="1847850" cy="5148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Volný tvar: obrazec 22">
              <a:extLst>
                <a:ext uri="{FF2B5EF4-FFF2-40B4-BE49-F238E27FC236}">
                  <a16:creationId xmlns:a16="http://schemas.microsoft.com/office/drawing/2014/main" id="{0EB2AF0B-2C51-503B-B35A-227149CF97DF}"/>
                </a:ext>
              </a:extLst>
            </p:cNvPr>
            <p:cNvSpPr/>
            <p:nvPr/>
          </p:nvSpPr>
          <p:spPr>
            <a:xfrm>
              <a:off x="5022849" y="2890362"/>
              <a:ext cx="1495424" cy="94891"/>
            </a:xfrm>
            <a:custGeom>
              <a:avLst/>
              <a:gdLst>
                <a:gd name="connsiteX0" fmla="*/ 0 w 1423359"/>
                <a:gd name="connsiteY0" fmla="*/ 94891 h 94891"/>
                <a:gd name="connsiteX1" fmla="*/ 690114 w 1423359"/>
                <a:gd name="connsiteY1" fmla="*/ 0 h 94891"/>
                <a:gd name="connsiteX2" fmla="*/ 1423359 w 1423359"/>
                <a:gd name="connsiteY2" fmla="*/ 94891 h 9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3359" h="94891">
                  <a:moveTo>
                    <a:pt x="0" y="94891"/>
                  </a:moveTo>
                  <a:cubicBezTo>
                    <a:pt x="226444" y="47445"/>
                    <a:pt x="452888" y="0"/>
                    <a:pt x="690114" y="0"/>
                  </a:cubicBezTo>
                  <a:cubicBezTo>
                    <a:pt x="927340" y="0"/>
                    <a:pt x="1175349" y="47445"/>
                    <a:pt x="1423359" y="94891"/>
                  </a:cubicBezTo>
                </a:path>
              </a:pathLst>
            </a:custGeom>
            <a:noFill/>
            <a:ln w="57150">
              <a:solidFill>
                <a:srgbClr val="00205B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" name="Obrázek 24">
              <a:extLst>
                <a:ext uri="{FF2B5EF4-FFF2-40B4-BE49-F238E27FC236}">
                  <a16:creationId xmlns:a16="http://schemas.microsoft.com/office/drawing/2014/main" id="{96AD86BD-EB27-F894-58B7-11579EE8C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9961" y="1339813"/>
              <a:ext cx="1914525" cy="1658457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1" name="Vývojový diagram: magnetický disk 24">
            <a:extLst>
              <a:ext uri="{FF2B5EF4-FFF2-40B4-BE49-F238E27FC236}">
                <a16:creationId xmlns:a16="http://schemas.microsoft.com/office/drawing/2014/main" id="{336262BB-7097-6C92-EB3B-F43793B477F4}"/>
              </a:ext>
            </a:extLst>
          </p:cNvPr>
          <p:cNvSpPr/>
          <p:nvPr/>
        </p:nvSpPr>
        <p:spPr>
          <a:xfrm>
            <a:off x="884749" y="2335606"/>
            <a:ext cx="2861407" cy="1646400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00205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cs-CZ" sz="2800" b="1" kern="0" dirty="0">
                <a:solidFill>
                  <a:srgbClr val="00205B"/>
                </a:solidFill>
                <a:latin typeface="Calibri"/>
                <a:cs typeface="+mn-cs"/>
              </a:rPr>
              <a:t>ŘÍZENÝ</a:t>
            </a:r>
          </a:p>
        </p:txBody>
      </p:sp>
      <p:sp>
        <p:nvSpPr>
          <p:cNvPr id="12" name="Vývojový diagram: příprava 5">
            <a:extLst>
              <a:ext uri="{FF2B5EF4-FFF2-40B4-BE49-F238E27FC236}">
                <a16:creationId xmlns:a16="http://schemas.microsoft.com/office/drawing/2014/main" id="{3EDEE8E0-DE23-A48F-D645-CF23332A13E7}"/>
              </a:ext>
            </a:extLst>
          </p:cNvPr>
          <p:cNvSpPr/>
          <p:nvPr/>
        </p:nvSpPr>
        <p:spPr>
          <a:xfrm>
            <a:off x="1025585" y="4218214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cký objekt 9" descr="Call centrum se souvislou výplní">
            <a:extLst>
              <a:ext uri="{FF2B5EF4-FFF2-40B4-BE49-F238E27FC236}">
                <a16:creationId xmlns:a16="http://schemas.microsoft.com/office/drawing/2014/main" id="{F80EAF03-92C9-1AD2-CB9B-26C9C7C47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9218" y="4247818"/>
            <a:ext cx="553437" cy="553437"/>
          </a:xfrm>
          <a:prstGeom prst="rect">
            <a:avLst/>
          </a:prstGeom>
        </p:spPr>
      </p:pic>
      <p:sp>
        <p:nvSpPr>
          <p:cNvPr id="14" name="Vývojový diagram: příprava 5">
            <a:extLst>
              <a:ext uri="{FF2B5EF4-FFF2-40B4-BE49-F238E27FC236}">
                <a16:creationId xmlns:a16="http://schemas.microsoft.com/office/drawing/2014/main" id="{CF8DD8E9-64EB-70F0-A4D8-B9526D58249A}"/>
              </a:ext>
            </a:extLst>
          </p:cNvPr>
          <p:cNvSpPr/>
          <p:nvPr/>
        </p:nvSpPr>
        <p:spPr>
          <a:xfrm>
            <a:off x="2269759" y="4218214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cký objekt 19">
            <a:extLst>
              <a:ext uri="{FF2B5EF4-FFF2-40B4-BE49-F238E27FC236}">
                <a16:creationId xmlns:a16="http://schemas.microsoft.com/office/drawing/2014/main" id="{0C32339C-CC20-8B98-A3FE-C04ACE61C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4734" y="4311864"/>
            <a:ext cx="416923" cy="41692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A943FEF-F372-EE9F-0B07-8332B6ACBD50}"/>
              </a:ext>
            </a:extLst>
          </p:cNvPr>
          <p:cNvGrpSpPr/>
          <p:nvPr/>
        </p:nvGrpSpPr>
        <p:grpSpPr>
          <a:xfrm>
            <a:off x="8445843" y="2335606"/>
            <a:ext cx="2861407" cy="2495256"/>
            <a:chOff x="8445843" y="2335606"/>
            <a:chExt cx="2861407" cy="2495256"/>
          </a:xfrm>
        </p:grpSpPr>
        <p:sp>
          <p:nvSpPr>
            <p:cNvPr id="17" name="Vývojový diagram: magnetický disk 24">
              <a:extLst>
                <a:ext uri="{FF2B5EF4-FFF2-40B4-BE49-F238E27FC236}">
                  <a16:creationId xmlns:a16="http://schemas.microsoft.com/office/drawing/2014/main" id="{25D7F265-30BB-0F5A-FEB8-CCC38B25BF88}"/>
                </a:ext>
              </a:extLst>
            </p:cNvPr>
            <p:cNvSpPr/>
            <p:nvPr/>
          </p:nvSpPr>
          <p:spPr>
            <a:xfrm>
              <a:off x="8445843" y="2335606"/>
              <a:ext cx="2861407" cy="1646400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rgbClr val="00205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cs-CZ" sz="2800" b="1" kern="0" dirty="0">
                  <a:solidFill>
                    <a:srgbClr val="00205B"/>
                  </a:solidFill>
                  <a:latin typeface="Calibri"/>
                  <a:cs typeface="+mn-cs"/>
                </a:rPr>
                <a:t>NEŘÍZENÝ</a:t>
              </a:r>
              <a:r>
                <a:rPr lang="cs-CZ" sz="3200" b="1" kern="0" dirty="0">
                  <a:solidFill>
                    <a:srgbClr val="00205B"/>
                  </a:solidFill>
                  <a:latin typeface="Calibri"/>
                  <a:cs typeface="+mn-cs"/>
                </a:rPr>
                <a:t> </a:t>
              </a:r>
            </a:p>
          </p:txBody>
        </p:sp>
        <p:sp>
          <p:nvSpPr>
            <p:cNvPr id="18" name="Vývojový diagram: příprava 5">
              <a:extLst>
                <a:ext uri="{FF2B5EF4-FFF2-40B4-BE49-F238E27FC236}">
                  <a16:creationId xmlns:a16="http://schemas.microsoft.com/office/drawing/2014/main" id="{18CA0229-AE92-D1F0-6F13-41360A6F211C}"/>
                </a:ext>
              </a:extLst>
            </p:cNvPr>
            <p:cNvSpPr/>
            <p:nvPr/>
          </p:nvSpPr>
          <p:spPr>
            <a:xfrm>
              <a:off x="8855807" y="4218214"/>
              <a:ext cx="1060704" cy="612648"/>
            </a:xfrm>
            <a:prstGeom prst="flowChartPreparation">
              <a:avLst/>
            </a:prstGeom>
            <a:solidFill>
              <a:schemeClr val="bg1">
                <a:alpha val="50000"/>
              </a:schemeClr>
            </a:solidFill>
            <a:ln w="38100" cap="flat">
              <a:solidFill>
                <a:srgbClr val="101F1F"/>
              </a:solidFill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Vývojový diagram: příprava 5">
              <a:extLst>
                <a:ext uri="{FF2B5EF4-FFF2-40B4-BE49-F238E27FC236}">
                  <a16:creationId xmlns:a16="http://schemas.microsoft.com/office/drawing/2014/main" id="{B23D30CC-1039-DE70-2EB8-DF597F8D6B4E}"/>
                </a:ext>
              </a:extLst>
            </p:cNvPr>
            <p:cNvSpPr/>
            <p:nvPr/>
          </p:nvSpPr>
          <p:spPr>
            <a:xfrm>
              <a:off x="10099981" y="4218214"/>
              <a:ext cx="1060704" cy="612648"/>
            </a:xfrm>
            <a:prstGeom prst="flowChartPreparation">
              <a:avLst/>
            </a:prstGeom>
            <a:solidFill>
              <a:schemeClr val="bg1">
                <a:alpha val="50000"/>
              </a:schemeClr>
            </a:solidFill>
            <a:ln w="38100" cap="flat">
              <a:solidFill>
                <a:srgbClr val="53D5FF"/>
              </a:solidFill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Grafický objekt 19">
              <a:extLst>
                <a:ext uri="{FF2B5EF4-FFF2-40B4-BE49-F238E27FC236}">
                  <a16:creationId xmlns:a16="http://schemas.microsoft.com/office/drawing/2014/main" id="{1DE7C774-F38E-4DEA-B294-D9DF19BC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44956" y="4311864"/>
              <a:ext cx="416923" cy="416923"/>
            </a:xfrm>
            <a:prstGeom prst="rect">
              <a:avLst/>
            </a:prstGeom>
          </p:spPr>
        </p:pic>
        <p:pic>
          <p:nvPicPr>
            <p:cNvPr id="21" name="Graphic 20" descr="Eye with solid fill">
              <a:extLst>
                <a:ext uri="{FF2B5EF4-FFF2-40B4-BE49-F238E27FC236}">
                  <a16:creationId xmlns:a16="http://schemas.microsoft.com/office/drawing/2014/main" id="{14E6616E-A4D5-7727-2ACD-62C30EA9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38509" y="4272675"/>
              <a:ext cx="495300" cy="495300"/>
            </a:xfrm>
            <a:prstGeom prst="rect">
              <a:avLst/>
            </a:prstGeom>
          </p:spPr>
        </p:pic>
      </p:grpSp>
      <p:pic>
        <p:nvPicPr>
          <p:cNvPr id="22" name="Graphic 21" descr="Back with solid fill">
            <a:extLst>
              <a:ext uri="{FF2B5EF4-FFF2-40B4-BE49-F238E27FC236}">
                <a16:creationId xmlns:a16="http://schemas.microsoft.com/office/drawing/2014/main" id="{680BC7CB-C4ED-44A3-080B-42AEF1EFA8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317981" y="3127756"/>
            <a:ext cx="914400" cy="914400"/>
          </a:xfrm>
          <a:prstGeom prst="rect">
            <a:avLst/>
          </a:prstGeom>
        </p:spPr>
      </p:pic>
      <p:pic>
        <p:nvPicPr>
          <p:cNvPr id="23" name="Graphic 22" descr="Back with solid fill">
            <a:extLst>
              <a:ext uri="{FF2B5EF4-FFF2-40B4-BE49-F238E27FC236}">
                <a16:creationId xmlns:a16="http://schemas.microsoft.com/office/drawing/2014/main" id="{0E1794E5-70AC-4934-F085-4E7C6C5EC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 flipH="1">
            <a:off x="7051616" y="31253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52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1F13A-6874-E5FA-813A-DD3595A0FC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986770" y="2180313"/>
            <a:ext cx="4574803" cy="3686175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softEdge rad="1092200"/>
          </a:effec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B91C068-9F5C-2BD6-71F5-23583A52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11476567" cy="1246188"/>
          </a:xfrm>
        </p:spPr>
        <p:txBody>
          <a:bodyPr/>
          <a:lstStyle/>
          <a:p>
            <a:r>
              <a:rPr lang="cs-CZ" dirty="0"/>
              <a:t>ZVIDITELNĚNÍ SE</a:t>
            </a:r>
          </a:p>
        </p:txBody>
      </p:sp>
      <p:pic>
        <p:nvPicPr>
          <p:cNvPr id="6" name="Grafický objekt 79">
            <a:extLst>
              <a:ext uri="{FF2B5EF4-FFF2-40B4-BE49-F238E27FC236}">
                <a16:creationId xmlns:a16="http://schemas.microsoft.com/office/drawing/2014/main" id="{AD566360-30F5-FBAC-E3ED-4EEE21063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2683" y="3020044"/>
            <a:ext cx="1386655" cy="87474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CAC6777-B288-BD54-BC47-9A70E5C93108}"/>
              </a:ext>
            </a:extLst>
          </p:cNvPr>
          <p:cNvSpPr/>
          <p:nvPr/>
        </p:nvSpPr>
        <p:spPr>
          <a:xfrm>
            <a:off x="8931897" y="2427503"/>
            <a:ext cx="2228225" cy="2059823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cký objekt 37">
            <a:extLst>
              <a:ext uri="{FF2B5EF4-FFF2-40B4-BE49-F238E27FC236}">
                <a16:creationId xmlns:a16="http://schemas.microsoft.com/office/drawing/2014/main" id="{4630111E-0BCE-C1A6-1F0E-FC12696C48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6038" y="2471117"/>
            <a:ext cx="1972594" cy="197259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E6E5165-0E4C-1C6D-6883-36FB7131B249}"/>
              </a:ext>
            </a:extLst>
          </p:cNvPr>
          <p:cNvSpPr/>
          <p:nvPr/>
        </p:nvSpPr>
        <p:spPr>
          <a:xfrm>
            <a:off x="1388222" y="2427503"/>
            <a:ext cx="2228225" cy="2059823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 descr="Eye with solid fill">
            <a:extLst>
              <a:ext uri="{FF2B5EF4-FFF2-40B4-BE49-F238E27FC236}">
                <a16:creationId xmlns:a16="http://schemas.microsoft.com/office/drawing/2014/main" id="{7778FB86-FEC9-A10D-7746-87B87BD73E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84764" y="365744"/>
            <a:ext cx="2654300" cy="2654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C2B30B-9F87-D3B2-FCD2-BD5634464E2A}"/>
              </a:ext>
            </a:extLst>
          </p:cNvPr>
          <p:cNvGrpSpPr/>
          <p:nvPr/>
        </p:nvGrpSpPr>
        <p:grpSpPr>
          <a:xfrm>
            <a:off x="10160343" y="583623"/>
            <a:ext cx="1498257" cy="1169594"/>
            <a:chOff x="8445843" y="2335606"/>
            <a:chExt cx="2861407" cy="2495256"/>
          </a:xfrm>
        </p:grpSpPr>
        <p:sp>
          <p:nvSpPr>
            <p:cNvPr id="12" name="Vývojový diagram: magnetický disk 24">
              <a:extLst>
                <a:ext uri="{FF2B5EF4-FFF2-40B4-BE49-F238E27FC236}">
                  <a16:creationId xmlns:a16="http://schemas.microsoft.com/office/drawing/2014/main" id="{4ED92D51-FD0A-9A2B-9F98-44D8EF4ED275}"/>
                </a:ext>
              </a:extLst>
            </p:cNvPr>
            <p:cNvSpPr/>
            <p:nvPr/>
          </p:nvSpPr>
          <p:spPr>
            <a:xfrm>
              <a:off x="8445843" y="2335606"/>
              <a:ext cx="2861407" cy="1646400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rgbClr val="00205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cs-CZ" b="1" kern="0" dirty="0">
                  <a:solidFill>
                    <a:srgbClr val="00205B"/>
                  </a:solidFill>
                  <a:latin typeface="Calibri"/>
                  <a:cs typeface="+mn-cs"/>
                </a:rPr>
                <a:t>NEŘÍZENÝ</a:t>
              </a:r>
              <a:r>
                <a:rPr lang="cs-CZ" sz="2000" b="1" kern="0" dirty="0">
                  <a:solidFill>
                    <a:srgbClr val="00205B"/>
                  </a:solidFill>
                  <a:latin typeface="Calibri"/>
                  <a:cs typeface="+mn-cs"/>
                </a:rPr>
                <a:t> </a:t>
              </a:r>
            </a:p>
          </p:txBody>
        </p:sp>
        <p:sp>
          <p:nvSpPr>
            <p:cNvPr id="13" name="Vývojový diagram: příprava 5">
              <a:extLst>
                <a:ext uri="{FF2B5EF4-FFF2-40B4-BE49-F238E27FC236}">
                  <a16:creationId xmlns:a16="http://schemas.microsoft.com/office/drawing/2014/main" id="{819D02DD-7E7A-074B-ADBD-7405CA07D9A8}"/>
                </a:ext>
              </a:extLst>
            </p:cNvPr>
            <p:cNvSpPr/>
            <p:nvPr/>
          </p:nvSpPr>
          <p:spPr>
            <a:xfrm>
              <a:off x="8855807" y="4218214"/>
              <a:ext cx="1060704" cy="612648"/>
            </a:xfrm>
            <a:prstGeom prst="flowChartPreparation">
              <a:avLst/>
            </a:prstGeom>
            <a:solidFill>
              <a:schemeClr val="bg1">
                <a:alpha val="50000"/>
              </a:schemeClr>
            </a:solidFill>
            <a:ln w="38100" cap="flat">
              <a:solidFill>
                <a:srgbClr val="101F1F"/>
              </a:solidFill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Vývojový diagram: příprava 5">
              <a:extLst>
                <a:ext uri="{FF2B5EF4-FFF2-40B4-BE49-F238E27FC236}">
                  <a16:creationId xmlns:a16="http://schemas.microsoft.com/office/drawing/2014/main" id="{6270FE4D-125F-47B4-B894-4A6BECB7451B}"/>
                </a:ext>
              </a:extLst>
            </p:cNvPr>
            <p:cNvSpPr/>
            <p:nvPr/>
          </p:nvSpPr>
          <p:spPr>
            <a:xfrm>
              <a:off x="10099981" y="4218214"/>
              <a:ext cx="1060704" cy="612648"/>
            </a:xfrm>
            <a:prstGeom prst="flowChartPreparation">
              <a:avLst/>
            </a:prstGeom>
            <a:solidFill>
              <a:schemeClr val="bg1">
                <a:alpha val="50000"/>
              </a:schemeClr>
            </a:solidFill>
            <a:ln w="38100" cap="flat">
              <a:solidFill>
                <a:srgbClr val="53D5FF"/>
              </a:solidFill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fický objekt 19">
              <a:extLst>
                <a:ext uri="{FF2B5EF4-FFF2-40B4-BE49-F238E27FC236}">
                  <a16:creationId xmlns:a16="http://schemas.microsoft.com/office/drawing/2014/main" id="{03121173-3081-ACDA-8FF2-5E0F07747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444956" y="4311864"/>
              <a:ext cx="416923" cy="416923"/>
            </a:xfrm>
            <a:prstGeom prst="rect">
              <a:avLst/>
            </a:prstGeom>
          </p:spPr>
        </p:pic>
        <p:pic>
          <p:nvPicPr>
            <p:cNvPr id="16" name="Graphic 15" descr="Eye with solid fill">
              <a:extLst>
                <a:ext uri="{FF2B5EF4-FFF2-40B4-BE49-F238E27FC236}">
                  <a16:creationId xmlns:a16="http://schemas.microsoft.com/office/drawing/2014/main" id="{07027024-2567-EFD7-DACB-2A9DF36D1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38509" y="4272675"/>
              <a:ext cx="495300" cy="49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44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A3BCFE1-47DC-1DF5-1BDC-5EE57164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11476567" cy="1246188"/>
          </a:xfrm>
        </p:spPr>
        <p:txBody>
          <a:bodyPr/>
          <a:lstStyle/>
          <a:p>
            <a:r>
              <a:rPr lang="cs-CZ" dirty="0"/>
              <a:t>ZVIDITELNĚNÍ SE</a:t>
            </a:r>
          </a:p>
        </p:txBody>
      </p:sp>
      <p:pic>
        <p:nvPicPr>
          <p:cNvPr id="5" name="Grafický objekt 79">
            <a:extLst>
              <a:ext uri="{FF2B5EF4-FFF2-40B4-BE49-F238E27FC236}">
                <a16:creationId xmlns:a16="http://schemas.microsoft.com/office/drawing/2014/main" id="{0E9AFAB9-E3B8-2A7E-316E-4B884BE6C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599" y="3113031"/>
            <a:ext cx="1386655" cy="8747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9B2C0E-7E68-10BB-FC63-993BE0EB5864}"/>
              </a:ext>
            </a:extLst>
          </p:cNvPr>
          <p:cNvSpPr/>
          <p:nvPr/>
        </p:nvSpPr>
        <p:spPr>
          <a:xfrm>
            <a:off x="8950813" y="2520490"/>
            <a:ext cx="2228225" cy="2059823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cký objekt 37">
            <a:extLst>
              <a:ext uri="{FF2B5EF4-FFF2-40B4-BE49-F238E27FC236}">
                <a16:creationId xmlns:a16="http://schemas.microsoft.com/office/drawing/2014/main" id="{76733996-FD7C-BF78-15F7-6FCAB7009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4954" y="2564104"/>
            <a:ext cx="1972594" cy="197259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3C75D34-8996-D0B5-DDB0-D68D6F476CC2}"/>
              </a:ext>
            </a:extLst>
          </p:cNvPr>
          <p:cNvSpPr/>
          <p:nvPr/>
        </p:nvSpPr>
        <p:spPr>
          <a:xfrm>
            <a:off x="1407138" y="2520490"/>
            <a:ext cx="2228225" cy="2059823"/>
          </a:xfrm>
          <a:prstGeom prst="ellipse">
            <a:avLst/>
          </a:prstGeom>
          <a:solidFill>
            <a:srgbClr val="00205B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 descr="Eye with solid fill">
            <a:extLst>
              <a:ext uri="{FF2B5EF4-FFF2-40B4-BE49-F238E27FC236}">
                <a16:creationId xmlns:a16="http://schemas.microsoft.com/office/drawing/2014/main" id="{8D53BD44-0FE6-E55C-1998-D46542C6C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3680" y="458731"/>
            <a:ext cx="2654300" cy="2654300"/>
          </a:xfrm>
          <a:prstGeom prst="rect">
            <a:avLst/>
          </a:prstGeom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4F4AD0EE-9A42-4C8D-2F7D-41D7FFEA213E}"/>
              </a:ext>
            </a:extLst>
          </p:cNvPr>
          <p:cNvSpPr/>
          <p:nvPr/>
        </p:nvSpPr>
        <p:spPr>
          <a:xfrm>
            <a:off x="4161043" y="3308085"/>
            <a:ext cx="610848" cy="484632"/>
          </a:xfrm>
          <a:prstGeom prst="chevron">
            <a:avLst/>
          </a:prstGeom>
          <a:solidFill>
            <a:srgbClr val="53D5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4DDFF920-33AD-B10E-B8DE-955AE461799D}"/>
              </a:ext>
            </a:extLst>
          </p:cNvPr>
          <p:cNvSpPr/>
          <p:nvPr/>
        </p:nvSpPr>
        <p:spPr>
          <a:xfrm>
            <a:off x="7674443" y="3308085"/>
            <a:ext cx="610848" cy="484632"/>
          </a:xfrm>
          <a:prstGeom prst="chevron">
            <a:avLst/>
          </a:prstGeom>
          <a:solidFill>
            <a:srgbClr val="53D5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Vývojový diagram: příprava 5">
            <a:extLst>
              <a:ext uri="{FF2B5EF4-FFF2-40B4-BE49-F238E27FC236}">
                <a16:creationId xmlns:a16="http://schemas.microsoft.com/office/drawing/2014/main" id="{425BA91B-783B-E842-D3DF-3361F7E29844}"/>
              </a:ext>
            </a:extLst>
          </p:cNvPr>
          <p:cNvSpPr/>
          <p:nvPr/>
        </p:nvSpPr>
        <p:spPr>
          <a:xfrm>
            <a:off x="5692815" y="3244758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cký objekt 19">
            <a:extLst>
              <a:ext uri="{FF2B5EF4-FFF2-40B4-BE49-F238E27FC236}">
                <a16:creationId xmlns:a16="http://schemas.microsoft.com/office/drawing/2014/main" id="{B672BF7F-9E8F-FF51-975A-971D232B20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37790" y="3338408"/>
            <a:ext cx="416923" cy="41692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8318F9-E43B-361A-2D67-84999AF9A529}"/>
              </a:ext>
            </a:extLst>
          </p:cNvPr>
          <p:cNvGrpSpPr/>
          <p:nvPr/>
        </p:nvGrpSpPr>
        <p:grpSpPr>
          <a:xfrm>
            <a:off x="10160343" y="583623"/>
            <a:ext cx="1498257" cy="1169594"/>
            <a:chOff x="8445843" y="2335606"/>
            <a:chExt cx="2861407" cy="2495256"/>
          </a:xfrm>
        </p:grpSpPr>
        <p:sp>
          <p:nvSpPr>
            <p:cNvPr id="15" name="Vývojový diagram: magnetický disk 24">
              <a:extLst>
                <a:ext uri="{FF2B5EF4-FFF2-40B4-BE49-F238E27FC236}">
                  <a16:creationId xmlns:a16="http://schemas.microsoft.com/office/drawing/2014/main" id="{91ABE0F4-FE33-7760-59C5-F7F0E5363124}"/>
                </a:ext>
              </a:extLst>
            </p:cNvPr>
            <p:cNvSpPr/>
            <p:nvPr/>
          </p:nvSpPr>
          <p:spPr>
            <a:xfrm>
              <a:off x="8445843" y="2335606"/>
              <a:ext cx="2861407" cy="1646400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rgbClr val="00205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cs-CZ" b="1" kern="0" dirty="0">
                  <a:solidFill>
                    <a:srgbClr val="00205B"/>
                  </a:solidFill>
                  <a:latin typeface="Calibri"/>
                  <a:cs typeface="+mn-cs"/>
                </a:rPr>
                <a:t>NEŘÍZENÝ</a:t>
              </a:r>
              <a:r>
                <a:rPr lang="cs-CZ" sz="2000" b="1" kern="0" dirty="0">
                  <a:solidFill>
                    <a:srgbClr val="00205B"/>
                  </a:solidFill>
                  <a:latin typeface="Calibri"/>
                  <a:cs typeface="+mn-cs"/>
                </a:rPr>
                <a:t> </a:t>
              </a:r>
            </a:p>
          </p:txBody>
        </p:sp>
        <p:sp>
          <p:nvSpPr>
            <p:cNvPr id="16" name="Vývojový diagram: příprava 5">
              <a:extLst>
                <a:ext uri="{FF2B5EF4-FFF2-40B4-BE49-F238E27FC236}">
                  <a16:creationId xmlns:a16="http://schemas.microsoft.com/office/drawing/2014/main" id="{F0A6FE75-F3A4-0BAC-7C38-09DFA191343B}"/>
                </a:ext>
              </a:extLst>
            </p:cNvPr>
            <p:cNvSpPr/>
            <p:nvPr/>
          </p:nvSpPr>
          <p:spPr>
            <a:xfrm>
              <a:off x="8855807" y="4218214"/>
              <a:ext cx="1060704" cy="612648"/>
            </a:xfrm>
            <a:prstGeom prst="flowChartPreparation">
              <a:avLst/>
            </a:prstGeom>
            <a:solidFill>
              <a:schemeClr val="bg1">
                <a:alpha val="50000"/>
              </a:schemeClr>
            </a:solidFill>
            <a:ln w="38100" cap="flat">
              <a:solidFill>
                <a:srgbClr val="101F1F"/>
              </a:solidFill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Vývojový diagram: příprava 5">
              <a:extLst>
                <a:ext uri="{FF2B5EF4-FFF2-40B4-BE49-F238E27FC236}">
                  <a16:creationId xmlns:a16="http://schemas.microsoft.com/office/drawing/2014/main" id="{259DFF34-6910-408B-5CBC-91D8F64B9E1A}"/>
                </a:ext>
              </a:extLst>
            </p:cNvPr>
            <p:cNvSpPr/>
            <p:nvPr/>
          </p:nvSpPr>
          <p:spPr>
            <a:xfrm>
              <a:off x="10099981" y="4218214"/>
              <a:ext cx="1060704" cy="612648"/>
            </a:xfrm>
            <a:prstGeom prst="flowChartPreparation">
              <a:avLst/>
            </a:prstGeom>
            <a:solidFill>
              <a:schemeClr val="bg1">
                <a:alpha val="50000"/>
              </a:schemeClr>
            </a:solidFill>
            <a:ln w="38100" cap="flat">
              <a:solidFill>
                <a:srgbClr val="53D5FF"/>
              </a:solidFill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Grafický objekt 19">
              <a:extLst>
                <a:ext uri="{FF2B5EF4-FFF2-40B4-BE49-F238E27FC236}">
                  <a16:creationId xmlns:a16="http://schemas.microsoft.com/office/drawing/2014/main" id="{825F4E45-B698-1CFA-77E3-9B22D6F1D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44956" y="4311864"/>
              <a:ext cx="416923" cy="416923"/>
            </a:xfrm>
            <a:prstGeom prst="rect">
              <a:avLst/>
            </a:prstGeom>
          </p:spPr>
        </p:pic>
        <p:pic>
          <p:nvPicPr>
            <p:cNvPr id="19" name="Graphic 18" descr="Eye with solid fill">
              <a:extLst>
                <a:ext uri="{FF2B5EF4-FFF2-40B4-BE49-F238E27FC236}">
                  <a16:creationId xmlns:a16="http://schemas.microsoft.com/office/drawing/2014/main" id="{CCE03C75-D6C0-20A2-D150-296535CBF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38509" y="4272675"/>
              <a:ext cx="495300" cy="495300"/>
            </a:xfrm>
            <a:prstGeom prst="rect">
              <a:avLst/>
            </a:prstGeom>
          </p:spPr>
        </p:pic>
      </p:grpSp>
      <p:sp>
        <p:nvSpPr>
          <p:cNvPr id="20" name="Kosoúhelník 21">
            <a:extLst>
              <a:ext uri="{FF2B5EF4-FFF2-40B4-BE49-F238E27FC236}">
                <a16:creationId xmlns:a16="http://schemas.microsoft.com/office/drawing/2014/main" id="{01D01E3F-6BF6-74BC-43A9-AF1EF951B139}"/>
              </a:ext>
            </a:extLst>
          </p:cNvPr>
          <p:cNvSpPr/>
          <p:nvPr/>
        </p:nvSpPr>
        <p:spPr>
          <a:xfrm flipV="1">
            <a:off x="8903390" y="4009521"/>
            <a:ext cx="2277848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Kosoúhelník 22">
            <a:extLst>
              <a:ext uri="{FF2B5EF4-FFF2-40B4-BE49-F238E27FC236}">
                <a16:creationId xmlns:a16="http://schemas.microsoft.com/office/drawing/2014/main" id="{7640BE52-1E5F-2152-84A5-96CB1F622E7C}"/>
              </a:ext>
            </a:extLst>
          </p:cNvPr>
          <p:cNvSpPr/>
          <p:nvPr/>
        </p:nvSpPr>
        <p:spPr>
          <a:xfrm rot="10800000" flipV="1">
            <a:off x="8950812" y="4048096"/>
            <a:ext cx="2413804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spc="300" dirty="0">
                <a:solidFill>
                  <a:schemeClr val="bg1"/>
                </a:solidFill>
                <a:latin typeface="Calibri"/>
                <a:cs typeface="+mn-cs"/>
              </a:rPr>
              <a:t>VYHÝBÁM SE</a:t>
            </a:r>
            <a:endParaRPr kumimoji="0" lang="cs-CZ" sz="1800" b="0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Kosoúhelník 21">
            <a:extLst>
              <a:ext uri="{FF2B5EF4-FFF2-40B4-BE49-F238E27FC236}">
                <a16:creationId xmlns:a16="http://schemas.microsoft.com/office/drawing/2014/main" id="{AE4D0D5F-C8FA-5407-FC4A-894BC803B69D}"/>
              </a:ext>
            </a:extLst>
          </p:cNvPr>
          <p:cNvSpPr/>
          <p:nvPr/>
        </p:nvSpPr>
        <p:spPr>
          <a:xfrm flipV="1">
            <a:off x="1036814" y="4009521"/>
            <a:ext cx="2783294" cy="397666"/>
          </a:xfrm>
          <a:prstGeom prst="parallelogram">
            <a:avLst/>
          </a:prstGeom>
          <a:solidFill>
            <a:srgbClr val="53D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Kosoúhelník 22">
            <a:extLst>
              <a:ext uri="{FF2B5EF4-FFF2-40B4-BE49-F238E27FC236}">
                <a16:creationId xmlns:a16="http://schemas.microsoft.com/office/drawing/2014/main" id="{3BA14188-9E71-56FC-281D-ACB4253BE94F}"/>
              </a:ext>
            </a:extLst>
          </p:cNvPr>
          <p:cNvSpPr/>
          <p:nvPr/>
        </p:nvSpPr>
        <p:spPr>
          <a:xfrm rot="10800000" flipV="1">
            <a:off x="1102023" y="4070377"/>
            <a:ext cx="2879536" cy="397666"/>
          </a:xfrm>
          <a:prstGeom prst="parallelogram">
            <a:avLst/>
          </a:prstGeom>
          <a:solidFill>
            <a:srgbClr val="0020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spc="300" dirty="0">
                <a:solidFill>
                  <a:schemeClr val="bg1"/>
                </a:solidFill>
                <a:latin typeface="Calibri"/>
                <a:cs typeface="+mn-cs"/>
              </a:rPr>
              <a:t>ZVIDITELŇUJI SE</a:t>
            </a:r>
            <a:endParaRPr kumimoji="0" lang="cs-CZ" sz="1800" b="0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140DFA-3389-E8C4-33B0-8FED058FF32C}"/>
              </a:ext>
            </a:extLst>
          </p:cNvPr>
          <p:cNvSpPr txBox="1"/>
          <p:nvPr/>
        </p:nvSpPr>
        <p:spPr>
          <a:xfrm>
            <a:off x="5302630" y="3863430"/>
            <a:ext cx="1856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kern="0" spc="300" dirty="0">
                <a:latin typeface="Calibri"/>
                <a:cs typeface="+mn-cs"/>
              </a:rPr>
              <a:t>USSP</a:t>
            </a:r>
            <a:endParaRPr kumimoji="0" lang="cs-CZ" sz="20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236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>
            <a:extLst>
              <a:ext uri="{FF2B5EF4-FFF2-40B4-BE49-F238E27FC236}">
                <a16:creationId xmlns:a16="http://schemas.microsoft.com/office/drawing/2014/main" id="{65B2CB74-DBD9-A0E3-3873-77C08CDBEA74}"/>
              </a:ext>
            </a:extLst>
          </p:cNvPr>
          <p:cNvSpPr/>
          <p:nvPr/>
        </p:nvSpPr>
        <p:spPr>
          <a:xfrm rot="5400000">
            <a:off x="7240499" y="4265703"/>
            <a:ext cx="1292406" cy="914400"/>
          </a:xfrm>
          <a:prstGeom prst="corner">
            <a:avLst>
              <a:gd name="adj1" fmla="val 19792"/>
              <a:gd name="adj2" fmla="val 18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-Shape 4">
            <a:extLst>
              <a:ext uri="{FF2B5EF4-FFF2-40B4-BE49-F238E27FC236}">
                <a16:creationId xmlns:a16="http://schemas.microsoft.com/office/drawing/2014/main" id="{DED36A37-63AB-DB48-AF6C-13A6EBB4E39D}"/>
              </a:ext>
            </a:extLst>
          </p:cNvPr>
          <p:cNvSpPr/>
          <p:nvPr/>
        </p:nvSpPr>
        <p:spPr>
          <a:xfrm rot="5400000">
            <a:off x="3467489" y="3482460"/>
            <a:ext cx="2773912" cy="914400"/>
          </a:xfrm>
          <a:prstGeom prst="corner">
            <a:avLst>
              <a:gd name="adj1" fmla="val 19792"/>
              <a:gd name="adj2" fmla="val 18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78B4C0D0-4E91-BADA-B711-1E6DD5A7B1AF}"/>
              </a:ext>
            </a:extLst>
          </p:cNvPr>
          <p:cNvSpPr/>
          <p:nvPr/>
        </p:nvSpPr>
        <p:spPr>
          <a:xfrm rot="5400000">
            <a:off x="146968" y="2737034"/>
            <a:ext cx="4007216" cy="914400"/>
          </a:xfrm>
          <a:prstGeom prst="corner">
            <a:avLst>
              <a:gd name="adj1" fmla="val 19792"/>
              <a:gd name="adj2" fmla="val 18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B399122-4F24-8155-DF43-1C7E8ED9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1" y="446706"/>
            <a:ext cx="11476567" cy="1246188"/>
          </a:xfrm>
        </p:spPr>
        <p:txBody>
          <a:bodyPr/>
          <a:lstStyle/>
          <a:p>
            <a:r>
              <a:rPr lang="cs-CZ" dirty="0"/>
              <a:t>JAK?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3DE77387-D8B4-3956-BFB3-928E0648E160}"/>
              </a:ext>
            </a:extLst>
          </p:cNvPr>
          <p:cNvSpPr/>
          <p:nvPr/>
        </p:nvSpPr>
        <p:spPr>
          <a:xfrm>
            <a:off x="752474" y="5209995"/>
            <a:ext cx="10687051" cy="170369"/>
          </a:xfrm>
          <a:prstGeom prst="chevron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BE2300-9B77-1CE2-C661-1576772C34E7}"/>
              </a:ext>
            </a:extLst>
          </p:cNvPr>
          <p:cNvSpPr/>
          <p:nvPr/>
        </p:nvSpPr>
        <p:spPr>
          <a:xfrm>
            <a:off x="1600200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6F4E96-7A4E-93CC-F103-DDB24F817E76}"/>
              </a:ext>
            </a:extLst>
          </p:cNvPr>
          <p:cNvSpPr/>
          <p:nvPr/>
        </p:nvSpPr>
        <p:spPr>
          <a:xfrm>
            <a:off x="4305300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FE34C9-AFD4-1C7D-4922-8F7BEB68608A}"/>
              </a:ext>
            </a:extLst>
          </p:cNvPr>
          <p:cNvSpPr/>
          <p:nvPr/>
        </p:nvSpPr>
        <p:spPr>
          <a:xfrm>
            <a:off x="7337556" y="5115179"/>
            <a:ext cx="360000" cy="360000"/>
          </a:xfrm>
          <a:prstGeom prst="ellipse">
            <a:avLst/>
          </a:prstGeom>
          <a:solidFill>
            <a:srgbClr val="53D5FF"/>
          </a:solidFill>
          <a:ln w="28575">
            <a:solidFill>
              <a:srgbClr val="0020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ástupný obsah 7">
            <a:extLst>
              <a:ext uri="{FF2B5EF4-FFF2-40B4-BE49-F238E27FC236}">
                <a16:creationId xmlns:a16="http://schemas.microsoft.com/office/drawing/2014/main" id="{5895D36C-116A-8DDF-9235-8786511F3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776" y="1069800"/>
            <a:ext cx="4204674" cy="1366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00205B"/>
                </a:solidFill>
              </a:rPr>
              <a:t>ADS-B Out (1090 </a:t>
            </a:r>
            <a:r>
              <a:rPr lang="cs-CZ" sz="2400" b="1" dirty="0" err="1">
                <a:solidFill>
                  <a:srgbClr val="00205B"/>
                </a:solidFill>
              </a:rPr>
              <a:t>Mhz</a:t>
            </a:r>
            <a:r>
              <a:rPr lang="cs-CZ" sz="2400" b="1" dirty="0">
                <a:solidFill>
                  <a:srgbClr val="00205B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400" dirty="0"/>
              <a:t>Certifikovaná letadla a zařízení, již instalovaná na palubě</a:t>
            </a:r>
          </a:p>
        </p:txBody>
      </p:sp>
      <p:sp>
        <p:nvSpPr>
          <p:cNvPr id="13" name="Zástupný obsah 7">
            <a:extLst>
              <a:ext uri="{FF2B5EF4-FFF2-40B4-BE49-F238E27FC236}">
                <a16:creationId xmlns:a16="http://schemas.microsoft.com/office/drawing/2014/main" id="{F21745DA-0EAC-477E-C758-CB9F3084157E}"/>
              </a:ext>
            </a:extLst>
          </p:cNvPr>
          <p:cNvSpPr txBox="1">
            <a:spLocks/>
          </p:cNvSpPr>
          <p:nvPr/>
        </p:nvSpPr>
        <p:spPr>
          <a:xfrm>
            <a:off x="5311645" y="2450590"/>
            <a:ext cx="4489580" cy="136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2400" b="1" dirty="0">
                <a:solidFill>
                  <a:srgbClr val="00205B"/>
                </a:solidFill>
              </a:rPr>
              <a:t>ADS-L (SRD-860)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Necertifikovaná, nízkoenergetická, pásmo SRD 860</a:t>
            </a:r>
          </a:p>
        </p:txBody>
      </p:sp>
      <p:sp>
        <p:nvSpPr>
          <p:cNvPr id="14" name="Zástupný obsah 7">
            <a:extLst>
              <a:ext uri="{FF2B5EF4-FFF2-40B4-BE49-F238E27FC236}">
                <a16:creationId xmlns:a16="http://schemas.microsoft.com/office/drawing/2014/main" id="{72624AE0-8FB8-3F33-AA29-AC6794EC26B4}"/>
              </a:ext>
            </a:extLst>
          </p:cNvPr>
          <p:cNvSpPr txBox="1">
            <a:spLocks/>
          </p:cNvSpPr>
          <p:nvPr/>
        </p:nvSpPr>
        <p:spPr>
          <a:xfrm>
            <a:off x="8343902" y="4002645"/>
            <a:ext cx="4489580" cy="136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2400" b="1" dirty="0">
                <a:solidFill>
                  <a:srgbClr val="00205B"/>
                </a:solidFill>
              </a:rPr>
              <a:t>ADS-L („Mobilní telefonie“)</a:t>
            </a:r>
          </a:p>
          <a:p>
            <a:pPr marL="0" indent="0">
              <a:buFont typeface="Georgia" pitchFamily="18" charset="0"/>
              <a:buNone/>
            </a:pPr>
            <a:r>
              <a:rPr lang="cs-CZ" sz="2400" dirty="0"/>
              <a:t>Kompatibilita s ADS-L</a:t>
            </a:r>
          </a:p>
        </p:txBody>
      </p:sp>
      <p:sp>
        <p:nvSpPr>
          <p:cNvPr id="15" name="Vývojový diagram: příprava 2">
            <a:extLst>
              <a:ext uri="{FF2B5EF4-FFF2-40B4-BE49-F238E27FC236}">
                <a16:creationId xmlns:a16="http://schemas.microsoft.com/office/drawing/2014/main" id="{C45D4217-0ADA-5BA7-9ADB-1451DFB14FE2}"/>
              </a:ext>
            </a:extLst>
          </p:cNvPr>
          <p:cNvSpPr/>
          <p:nvPr/>
        </p:nvSpPr>
        <p:spPr>
          <a:xfrm>
            <a:off x="5463434" y="549343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cký objekt 8">
            <a:extLst>
              <a:ext uri="{FF2B5EF4-FFF2-40B4-BE49-F238E27FC236}">
                <a16:creationId xmlns:a16="http://schemas.microsoft.com/office/drawing/2014/main" id="{36CFD46D-87DE-7CC4-B1AC-9C0DB4E48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0510" y="592391"/>
            <a:ext cx="526551" cy="526551"/>
          </a:xfrm>
          <a:prstGeom prst="rect">
            <a:avLst/>
          </a:prstGeom>
        </p:spPr>
      </p:pic>
      <p:pic>
        <p:nvPicPr>
          <p:cNvPr id="17" name="Grafický objekt 10" descr="Zdravotní se souvislou výplní">
            <a:extLst>
              <a:ext uri="{FF2B5EF4-FFF2-40B4-BE49-F238E27FC236}">
                <a16:creationId xmlns:a16="http://schemas.microsoft.com/office/drawing/2014/main" id="{AFC00107-F7BF-9F2C-FE40-D266046A9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1982" y="578947"/>
            <a:ext cx="306323" cy="306323"/>
          </a:xfrm>
          <a:prstGeom prst="rect">
            <a:avLst/>
          </a:prstGeom>
        </p:spPr>
      </p:pic>
      <p:sp>
        <p:nvSpPr>
          <p:cNvPr id="18" name="Vývojový diagram: příprava 2">
            <a:extLst>
              <a:ext uri="{FF2B5EF4-FFF2-40B4-BE49-F238E27FC236}">
                <a16:creationId xmlns:a16="http://schemas.microsoft.com/office/drawing/2014/main" id="{1246AFD7-427D-6284-8ABC-EE30526D58E3}"/>
              </a:ext>
            </a:extLst>
          </p:cNvPr>
          <p:cNvSpPr/>
          <p:nvPr/>
        </p:nvSpPr>
        <p:spPr>
          <a:xfrm>
            <a:off x="7541214" y="2035634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cký objekt 37">
            <a:extLst>
              <a:ext uri="{FF2B5EF4-FFF2-40B4-BE49-F238E27FC236}">
                <a16:creationId xmlns:a16="http://schemas.microsoft.com/office/drawing/2014/main" id="{5D2935DF-98C5-23F0-0E66-A84E819BCA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920" y="2087946"/>
            <a:ext cx="535658" cy="535658"/>
          </a:xfrm>
          <a:prstGeom prst="rect">
            <a:avLst/>
          </a:prstGeom>
        </p:spPr>
      </p:pic>
      <p:sp>
        <p:nvSpPr>
          <p:cNvPr id="20" name="Vývojový diagram: příprava 2">
            <a:extLst>
              <a:ext uri="{FF2B5EF4-FFF2-40B4-BE49-F238E27FC236}">
                <a16:creationId xmlns:a16="http://schemas.microsoft.com/office/drawing/2014/main" id="{F6CF84FA-F49F-BA04-1BC3-74C5501CF1D3}"/>
              </a:ext>
            </a:extLst>
          </p:cNvPr>
          <p:cNvSpPr/>
          <p:nvPr/>
        </p:nvSpPr>
        <p:spPr>
          <a:xfrm>
            <a:off x="10451842" y="3367630"/>
            <a:ext cx="1060704" cy="612648"/>
          </a:xfrm>
          <a:prstGeom prst="flowChartPreparation">
            <a:avLst/>
          </a:prstGeom>
          <a:solidFill>
            <a:schemeClr val="bg1">
              <a:alpha val="50000"/>
            </a:schemeClr>
          </a:solidFill>
          <a:ln w="38100" cap="flat">
            <a:solidFill>
              <a:srgbClr val="53D5FF"/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phic 20" descr="Smart Phone with solid fill">
            <a:extLst>
              <a:ext uri="{FF2B5EF4-FFF2-40B4-BE49-F238E27FC236}">
                <a16:creationId xmlns:a16="http://schemas.microsoft.com/office/drawing/2014/main" id="{460CBB91-AE1A-E89D-6B9C-602ADFD12A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1978" y="3473655"/>
            <a:ext cx="400432" cy="40043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F141A35-B4DB-7A80-0E08-150A94F357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55862" y="990019"/>
            <a:ext cx="324885" cy="3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94173"/>
      </p:ext>
    </p:extLst>
  </p:cSld>
  <p:clrMapOvr>
    <a:masterClrMapping/>
  </p:clrMapOvr>
</p:sld>
</file>

<file path=ppt/theme/theme1.xml><?xml version="1.0" encoding="utf-8"?>
<a:theme xmlns:a="http://schemas.openxmlformats.org/drawingml/2006/main" name="PPT Prezentace CZ -  nové logo">
  <a:themeElements>
    <a:clrScheme name="RLP">
      <a:dk1>
        <a:srgbClr val="000000"/>
      </a:dk1>
      <a:lt1>
        <a:sysClr val="window" lastClr="FFFFFF"/>
      </a:lt1>
      <a:dk2>
        <a:srgbClr val="00205B"/>
      </a:dk2>
      <a:lt2>
        <a:srgbClr val="00A9E0"/>
      </a:lt2>
      <a:accent1>
        <a:srgbClr val="007396"/>
      </a:accent1>
      <a:accent2>
        <a:srgbClr val="5F2167"/>
      </a:accent2>
      <a:accent3>
        <a:srgbClr val="C8102E"/>
      </a:accent3>
      <a:accent4>
        <a:srgbClr val="C87B00"/>
      </a:accent4>
      <a:accent5>
        <a:srgbClr val="00A787"/>
      </a:accent5>
      <a:accent6>
        <a:srgbClr val="94BB1E"/>
      </a:accent6>
      <a:hlink>
        <a:srgbClr val="00205B"/>
      </a:hlink>
      <a:folHlink>
        <a:srgbClr val="AE0077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CZ" id="{EB2BBE68-342C-43CC-A936-F8A138E0FBB9}" vid="{C92128D4-03B3-42C4-81B5-395B16ACF46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3618</TotalTime>
  <Words>489</Words>
  <Application>Microsoft Office PowerPoint</Application>
  <PresentationFormat>Widescreen</PresentationFormat>
  <Paragraphs>112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Georgia</vt:lpstr>
      <vt:lpstr>Wingdings</vt:lpstr>
      <vt:lpstr>PPT Prezentace CZ -  nové logo</vt:lpstr>
      <vt:lpstr>GA &amp; Drony – ADS-L</vt:lpstr>
      <vt:lpstr>VZDUŠNÝ PROSTOR</vt:lpstr>
      <vt:lpstr>VZDUŠNÝ PROSTOR</vt:lpstr>
      <vt:lpstr>U-SPACE NENÍ</vt:lpstr>
      <vt:lpstr>U-SPACE PŘEDSTAVUJE</vt:lpstr>
      <vt:lpstr>DOPAD NA GA</vt:lpstr>
      <vt:lpstr>ZVIDITELNĚNÍ SE</vt:lpstr>
      <vt:lpstr>ZVIDITELNĚNÍ SE</vt:lpstr>
      <vt:lpstr>JAK?</vt:lpstr>
      <vt:lpstr>JAK?</vt:lpstr>
      <vt:lpstr>JAK?</vt:lpstr>
      <vt:lpstr>PowerPoint Presentation</vt:lpstr>
      <vt:lpstr>SAFETY FIRST</vt:lpstr>
      <vt:lpstr>ADS-L KONCEPT</vt:lpstr>
      <vt:lpstr>PŘÍNOSY PRO PILOTA GA</vt:lpstr>
      <vt:lpstr>FAQ PILOTA GA</vt:lpstr>
      <vt:lpstr>Děkuji za Vaši pozornost</vt:lpstr>
    </vt:vector>
  </TitlesOfParts>
  <Company>ŘLP ČR, s.p., Navigační 787, Jeneč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Dušan Ingeli</dc:creator>
  <cp:lastModifiedBy>Kleczatsky, Adam</cp:lastModifiedBy>
  <cp:revision>473</cp:revision>
  <cp:lastPrinted>2019-05-21T07:01:59Z</cp:lastPrinted>
  <dcterms:created xsi:type="dcterms:W3CDTF">2016-04-27T12:53:02Z</dcterms:created>
  <dcterms:modified xsi:type="dcterms:W3CDTF">2024-01-10T12:58:40Z</dcterms:modified>
</cp:coreProperties>
</file>