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176FF-4BB7-4125-A332-6DAFED06984C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1BDDC-764B-46A4-8A14-C93D41A0E8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55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7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7F74B-D128-497A-8853-6EB78FD145A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4678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67F74B-D128-497A-8853-6EB78FD145A1}" type="slidenum">
              <a:rPr lang="cs-CZ" smtClean="0">
                <a:solidFill>
                  <a:prstClr val="black"/>
                </a:solidFill>
              </a:rPr>
              <a:pPr eaLnBrk="1" hangingPunct="1"/>
              <a:t>2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4774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95F6-8255-401A-A357-5E0A1D8C5A8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C9E7-17E3-400B-9F31-21855BBC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68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95F6-8255-401A-A357-5E0A1D8C5A8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C9E7-17E3-400B-9F31-21855BBC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6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95F6-8255-401A-A357-5E0A1D8C5A8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C9E7-17E3-400B-9F31-21855BBC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77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6368332"/>
            <a:ext cx="12192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143339" y="6395847"/>
            <a:ext cx="240803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cs-CZ" sz="900" b="1" dirty="0" smtClean="0">
                <a:solidFill>
                  <a:schemeClr val="bg1"/>
                </a:solidFill>
                <a:latin typeface="Verdana" pitchFamily="34" charset="0"/>
              </a:rPr>
              <a:t>Úřad pro civilní letectví</a:t>
            </a:r>
          </a:p>
          <a:p>
            <a:pPr eaLnBrk="1" hangingPunct="1">
              <a:lnSpc>
                <a:spcPct val="120000"/>
              </a:lnSpc>
            </a:pPr>
            <a:r>
              <a:rPr lang="cs-CZ" sz="900" b="1" dirty="0" smtClean="0">
                <a:solidFill>
                  <a:schemeClr val="bg1"/>
                </a:solidFill>
                <a:latin typeface="Verdana" pitchFamily="34" charset="0"/>
              </a:rPr>
              <a:t>K letišti 1149/23, </a:t>
            </a:r>
            <a:r>
              <a:rPr lang="cs-CZ" sz="900" b="1" dirty="0">
                <a:solidFill>
                  <a:schemeClr val="bg1"/>
                </a:solidFill>
                <a:latin typeface="Verdana" pitchFamily="34" charset="0"/>
              </a:rPr>
              <a:t>160 08 Praha 6 </a:t>
            </a:r>
          </a:p>
          <a:p>
            <a:pPr eaLnBrk="1" hangingPunct="1">
              <a:lnSpc>
                <a:spcPct val="120000"/>
              </a:lnSpc>
            </a:pPr>
            <a:endParaRPr lang="cs-CZ" sz="9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Zástupný symbol pro číslo snímku 1"/>
          <p:cNvSpPr txBox="1">
            <a:spLocks/>
          </p:cNvSpPr>
          <p:nvPr userDrawn="1"/>
        </p:nvSpPr>
        <p:spPr>
          <a:xfrm>
            <a:off x="8940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719403" y="620688"/>
            <a:ext cx="9791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dirty="0">
              <a:solidFill>
                <a:srgbClr val="00206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cs-CZ" altLang="cs-CZ" sz="2400" b="1" dirty="0" smtClean="0">
              <a:solidFill>
                <a:schemeClr val="bg1"/>
              </a:solidFill>
            </a:endParaRPr>
          </a:p>
          <a:p>
            <a:pPr algn="ctr"/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3" y="92100"/>
            <a:ext cx="1195851" cy="8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06ED-D069-4BFD-A96D-2933D7DDB509}" type="datetime1">
              <a:rPr lang="en-GB" smtClean="0"/>
              <a:t>11/01/2024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173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9385-CFC1-46CE-B15F-25E48C48725E}" type="datetime1">
              <a:rPr lang="en-GB" smtClean="0"/>
              <a:t>11/01/2024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955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D67F-205D-4868-A3E1-3AD64A2C12AD}" type="datetime1">
              <a:rPr lang="en-GB" smtClean="0"/>
              <a:t>11/01/2024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135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4DB0-BE81-43C1-B093-543828BEF398}" type="datetime1">
              <a:rPr lang="en-GB" smtClean="0"/>
              <a:t>11/01/2024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078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C17-CB28-42F1-AE14-AE22B69B1B14}" type="datetime1">
              <a:rPr lang="en-GB" smtClean="0"/>
              <a:t>11/01/2024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94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4318-3037-4817-8BD6-250DE1754926}" type="datetime1">
              <a:rPr lang="en-GB" smtClean="0"/>
              <a:t>11/01/2024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0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4FC6-3E3A-4F98-921E-544FD5FD3E1B}" type="datetime1">
              <a:rPr lang="en-GB" smtClean="0"/>
              <a:t>11/01/2024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30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95F6-8255-401A-A357-5E0A1D8C5A8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C9E7-17E3-400B-9F31-21855BBC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72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2C16-1D21-4B22-BE64-7A28A44E9A50}" type="datetime1">
              <a:rPr lang="en-GB" smtClean="0"/>
              <a:t>11/01/2024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322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C291-B169-47AB-B2E5-8BB56B9F192E}" type="datetime1">
              <a:rPr lang="en-GB" smtClean="0"/>
              <a:t>11/01/2024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136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7A5B-37FB-49C5-9393-C54F4B965955}" type="datetime1">
              <a:rPr lang="en-GB" smtClean="0"/>
              <a:t>11/01/2024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2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95F6-8255-401A-A357-5E0A1D8C5A8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C9E7-17E3-400B-9F31-21855BBC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8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95F6-8255-401A-A357-5E0A1D8C5A8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C9E7-17E3-400B-9F31-21855BBC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70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95F6-8255-401A-A357-5E0A1D8C5A8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C9E7-17E3-400B-9F31-21855BBC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63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95F6-8255-401A-A357-5E0A1D8C5A8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C9E7-17E3-400B-9F31-21855BBC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79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95F6-8255-401A-A357-5E0A1D8C5A8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C9E7-17E3-400B-9F31-21855BBC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97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95F6-8255-401A-A357-5E0A1D8C5A8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C9E7-17E3-400B-9F31-21855BBC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71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95F6-8255-401A-A357-5E0A1D8C5A8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C9E7-17E3-400B-9F31-21855BBC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56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A95F6-8255-401A-A357-5E0A1D8C5A8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6C9E7-17E3-400B-9F31-21855BBC4E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84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13E8-FB72-4E12-B9A7-C766AFD146EA}" type="datetime1">
              <a:rPr lang="en-GB" smtClean="0"/>
              <a:t>11/01/2024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11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neubertova@caa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1919537" y="2634585"/>
            <a:ext cx="8351837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alt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Seminář </a:t>
            </a:r>
            <a:r>
              <a:rPr lang="cs-CZ" alt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 všeobecné </a:t>
            </a:r>
            <a:r>
              <a:rPr lang="cs-CZ" alt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letectví</a:t>
            </a:r>
          </a:p>
          <a:p>
            <a:pPr algn="ctr">
              <a:lnSpc>
                <a:spcPct val="80000"/>
              </a:lnSpc>
              <a:defRPr/>
            </a:pPr>
            <a:endParaRPr lang="cs-CZ" altLang="cs-CZ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>
              <a:lnSpc>
                <a:spcPct val="80000"/>
              </a:lnSpc>
              <a:defRPr/>
            </a:pPr>
            <a:r>
              <a:rPr lang="cs-CZ" altLang="cs-CZ" sz="2400" dirty="0" smtClean="0">
                <a:solidFill>
                  <a:srgbClr val="002060"/>
                </a:solidFill>
                <a:latin typeface="Calibri"/>
              </a:rPr>
              <a:t>Prostory pro </a:t>
            </a:r>
            <a:r>
              <a:rPr lang="cs-CZ" altLang="cs-CZ" sz="2400" dirty="0">
                <a:solidFill>
                  <a:srgbClr val="002060"/>
                </a:solidFill>
              </a:rPr>
              <a:t>mezinárodní </a:t>
            </a:r>
            <a:r>
              <a:rPr lang="cs-CZ" altLang="cs-CZ" sz="2400" dirty="0" smtClean="0">
                <a:solidFill>
                  <a:srgbClr val="002060"/>
                </a:solidFill>
                <a:latin typeface="Calibri"/>
              </a:rPr>
              <a:t>vojenská letecká cvičení v roce 2024</a:t>
            </a:r>
            <a:endParaRPr lang="cs-CZ" altLang="cs-CZ" sz="2400" dirty="0">
              <a:solidFill>
                <a:srgbClr val="002060"/>
              </a:solidFill>
              <a:latin typeface="Calibri"/>
            </a:endParaRPr>
          </a:p>
          <a:p>
            <a:pPr algn="ctr">
              <a:lnSpc>
                <a:spcPct val="80000"/>
              </a:lnSpc>
              <a:defRPr/>
            </a:pPr>
            <a:endParaRPr lang="cs-CZ" altLang="cs-CZ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>
              <a:lnSpc>
                <a:spcPct val="80000"/>
              </a:lnSpc>
              <a:defRPr/>
            </a:pPr>
            <a:endParaRPr lang="cs-CZ" altLang="cs-CZ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>
              <a:lnSpc>
                <a:spcPct val="80000"/>
              </a:lnSpc>
              <a:defRPr/>
            </a:pPr>
            <a:r>
              <a:rPr lang="cs-CZ" altLang="cs-C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87487" y="5325591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solidFill>
                  <a:srgbClr val="002060"/>
                </a:solidFill>
                <a:latin typeface="Calibri"/>
              </a:rPr>
              <a:t>13. ledna 2024</a:t>
            </a:r>
          </a:p>
          <a:p>
            <a:pPr algn="just"/>
            <a:r>
              <a:rPr lang="cs-CZ" sz="1600" dirty="0">
                <a:solidFill>
                  <a:srgbClr val="002060"/>
                </a:solidFill>
                <a:latin typeface="Calibri"/>
              </a:rPr>
              <a:t>IATCC Jeneč</a:t>
            </a:r>
          </a:p>
        </p:txBody>
      </p:sp>
      <p:sp>
        <p:nvSpPr>
          <p:cNvPr id="5" name="AutoShape 2" descr="Žádost o kompenzaci"/>
          <p:cNvSpPr>
            <a:spLocks noChangeAspect="1" noChangeArrowheads="1"/>
          </p:cNvSpPr>
          <p:nvPr/>
        </p:nvSpPr>
        <p:spPr bwMode="auto">
          <a:xfrm>
            <a:off x="2855641" y="264348"/>
            <a:ext cx="1752129" cy="175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744072" y="532559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2060"/>
                </a:solidFill>
                <a:latin typeface="Calibri"/>
              </a:rPr>
              <a:t>Ing. Josef Kopp</a:t>
            </a:r>
          </a:p>
          <a:p>
            <a:r>
              <a:rPr lang="cs-CZ" sz="1600" dirty="0">
                <a:solidFill>
                  <a:srgbClr val="002060"/>
                </a:solidFill>
                <a:latin typeface="Calibri"/>
              </a:rPr>
              <a:t>Ředitel odboru letišť a navigačních služeb</a:t>
            </a:r>
          </a:p>
          <a:p>
            <a:r>
              <a:rPr lang="cs-CZ" sz="1600" dirty="0">
                <a:solidFill>
                  <a:srgbClr val="002060"/>
                </a:solidFill>
                <a:latin typeface="Calibri"/>
              </a:rPr>
              <a:t>Sekce provozní</a:t>
            </a:r>
          </a:p>
          <a:p>
            <a:r>
              <a:rPr lang="cs-CZ" sz="1600" dirty="0">
                <a:solidFill>
                  <a:srgbClr val="002060"/>
                </a:solidFill>
                <a:latin typeface="Calibri"/>
              </a:rPr>
              <a:t>Úřad pro civilní letectví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75520" y="260648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cap="all" dirty="0">
                <a:solidFill>
                  <a:prstClr val="white"/>
                </a:solidFill>
                <a:latin typeface="Calibri"/>
              </a:rPr>
              <a:t>Úřad pro civilní letectví</a:t>
            </a:r>
            <a:endParaRPr lang="cs-CZ" sz="2800" cap="all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6AC2ABBE-0FF9-DC41-97CD-842139527038}"/>
              </a:ext>
            </a:extLst>
          </p:cNvPr>
          <p:cNvSpPr txBox="1">
            <a:spLocks/>
          </p:cNvSpPr>
          <p:nvPr/>
        </p:nvSpPr>
        <p:spPr>
          <a:xfrm>
            <a:off x="1938643" y="2683443"/>
            <a:ext cx="8856984" cy="230425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  <a:p>
            <a:endParaRPr lang="cs-CZ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2100" dirty="0" smtClean="0">
                <a:solidFill>
                  <a:srgbClr val="002060"/>
                </a:solidFill>
                <a:latin typeface="Calibri"/>
              </a:rPr>
              <a:t>Zpracovala: </a:t>
            </a:r>
            <a:r>
              <a:rPr lang="cs-CZ" sz="2100" dirty="0">
                <a:solidFill>
                  <a:srgbClr val="002060"/>
                </a:solidFill>
                <a:latin typeface="Calibri"/>
              </a:rPr>
              <a:t>Ing. </a:t>
            </a:r>
            <a:r>
              <a:rPr lang="cs-CZ" sz="2100" dirty="0" smtClean="0">
                <a:solidFill>
                  <a:srgbClr val="002060"/>
                </a:solidFill>
                <a:latin typeface="Calibri"/>
              </a:rPr>
              <a:t>Renata Neubertová (</a:t>
            </a:r>
            <a:r>
              <a:rPr lang="cs-CZ" sz="2100" dirty="0" smtClean="0">
                <a:solidFill>
                  <a:srgbClr val="002060"/>
                </a:solidFill>
                <a:latin typeface="Calibri"/>
                <a:hlinkClick r:id="rId2"/>
              </a:rPr>
              <a:t>neubertova@caa.cz</a:t>
            </a:r>
            <a:r>
              <a:rPr lang="cs-CZ" sz="2100" dirty="0" smtClean="0">
                <a:solidFill>
                  <a:srgbClr val="002060"/>
                </a:solidFill>
                <a:latin typeface="Calibri"/>
              </a:rPr>
              <a:t>) </a:t>
            </a:r>
            <a:endParaRPr lang="cs-CZ" sz="2100" dirty="0">
              <a:solidFill>
                <a:srgbClr val="002060"/>
              </a:solidFill>
              <a:latin typeface="Calibri"/>
            </a:endParaRPr>
          </a:p>
          <a:p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3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 flipH="1">
            <a:off x="1524000" y="1423989"/>
            <a:ext cx="9144000" cy="82551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cs-CZ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0" y="260349"/>
            <a:ext cx="9144000" cy="936403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cs-CZ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0" y="6237288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>
              <a:lnSpc>
                <a:spcPct val="120000"/>
              </a:lnSpc>
            </a:pPr>
            <a:r>
              <a:rPr lang="cs-CZ" sz="900" b="1" dirty="0">
                <a:solidFill>
                  <a:srgbClr val="FFFFFF"/>
                </a:solidFill>
                <a:latin typeface="Verdana" pitchFamily="34" charset="0"/>
              </a:rPr>
              <a:t>Úřad pro civilní letectví, K letišti 1149/23, 160 08 Praha 6 </a:t>
            </a:r>
          </a:p>
          <a:p>
            <a:pPr lvl="0">
              <a:lnSpc>
                <a:spcPct val="120000"/>
              </a:lnSpc>
            </a:pPr>
            <a:r>
              <a:rPr lang="cs-CZ" sz="900" b="1" dirty="0">
                <a:solidFill>
                  <a:srgbClr val="FFFFFF"/>
                </a:solidFill>
                <a:latin typeface="Verdana" pitchFamily="34" charset="0"/>
              </a:rPr>
              <a:t>fax: +420 220 561 823 • telefon: +420 225 421 111 • www.ucl.cz • email: podatelna@caa.cz • IDDS: v8gaaz5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027548" y="2492897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kern="0" dirty="0" smtClean="0">
                <a:solidFill>
                  <a:srgbClr val="002E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Prostory pro vojenská </a:t>
            </a:r>
            <a:r>
              <a:rPr lang="pl-PL" sz="3200" b="1" kern="0" dirty="0">
                <a:solidFill>
                  <a:srgbClr val="002E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mezinárodní</a:t>
            </a:r>
          </a:p>
          <a:p>
            <a:pPr algn="ctr"/>
            <a:r>
              <a:rPr lang="pl-PL" sz="3200" b="1" kern="0" dirty="0" smtClean="0">
                <a:solidFill>
                  <a:srgbClr val="002E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letecká cvičení</a:t>
            </a:r>
          </a:p>
          <a:p>
            <a:pPr algn="ctr"/>
            <a:endParaRPr lang="pl-PL" sz="3200" b="1" kern="0" dirty="0">
              <a:solidFill>
                <a:srgbClr val="002E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200" b="1" kern="0" dirty="0">
                <a:solidFill>
                  <a:srgbClr val="002E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Lion Effort </a:t>
            </a:r>
            <a:r>
              <a:rPr lang="en-US" sz="3200" b="1" kern="0" dirty="0" smtClean="0">
                <a:solidFill>
                  <a:srgbClr val="002E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2024</a:t>
            </a:r>
            <a:endParaRPr lang="cs-CZ" sz="3200" b="1" kern="0" dirty="0" smtClean="0">
              <a:solidFill>
                <a:srgbClr val="002E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Ample Strike </a:t>
            </a:r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2024</a:t>
            </a:r>
            <a:endParaRPr lang="en-US" sz="3200" b="1" kern="0" dirty="0">
              <a:solidFill>
                <a:srgbClr val="002E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31977" y="466940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Úřad pro civilní letectví</a:t>
            </a:r>
            <a:endParaRPr kumimoji="0" lang="cs-CZ" sz="2800" b="0" i="0" u="none" strike="noStrike" kern="0" cap="all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24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Časové vymezení prostorů Lion </a:t>
            </a:r>
            <a:r>
              <a:rPr lang="cs-CZ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Effort</a:t>
            </a:r>
            <a: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2024</a:t>
            </a:r>
            <a:endParaRPr lang="cs-CZ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CD789-AA68-4DF8-851A-971D0CA21EED}" type="slidenum">
              <a:rPr lang="cs-CZ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cs-CZ">
              <a:solidFill>
                <a:srgbClr val="FFFFFF"/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787" y="2343944"/>
            <a:ext cx="9496425" cy="33147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281869" y="1810424"/>
            <a:ext cx="885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 prostorů je TRA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79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286774" y="3833769"/>
            <a:ext cx="964734" cy="427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4" y="412201"/>
            <a:ext cx="11976540" cy="614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7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Vymezení prostorů </a:t>
            </a:r>
            <a:r>
              <a:rPr lang="cs-CZ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Ample</a:t>
            </a:r>
            <a: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Strike 2024</a:t>
            </a:r>
            <a:b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5. – 20. 9. </a:t>
            </a:r>
            <a: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2024</a:t>
            </a:r>
            <a:endParaRPr lang="cs-CZ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CD789-AA68-4DF8-851A-971D0CA21EED}" type="slidenum">
              <a:rPr lang="cs-CZ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06368" y="2412022"/>
            <a:ext cx="8853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Úřad zatím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formálně žádost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neobdržel, pouze proběhla informace na KSASM42 od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VeVzS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kde byly představeny následující prostory: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8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/>
          <a:srcRect l="14645" t="19751" r="22748" b="9765"/>
          <a:stretch/>
        </p:blipFill>
        <p:spPr>
          <a:xfrm>
            <a:off x="743340" y="0"/>
            <a:ext cx="10593941" cy="670904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880852" y="133718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930708" flipH="1">
            <a:off x="6997207" y="4889288"/>
            <a:ext cx="128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GND – FL95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001661" y="2928005"/>
            <a:ext cx="140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GND – FL165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239165" y="3324103"/>
            <a:ext cx="152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GND – FL 245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 rot="19047470" flipH="1">
            <a:off x="3148236" y="5271408"/>
            <a:ext cx="171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1000FT – FL165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 flipH="1">
            <a:off x="4612951" y="6390968"/>
            <a:ext cx="12765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GND - 1000</a:t>
            </a:r>
            <a:endParaRPr lang="cs-CZ" dirty="0"/>
          </a:p>
        </p:txBody>
      </p:sp>
      <p:cxnSp>
        <p:nvCxnSpPr>
          <p:cNvPr id="12" name="Přímá spojnice se šipkou 11"/>
          <p:cNvCxnSpPr>
            <a:stCxn id="10" idx="3"/>
          </p:cNvCxnSpPr>
          <p:nvPr/>
        </p:nvCxnSpPr>
        <p:spPr>
          <a:xfrm flipH="1" flipV="1">
            <a:off x="3411794" y="6088468"/>
            <a:ext cx="1201157" cy="487166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 rot="18911781" flipH="1">
            <a:off x="2656856" y="4415150"/>
            <a:ext cx="157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FL165 – FL 245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 rot="19890300">
            <a:off x="1142908" y="348202"/>
            <a:ext cx="15534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GND – 4000FT</a:t>
            </a:r>
            <a:endParaRPr lang="cs-CZ" dirty="0"/>
          </a:p>
        </p:txBody>
      </p:sp>
      <p:cxnSp>
        <p:nvCxnSpPr>
          <p:cNvPr id="19" name="Přímá spojnice se šipkou 18"/>
          <p:cNvCxnSpPr>
            <a:stCxn id="17" idx="2"/>
          </p:cNvCxnSpPr>
          <p:nvPr/>
        </p:nvCxnSpPr>
        <p:spPr>
          <a:xfrm flipH="1">
            <a:off x="1919656" y="695163"/>
            <a:ext cx="88101" cy="6420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2275610" y="881070"/>
            <a:ext cx="178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4000FT – FL 235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076510" y="4107788"/>
            <a:ext cx="149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3500-FL95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 flipH="1">
            <a:off x="1148903" y="1521853"/>
            <a:ext cx="126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GND-FL235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 rot="19731051">
            <a:off x="7900831" y="3482849"/>
            <a:ext cx="117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3500-FL95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 rot="2510490">
            <a:off x="6786253" y="3416845"/>
            <a:ext cx="119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3500-FL85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 rot="20701058">
            <a:off x="5647547" y="4995777"/>
            <a:ext cx="132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3500-FL95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 rot="19677137">
            <a:off x="4989275" y="4285706"/>
            <a:ext cx="159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3500ft –FL95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 rot="20080988">
            <a:off x="4541990" y="3581309"/>
            <a:ext cx="128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3500-FL75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 rot="18286065" flipH="1">
            <a:off x="4058162" y="5316472"/>
            <a:ext cx="134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3500-FL95</a:t>
            </a:r>
          </a:p>
          <a:p>
            <a:r>
              <a:rPr lang="cs-CZ" dirty="0" smtClean="0"/>
              <a:t>FL95-FL245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 rot="16372654" flipH="1">
            <a:off x="9008571" y="3112671"/>
            <a:ext cx="1521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1000FT-FL125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9567864" y="4588784"/>
            <a:ext cx="120595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SOF1</a:t>
            </a:r>
          </a:p>
          <a:p>
            <a:r>
              <a:rPr lang="cs-CZ" dirty="0" smtClean="0"/>
              <a:t>GND-FL95</a:t>
            </a:r>
            <a:endParaRPr lang="cs-CZ" dirty="0"/>
          </a:p>
        </p:txBody>
      </p:sp>
      <p:cxnSp>
        <p:nvCxnSpPr>
          <p:cNvPr id="35" name="Přímá spojnice se šipkou 34"/>
          <p:cNvCxnSpPr/>
          <p:nvPr/>
        </p:nvCxnSpPr>
        <p:spPr>
          <a:xfrm flipH="1" flipV="1">
            <a:off x="9147851" y="4309460"/>
            <a:ext cx="420013" cy="290357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4827922" y="-1"/>
            <a:ext cx="7382456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-Termín konání 5.-20.9.2024; pracovní dny;</a:t>
            </a:r>
          </a:p>
          <a:p>
            <a:r>
              <a:rPr lang="cs-CZ" sz="2400" b="1" dirty="0" smtClean="0"/>
              <a:t>-Denně 06:30 – 13:30 a 15:30 -23:00 UTC;</a:t>
            </a:r>
          </a:p>
          <a:p>
            <a:r>
              <a:rPr lang="cs-CZ" sz="2400" dirty="0" smtClean="0"/>
              <a:t>-mohou být využita TRA přilehlá k MTMA LKNA;</a:t>
            </a:r>
          </a:p>
          <a:p>
            <a:r>
              <a:rPr lang="cs-CZ" sz="2400" b="1" dirty="0" smtClean="0"/>
              <a:t>-Prostor SOF1 pouze 18. – 19. 9. 2024; 07:00 – 23:00 UTC;</a:t>
            </a:r>
          </a:p>
          <a:p>
            <a:r>
              <a:rPr lang="cs-CZ" sz="2400" dirty="0" smtClean="0"/>
              <a:t>-Pro výcvik LKCV může být TRA31,32 a 37; </a:t>
            </a:r>
            <a:endParaRPr lang="cs-CZ" sz="2400" dirty="0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2501324" y="4765291"/>
            <a:ext cx="1948076" cy="1381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141724" y="6078077"/>
            <a:ext cx="151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 Bechyně GND – 1000FT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3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9140" t="9593" r="17419" b="5914"/>
          <a:stretch/>
        </p:blipFill>
        <p:spPr>
          <a:xfrm>
            <a:off x="1811845" y="11664"/>
            <a:ext cx="9163665" cy="686498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7968639">
            <a:off x="5848712" y="5138089"/>
            <a:ext cx="2244076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TC17 </a:t>
            </a:r>
            <a:r>
              <a:rPr lang="cs-CZ" sz="1400" dirty="0" smtClean="0"/>
              <a:t>– 3500ft AMSL – FL95</a:t>
            </a:r>
          </a:p>
          <a:p>
            <a:r>
              <a:rPr lang="cs-CZ" sz="1400" b="1" dirty="0" smtClean="0"/>
              <a:t>TC18</a:t>
            </a:r>
            <a:r>
              <a:rPr lang="cs-CZ" sz="1400" dirty="0" smtClean="0"/>
              <a:t> – FL 95 – FL245 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33598" y="4907658"/>
            <a:ext cx="2397003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ROZ4A </a:t>
            </a:r>
            <a:r>
              <a:rPr lang="cs-CZ" sz="1400" dirty="0" smtClean="0"/>
              <a:t>– 1000ft AMSL – FL165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410974" y="5925460"/>
            <a:ext cx="2262351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ROZ4B </a:t>
            </a:r>
            <a:r>
              <a:rPr lang="cs-CZ" sz="1400" dirty="0" smtClean="0"/>
              <a:t>– GND - 1000ft AMSL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3673325" y="5828917"/>
            <a:ext cx="1186232" cy="11302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 rot="336487">
            <a:off x="4996853" y="3875339"/>
            <a:ext cx="2287999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ROZ3 </a:t>
            </a:r>
            <a:r>
              <a:rPr lang="cs-CZ" sz="1400" dirty="0" smtClean="0"/>
              <a:t>– 1000ft AMSL – FL165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499168" y="2691497"/>
            <a:ext cx="22623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ROZ3B </a:t>
            </a:r>
            <a:r>
              <a:rPr lang="cs-CZ" sz="1400" dirty="0" smtClean="0"/>
              <a:t>– GND - 1000ft AMSL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 flipH="1">
            <a:off x="6499168" y="2811516"/>
            <a:ext cx="1" cy="7718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 rot="18597031">
            <a:off x="3767310" y="3399086"/>
            <a:ext cx="1783052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ROZ5 </a:t>
            </a:r>
            <a:r>
              <a:rPr lang="cs-CZ" sz="1400" dirty="0" smtClean="0"/>
              <a:t>– FL165 – FL245</a:t>
            </a:r>
          </a:p>
        </p:txBody>
      </p:sp>
      <p:sp>
        <p:nvSpPr>
          <p:cNvPr id="18" name="TextovéPole 17"/>
          <p:cNvSpPr txBox="1"/>
          <p:nvPr/>
        </p:nvSpPr>
        <p:spPr>
          <a:xfrm rot="20695527">
            <a:off x="8447128" y="4279927"/>
            <a:ext cx="2162002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TC14 </a:t>
            </a:r>
            <a:r>
              <a:rPr lang="cs-CZ" sz="1400" dirty="0" smtClean="0"/>
              <a:t>– 3500ft AMSL – FL95</a:t>
            </a:r>
          </a:p>
        </p:txBody>
      </p:sp>
      <p:sp>
        <p:nvSpPr>
          <p:cNvPr id="19" name="TextovéPole 18"/>
          <p:cNvSpPr txBox="1"/>
          <p:nvPr/>
        </p:nvSpPr>
        <p:spPr>
          <a:xfrm rot="19869397">
            <a:off x="7477180" y="3193901"/>
            <a:ext cx="2162002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TC15 </a:t>
            </a:r>
            <a:r>
              <a:rPr lang="cs-CZ" sz="1400" dirty="0" smtClean="0"/>
              <a:t>– 3500ft AMSL – FL95</a:t>
            </a:r>
          </a:p>
        </p:txBody>
      </p:sp>
      <p:sp>
        <p:nvSpPr>
          <p:cNvPr id="20" name="TextovéPole 19"/>
          <p:cNvSpPr txBox="1"/>
          <p:nvPr/>
        </p:nvSpPr>
        <p:spPr>
          <a:xfrm rot="20223543">
            <a:off x="6549342" y="1892996"/>
            <a:ext cx="2162002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TC16 </a:t>
            </a:r>
            <a:r>
              <a:rPr lang="cs-CZ" sz="1400" dirty="0" smtClean="0"/>
              <a:t>– 3500ft AMSL – FL95</a:t>
            </a:r>
          </a:p>
        </p:txBody>
      </p:sp>
    </p:spTree>
    <p:extLst>
      <p:ext uri="{BB962C8B-B14F-4D97-AF65-F5344CB8AC3E}">
        <p14:creationId xmlns:p14="http://schemas.microsoft.com/office/powerpoint/2010/main" val="103371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3848" t="11560" r="20833" b="9833"/>
          <a:stretch/>
        </p:blipFill>
        <p:spPr>
          <a:xfrm>
            <a:off x="1760707" y="0"/>
            <a:ext cx="8571141" cy="68508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 rot="2274830">
            <a:off x="3044967" y="4955109"/>
            <a:ext cx="1600310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ROZ3 </a:t>
            </a:r>
            <a:r>
              <a:rPr lang="cs-CZ" sz="1400" dirty="0" smtClean="0"/>
              <a:t>– GND – FL95</a:t>
            </a:r>
          </a:p>
        </p:txBody>
      </p:sp>
      <p:sp>
        <p:nvSpPr>
          <p:cNvPr id="7" name="TextovéPole 6"/>
          <p:cNvSpPr txBox="1"/>
          <p:nvPr/>
        </p:nvSpPr>
        <p:spPr>
          <a:xfrm rot="2303776">
            <a:off x="2038290" y="1647705"/>
            <a:ext cx="2162002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TC13 </a:t>
            </a:r>
            <a:r>
              <a:rPr lang="cs-CZ" sz="1400" dirty="0" smtClean="0"/>
              <a:t>– 3500ft AMSL – FL85</a:t>
            </a:r>
          </a:p>
        </p:txBody>
      </p:sp>
      <p:sp>
        <p:nvSpPr>
          <p:cNvPr id="8" name="TextovéPole 7"/>
          <p:cNvSpPr txBox="1"/>
          <p:nvPr/>
        </p:nvSpPr>
        <p:spPr>
          <a:xfrm rot="19641200">
            <a:off x="4321002" y="1879073"/>
            <a:ext cx="2162002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TC12 </a:t>
            </a:r>
            <a:r>
              <a:rPr lang="cs-CZ" sz="1400" dirty="0" smtClean="0"/>
              <a:t>– 3500ft AMSL – FL95</a:t>
            </a:r>
          </a:p>
        </p:txBody>
      </p:sp>
      <p:sp>
        <p:nvSpPr>
          <p:cNvPr id="9" name="TextovéPole 8"/>
          <p:cNvSpPr txBox="1"/>
          <p:nvPr/>
        </p:nvSpPr>
        <p:spPr>
          <a:xfrm rot="19812352">
            <a:off x="6485012" y="495663"/>
            <a:ext cx="2178032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TC20 </a:t>
            </a:r>
            <a:r>
              <a:rPr lang="cs-CZ" sz="1400" dirty="0" smtClean="0"/>
              <a:t>– 1000ft AMSL – F125</a:t>
            </a:r>
          </a:p>
        </p:txBody>
      </p:sp>
      <p:cxnSp>
        <p:nvCxnSpPr>
          <p:cNvPr id="11" name="Přímá spojnice se šipkou 10"/>
          <p:cNvCxnSpPr>
            <a:stCxn id="9" idx="2"/>
          </p:cNvCxnSpPr>
          <p:nvPr/>
        </p:nvCxnSpPr>
        <p:spPr>
          <a:xfrm>
            <a:off x="7650493" y="783098"/>
            <a:ext cx="190001" cy="7733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 rot="19812352">
            <a:off x="4580148" y="2439718"/>
            <a:ext cx="2178032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TC19 </a:t>
            </a:r>
            <a:r>
              <a:rPr lang="cs-CZ" sz="1400" dirty="0" smtClean="0"/>
              <a:t>– 1000ft AMSL – F125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 flipV="1">
            <a:off x="6677769" y="2151154"/>
            <a:ext cx="880482" cy="278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8233283" y="855690"/>
            <a:ext cx="2321661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ROZ2A </a:t>
            </a:r>
            <a:r>
              <a:rPr lang="cs-CZ" sz="1400" dirty="0" smtClean="0"/>
              <a:t>– 1000ft AMSL – F165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781444" y="1556426"/>
            <a:ext cx="1717330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ROZ2B </a:t>
            </a:r>
            <a:r>
              <a:rPr lang="cs-CZ" sz="1400" dirty="0" smtClean="0"/>
              <a:t>– GND – F245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315718" y="2770803"/>
            <a:ext cx="1524776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SOF1 </a:t>
            </a:r>
            <a:r>
              <a:rPr lang="cs-CZ" sz="1400" dirty="0" smtClean="0"/>
              <a:t>– GND – F95</a:t>
            </a:r>
          </a:p>
          <a:p>
            <a:r>
              <a:rPr lang="cs-CZ" sz="1400" dirty="0" smtClean="0"/>
              <a:t>POUZE 18. – 19. 9.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303644" y="3237507"/>
            <a:ext cx="2086661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TC11 </a:t>
            </a:r>
            <a:r>
              <a:rPr lang="cs-CZ" sz="1400" dirty="0" smtClean="0"/>
              <a:t>– 3500ft AMSL – F95</a:t>
            </a:r>
          </a:p>
        </p:txBody>
      </p:sp>
    </p:spTree>
    <p:extLst>
      <p:ext uri="{BB962C8B-B14F-4D97-AF65-F5344CB8AC3E}">
        <p14:creationId xmlns:p14="http://schemas.microsoft.com/office/powerpoint/2010/main" val="288512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6242" t="14870" r="16897" b="10993"/>
          <a:stretch/>
        </p:blipFill>
        <p:spPr>
          <a:xfrm>
            <a:off x="564205" y="0"/>
            <a:ext cx="10995542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443800" y="5149661"/>
            <a:ext cx="1691682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ROZ6 </a:t>
            </a:r>
            <a:r>
              <a:rPr lang="cs-CZ" sz="1400" dirty="0" smtClean="0"/>
              <a:t>– GND – FL235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289641" y="3945451"/>
            <a:ext cx="2360133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ROZ6A </a:t>
            </a:r>
            <a:r>
              <a:rPr lang="cs-CZ" sz="1400" dirty="0" smtClean="0"/>
              <a:t>– GND – 4000FT AMSL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465861" y="2741241"/>
            <a:ext cx="2273571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ROZ6B </a:t>
            </a:r>
            <a:r>
              <a:rPr lang="cs-CZ" sz="1400" dirty="0" smtClean="0"/>
              <a:t>– 4000ftAMS – FL235</a:t>
            </a:r>
          </a:p>
        </p:txBody>
      </p:sp>
    </p:spTree>
    <p:extLst>
      <p:ext uri="{BB962C8B-B14F-4D97-AF65-F5344CB8AC3E}">
        <p14:creationId xmlns:p14="http://schemas.microsoft.com/office/powerpoint/2010/main" val="24520844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393</Words>
  <Application>Microsoft Office PowerPoint</Application>
  <PresentationFormat>Širokoúhlá obrazovka</PresentationFormat>
  <Paragraphs>83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Motiv Office</vt:lpstr>
      <vt:lpstr>Motiv systému Office</vt:lpstr>
      <vt:lpstr>Prezentace aplikace PowerPoint</vt:lpstr>
      <vt:lpstr>Prezentace aplikace PowerPoint</vt:lpstr>
      <vt:lpstr>Časové vymezení prostorů Lion Effort 2024</vt:lpstr>
      <vt:lpstr>Prezentace aplikace PowerPoint</vt:lpstr>
      <vt:lpstr>Vymezení prostorů Ample Strike 2024 5. – 20. 9. 2024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Neubertová Renata</dc:creator>
  <cp:lastModifiedBy>Kopp Josef</cp:lastModifiedBy>
  <cp:revision>12</cp:revision>
  <dcterms:created xsi:type="dcterms:W3CDTF">2023-12-05T12:26:58Z</dcterms:created>
  <dcterms:modified xsi:type="dcterms:W3CDTF">2024-01-11T07:06:46Z</dcterms:modified>
</cp:coreProperties>
</file>