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85" r:id="rId10"/>
    <p:sldId id="281" r:id="rId11"/>
    <p:sldId id="287" r:id="rId12"/>
    <p:sldId id="286" r:id="rId13"/>
    <p:sldId id="288" r:id="rId14"/>
    <p:sldId id="273" r:id="rId15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0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9" orient="horz" pos="3657" userDrawn="1">
          <p15:clr>
            <a:srgbClr val="A4A3A4"/>
          </p15:clr>
        </p15:guide>
        <p15:guide id="10" pos="7673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3612" userDrawn="1">
          <p15:clr>
            <a:srgbClr val="A4A3A4"/>
          </p15:clr>
        </p15:guide>
        <p15:guide id="13" orient="horz" pos="913" userDrawn="1">
          <p15:clr>
            <a:srgbClr val="A4A3A4"/>
          </p15:clr>
        </p15:guide>
        <p15:guide id="14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05B"/>
    <a:srgbClr val="00A9E0"/>
    <a:srgbClr val="007398"/>
    <a:srgbClr val="007396"/>
    <a:srgbClr val="00205E"/>
    <a:srgbClr val="006600"/>
    <a:srgbClr val="00A9E2"/>
    <a:srgbClr val="1F497D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5394" autoAdjust="0"/>
  </p:normalViewPr>
  <p:slideViewPr>
    <p:cSldViewPr snapToGrid="0">
      <p:cViewPr varScale="1">
        <p:scale>
          <a:sx n="83" d="100"/>
          <a:sy n="83" d="100"/>
        </p:scale>
        <p:origin x="552" y="82"/>
      </p:cViewPr>
      <p:guideLst>
        <p:guide pos="1504"/>
        <p:guide pos="3840"/>
        <p:guide orient="horz" pos="958"/>
        <p:guide orient="horz" pos="3657"/>
        <p:guide pos="7673"/>
        <p:guide pos="7446"/>
        <p:guide orient="horz" pos="3612"/>
        <p:guide orient="horz" pos="913"/>
        <p:guide pos="2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90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VŘ VV ATC 2019 IX. / 2020 I.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3A5E-61DD-49D1-89E3-66A25E55121A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Zpracoval: D. Ingeli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8BE-36EA-409C-9D37-22AB28283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95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VŘ VV ATC 2019 IX. / 2020 I.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11.01.2024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Zpracoval: D. Ingeli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000" y="1768317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5920" y="268924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5920" y="1768317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11.01.2024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75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42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860" y="2039815"/>
            <a:ext cx="552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5808" y="2039815"/>
            <a:ext cx="552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69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1" y="1597025"/>
            <a:ext cx="4557183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5486400" y="1597025"/>
            <a:ext cx="3778251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539751" y="4505326"/>
            <a:ext cx="4557183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5486401" y="5135564"/>
            <a:ext cx="3778251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380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1" y="1597025"/>
            <a:ext cx="7919235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8470836" y="1597026"/>
            <a:ext cx="3392917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4058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87351" y="257175"/>
            <a:ext cx="1147656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399496" y="447676"/>
            <a:ext cx="11464256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8021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02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25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860" y="2039815"/>
            <a:ext cx="552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5808" y="2039815"/>
            <a:ext cx="552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3" y="1597025"/>
            <a:ext cx="4557183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5486401" y="1597025"/>
            <a:ext cx="3778251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539753" y="4505328"/>
            <a:ext cx="4557183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5486401" y="5135566"/>
            <a:ext cx="3778251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2" y="1597025"/>
            <a:ext cx="7919235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8470836" y="1597028"/>
            <a:ext cx="3392917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87353" y="257175"/>
            <a:ext cx="1147656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399496" y="447677"/>
            <a:ext cx="11464256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4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0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60000" y="504000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60000" y="1800000"/>
            <a:ext cx="11476567" cy="39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  <a:p>
            <a:pPr lvl="2"/>
            <a:r>
              <a:rPr lang="cs-CZ" altLang="cs-CZ" dirty="0" smtClean="0"/>
              <a:t>Třetí úroveň</a:t>
            </a:r>
          </a:p>
          <a:p>
            <a:pPr lvl="3"/>
            <a:r>
              <a:rPr lang="cs-CZ" altLang="cs-CZ" dirty="0" smtClean="0"/>
              <a:t>Čtvrtá úroveň</a:t>
            </a:r>
          </a:p>
          <a:p>
            <a:pPr lvl="4"/>
            <a:r>
              <a:rPr lang="cs-CZ" altLang="cs-CZ" dirty="0" smtClean="0"/>
              <a:t>Pátá úroveň</a:t>
            </a:r>
          </a:p>
        </p:txBody>
      </p:sp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11353800" y="311150"/>
            <a:ext cx="51011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just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87351" y="793750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87351" y="2039938"/>
            <a:ext cx="114765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9"/>
            <a:ext cx="12192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11353800" y="311150"/>
            <a:ext cx="51011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11353801" y="311151"/>
            <a:ext cx="774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95011" y="489435"/>
            <a:ext cx="11539789" cy="1055222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PUBLIKOVÁNÍ NAVIGAČNÍCH VÝSTRAH FORMOU ZPRÁV NOTAM</a:t>
            </a:r>
            <a:r>
              <a:rPr lang="cs-CZ" dirty="0"/>
              <a:t/>
            </a:r>
            <a:br>
              <a:rPr lang="cs-CZ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195011" y="2257676"/>
            <a:ext cx="4048125" cy="1655762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Seminář pro GA</a:t>
            </a:r>
          </a:p>
          <a:p>
            <a:pPr eaLnBrk="1" hangingPunct="1"/>
            <a:r>
              <a:rPr lang="cs-CZ" altLang="cs-CZ" sz="2800" dirty="0" smtClean="0"/>
              <a:t>13. 1. 2024</a:t>
            </a:r>
          </a:p>
          <a:p>
            <a:pPr eaLnBrk="1" hangingPunct="1"/>
            <a:r>
              <a:rPr lang="cs-CZ" altLang="cs-CZ" sz="2800" dirty="0" smtClean="0"/>
              <a:t>Michal Pufr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671" y="1297701"/>
            <a:ext cx="3682792" cy="496875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868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86860" y="1494383"/>
            <a:ext cx="11307836" cy="420303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2800" b="1" dirty="0">
                <a:solidFill>
                  <a:srgbClr val="00B0F0"/>
                </a:solidFill>
              </a:rPr>
              <a:t>NEOPRÁVNĚNÉ POŽADAVKY PRO PUBLIKACI NAVIGAČNÍ </a:t>
            </a:r>
            <a:r>
              <a:rPr lang="cs-CZ" sz="2800" b="1" dirty="0" smtClean="0">
                <a:solidFill>
                  <a:srgbClr val="00B0F0"/>
                </a:solidFill>
              </a:rPr>
              <a:t>VÝSTRAHY</a:t>
            </a: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solidFill>
                <a:srgbClr val="00B0F0"/>
              </a:solidFill>
            </a:endParaRP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Navigační 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výstraha dlouhodobá </a:t>
            </a:r>
            <a:endParaRPr lang="cs-CZ" sz="2400" dirty="0">
              <a:solidFill>
                <a:srgbClr val="002060"/>
              </a:solidFill>
              <a:latin typeface="Calibri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Calibri"/>
              </a:rPr>
              <a:t>Každá publikovaná informace pro leteckou veřejnost musí být publikovaná včas a na nezbytně nutnou dobu, aby splnila svůj účel, kterým je zajištění aktuální informovanosti letecké veřejnosti pro zajištění bezpečnosti letového provozu. 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/>
              <a:t>AIS </a:t>
            </a:r>
            <a:r>
              <a:rPr lang="en-US" sz="1800" dirty="0"/>
              <a:t>VIEW ID1111111111 PODKLAD PRO VYDANI NOTAMU</a:t>
            </a:r>
          </a:p>
          <a:p>
            <a:pPr marL="0" indent="0">
              <a:buNone/>
            </a:pPr>
            <a:r>
              <a:rPr lang="pt-BR" sz="1800" dirty="0"/>
              <a:t>A) LKAA B) 2303080520 C) 2306081851</a:t>
            </a:r>
          </a:p>
          <a:p>
            <a:pPr marL="0" indent="0">
              <a:buNone/>
            </a:pPr>
            <a:r>
              <a:rPr lang="cs-CZ" sz="1800" b="1" dirty="0"/>
              <a:t>D) DENNE SR-SS</a:t>
            </a:r>
          </a:p>
          <a:p>
            <a:pPr marL="0" indent="0">
              <a:buNone/>
            </a:pPr>
            <a:r>
              <a:rPr lang="cs-CZ" sz="1800" dirty="0"/>
              <a:t>E) NAV WRNG - LETY MODELU V PROSTORU RADIUS 2NM PSN 492832,70N0175534,52E (</a:t>
            </a:r>
            <a:r>
              <a:rPr lang="cs-CZ" sz="1800" dirty="0" smtClean="0"/>
              <a:t>1.6NM NE </a:t>
            </a:r>
            <a:r>
              <a:rPr lang="cs-CZ" sz="1800" dirty="0"/>
              <a:t>BRANKY)</a:t>
            </a:r>
          </a:p>
          <a:p>
            <a:pPr marL="0" indent="0">
              <a:buNone/>
            </a:pPr>
            <a:r>
              <a:rPr lang="nl-NL" sz="1800" dirty="0"/>
              <a:t>F) GND G) 2500FT AMSL</a:t>
            </a:r>
            <a:endParaRPr lang="cs-CZ" sz="1800" dirty="0"/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95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86860" y="1494383"/>
            <a:ext cx="11307836" cy="420303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2800" b="1" dirty="0" smtClean="0">
                <a:solidFill>
                  <a:srgbClr val="00B0F0"/>
                </a:solidFill>
              </a:rPr>
              <a:t>(NE)OPRÁVNĚNÉ </a:t>
            </a:r>
            <a:r>
              <a:rPr lang="cs-CZ" sz="2800" b="1" dirty="0">
                <a:solidFill>
                  <a:srgbClr val="00B0F0"/>
                </a:solidFill>
              </a:rPr>
              <a:t>POŽADAVKY PRO PUBLIKACI NAVIGAČNÍ VÝSTRAHY</a:t>
            </a:r>
          </a:p>
          <a:p>
            <a:pPr marL="0" indent="0">
              <a:buNone/>
            </a:pPr>
            <a:endParaRPr lang="cs-CZ" sz="1800" dirty="0" smtClean="0"/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Navigační 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výstraha </a:t>
            </a:r>
            <a:r>
              <a:rPr lang="cs-CZ" sz="2400" dirty="0">
                <a:solidFill>
                  <a:srgbClr val="002060"/>
                </a:solidFill>
                <a:latin typeface="Calibri"/>
              </a:rPr>
              <a:t>pro činnost nebezpečné povahy a seznamovací lety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Pro  </a:t>
            </a:r>
            <a:r>
              <a:rPr lang="cs-CZ" sz="1800" dirty="0"/>
              <a:t>činnosti jako jsou např. likvidace výbušnin, vypouštění plynu, atd., se zpravidla zřizují nebezpečné prostory, viz AIP ČR </a:t>
            </a:r>
            <a:r>
              <a:rPr lang="cs-CZ" sz="1800" dirty="0" smtClean="0"/>
              <a:t>ENR </a:t>
            </a:r>
            <a:r>
              <a:rPr lang="cs-CZ" sz="1800" dirty="0"/>
              <a:t>5.1.3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Navigační 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výstraha 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na </a:t>
            </a:r>
            <a:r>
              <a:rPr lang="cs-CZ" sz="2400" dirty="0">
                <a:solidFill>
                  <a:srgbClr val="002060"/>
                </a:solidFill>
                <a:latin typeface="Calibri"/>
              </a:rPr>
              <a:t>seznamovací 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lety</a:t>
            </a:r>
          </a:p>
          <a:p>
            <a:pPr marL="0" indent="0">
              <a:buNone/>
            </a:pPr>
            <a:r>
              <a:rPr lang="cs-CZ" sz="1800" dirty="0"/>
              <a:t>Pokud jsou seznamovací lety prováděny v souladu se směrnicí </a:t>
            </a:r>
            <a:r>
              <a:rPr lang="cs-CZ" sz="1800" dirty="0" smtClean="0"/>
              <a:t>Úřadu </a:t>
            </a:r>
            <a:r>
              <a:rPr lang="cs-CZ" sz="1800" dirty="0"/>
              <a:t>a nepatří </a:t>
            </a:r>
            <a:r>
              <a:rPr lang="cs-CZ" sz="1800" dirty="0" smtClean="0"/>
              <a:t>do kategorie Oprávněných požadavků metodické </a:t>
            </a:r>
            <a:r>
              <a:rPr lang="cs-CZ" sz="1800" dirty="0"/>
              <a:t>pomůcky, není odůvodnění </a:t>
            </a:r>
            <a:r>
              <a:rPr lang="cs-CZ" sz="1800" dirty="0" smtClean="0"/>
              <a:t>vydávat navigační </a:t>
            </a:r>
            <a:r>
              <a:rPr lang="cs-CZ" sz="1800" dirty="0"/>
              <a:t>výstrahu.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86668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86860" y="1494383"/>
            <a:ext cx="11307836" cy="420303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sz="18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33037"/>
            <a:ext cx="4251345" cy="425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660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Děkuji za pozornost.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/>
              <a:t>Michal Pufr</a:t>
            </a:r>
            <a:br>
              <a:rPr lang="cs-CZ" sz="2200" dirty="0" smtClean="0"/>
            </a:br>
            <a:r>
              <a:rPr lang="cs-CZ" sz="2200" dirty="0" smtClean="0"/>
              <a:t>pufr@ans.cz</a:t>
            </a:r>
            <a:br>
              <a:rPr lang="cs-CZ" sz="2200" dirty="0" smtClean="0"/>
            </a:br>
            <a:r>
              <a:rPr lang="cs-CZ" sz="2200" dirty="0" smtClean="0"/>
              <a:t>+420 724 949 265</a:t>
            </a:r>
            <a:endParaRPr lang="cs-CZ" sz="2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23" y="1488193"/>
            <a:ext cx="7777780" cy="491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xusní loď se u Itálie potopila. Policie zatkla kapitá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32" y="2798381"/>
            <a:ext cx="4057371" cy="27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351" y="793750"/>
            <a:ext cx="11476567" cy="674103"/>
          </a:xfrm>
        </p:spPr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notice to mariners </a:t>
            </a:r>
            <a:r>
              <a:rPr lang="en-US" dirty="0"/>
              <a:t>(NTM or </a:t>
            </a:r>
            <a:r>
              <a:rPr lang="cs-CZ" dirty="0" smtClean="0"/>
              <a:t>    </a:t>
            </a:r>
            <a:r>
              <a:rPr lang="en-US" dirty="0" smtClean="0"/>
              <a:t>NOTMAR</a:t>
            </a:r>
            <a:r>
              <a:rPr lang="en-US" dirty="0"/>
              <a:t>) </a:t>
            </a:r>
            <a:r>
              <a:rPr lang="en-US" i="1" dirty="0"/>
              <a:t>advises mariners of important matters affecting navigational safety, including new hydrographic information, changes in channels and aids to navigation, and other important data.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 </a:t>
            </a:r>
            <a:r>
              <a:rPr lang="cs-CZ" dirty="0" err="1"/>
              <a:t>Notice</a:t>
            </a:r>
            <a:r>
              <a:rPr lang="cs-CZ" dirty="0"/>
              <a:t> to </a:t>
            </a:r>
            <a:r>
              <a:rPr lang="cs-CZ" dirty="0" err="1"/>
              <a:t>Airmen</a:t>
            </a:r>
            <a:r>
              <a:rPr lang="cs-CZ" dirty="0"/>
              <a:t> (NOTAM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https://ops.group/blog/wp-content/uploads/2017/03/Jan1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97" y="2662989"/>
            <a:ext cx="3907811" cy="29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rafovaná šipka doprava 6"/>
          <p:cNvSpPr/>
          <p:nvPr/>
        </p:nvSpPr>
        <p:spPr>
          <a:xfrm>
            <a:off x="5435190" y="2075131"/>
            <a:ext cx="648531" cy="3639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146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351" y="793750"/>
            <a:ext cx="11476567" cy="821456"/>
          </a:xfrm>
        </p:spPr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6672263" y="2039938"/>
            <a:ext cx="5519737" cy="36576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12821" y="1449007"/>
            <a:ext cx="407092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 defTabSz="685800">
              <a:lnSpc>
                <a:spcPct val="90000"/>
              </a:lnSpc>
              <a:spcBef>
                <a:spcPts val="375"/>
              </a:spcBef>
            </a:pPr>
            <a:r>
              <a:rPr lang="cs-CZ" sz="2800" b="1" dirty="0">
                <a:solidFill>
                  <a:srgbClr val="00B0F0"/>
                </a:solidFill>
                <a:latin typeface="+mn-lt"/>
                <a:cs typeface="+mn-cs"/>
              </a:rPr>
              <a:t>LEGISLATIVNÍ POŽADAVKY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12821" y="2173705"/>
            <a:ext cx="3007895" cy="314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  <a:cs typeface="+mn-cs"/>
              </a:rPr>
              <a:t>L 15</a:t>
            </a:r>
          </a:p>
          <a:p>
            <a:pPr marL="1714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  <a:cs typeface="+mn-cs"/>
              </a:rPr>
              <a:t>PANS AIM 10066</a:t>
            </a:r>
          </a:p>
          <a:p>
            <a:pPr marL="1714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  <a:cs typeface="+mn-cs"/>
              </a:rPr>
              <a:t>DOC 8126</a:t>
            </a:r>
          </a:p>
          <a:p>
            <a:pPr marL="1714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  <a:cs typeface="+mn-cs"/>
              </a:rPr>
              <a:t>L 2</a:t>
            </a:r>
          </a:p>
          <a:p>
            <a:pPr marL="1714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  <a:cs typeface="+mn-cs"/>
              </a:rPr>
              <a:t>Zákon č. 49/1997</a:t>
            </a:r>
          </a:p>
          <a:p>
            <a:pPr marL="1714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  <a:cs typeface="+mn-cs"/>
              </a:rPr>
              <a:t>OOP LKR10 – UAS</a:t>
            </a:r>
          </a:p>
          <a:p>
            <a:pPr marL="1714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  <a:cs typeface="+mn-cs"/>
              </a:rPr>
              <a:t>PNK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Calibri"/>
                <a:cs typeface="+mn-cs"/>
              </a:rPr>
              <a:t>(EU) 2017/373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793" y="2039938"/>
            <a:ext cx="7059444" cy="34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86860" y="1523999"/>
            <a:ext cx="10313224" cy="3994485"/>
          </a:xfrm>
        </p:spPr>
        <p:txBody>
          <a:bodyPr/>
          <a:lstStyle/>
          <a:p>
            <a:pPr marL="0" indent="-114300">
              <a:spcBef>
                <a:spcPts val="375"/>
              </a:spcBef>
              <a:buNone/>
            </a:pPr>
            <a:r>
              <a:rPr lang="cs-CZ" sz="2800" b="1" dirty="0">
                <a:solidFill>
                  <a:srgbClr val="00B0F0"/>
                </a:solidFill>
              </a:rPr>
              <a:t>CÍL DOKUMENTU</a:t>
            </a:r>
            <a:r>
              <a:rPr lang="cs-CZ" sz="2800" b="1" dirty="0" smtClean="0">
                <a:solidFill>
                  <a:srgbClr val="00B0F0"/>
                </a:solidFill>
              </a:rPr>
              <a:t>:</a:t>
            </a:r>
          </a:p>
          <a:p>
            <a:pPr marL="0" indent="-114300">
              <a:spcBef>
                <a:spcPts val="375"/>
              </a:spcBef>
              <a:buNone/>
            </a:pPr>
            <a:endParaRPr lang="cs-CZ" sz="2800" b="1" dirty="0">
              <a:solidFill>
                <a:srgbClr val="00B0F0"/>
              </a:solidFill>
            </a:endParaRP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vymezení neoprávněných požadavků pro publikaci navigační výstrahy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0" indent="0">
              <a:spcBef>
                <a:spcPts val="375"/>
              </a:spcBef>
              <a:buNone/>
            </a:pPr>
            <a:endParaRPr lang="cs-CZ" sz="2400" dirty="0">
              <a:solidFill>
                <a:srgbClr val="002060"/>
              </a:solidFill>
              <a:latin typeface="Calibri"/>
            </a:endParaRP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sjednocení podmínek pro vydání navigačních výstrah, uplatňovaných všemi uživateli vzdušného prostoru ČR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0" indent="0">
              <a:spcBef>
                <a:spcPts val="375"/>
              </a:spcBef>
              <a:buNone/>
            </a:pPr>
            <a:endParaRPr lang="cs-CZ" sz="2400" dirty="0">
              <a:solidFill>
                <a:srgbClr val="002060"/>
              </a:solidFill>
              <a:latin typeface="Calibri"/>
            </a:endParaRP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zajištění bezpečnosti tím, že výstrahy vydané formou NOTAM budou omezeny jen na důležité a nezbytné informace pro předletovou přípravu pilotů;</a:t>
            </a:r>
          </a:p>
          <a:p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61704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993" y="571814"/>
            <a:ext cx="11476567" cy="1246188"/>
          </a:xfrm>
        </p:spPr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86860" y="1596189"/>
            <a:ext cx="10313224" cy="3994485"/>
          </a:xfrm>
        </p:spPr>
        <p:txBody>
          <a:bodyPr/>
          <a:lstStyle/>
          <a:p>
            <a:pPr marL="0" indent="-114300">
              <a:spcBef>
                <a:spcPts val="375"/>
              </a:spcBef>
              <a:buNone/>
            </a:pPr>
            <a:r>
              <a:rPr lang="cs-CZ" sz="2800" b="1" dirty="0">
                <a:solidFill>
                  <a:srgbClr val="00B0F0"/>
                </a:solidFill>
              </a:rPr>
              <a:t>ÚČEL NAVIGAČNÍCH VÝSTRAH</a:t>
            </a:r>
            <a:r>
              <a:rPr lang="cs-CZ" sz="2800" b="1" dirty="0" smtClean="0">
                <a:solidFill>
                  <a:srgbClr val="00B0F0"/>
                </a:solidFill>
              </a:rPr>
              <a:t>:</a:t>
            </a:r>
            <a:endParaRPr lang="cs-CZ" b="1" u="sng" dirty="0"/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Navigační výstraha </a:t>
            </a:r>
            <a:r>
              <a:rPr lang="cs-CZ" sz="2400" b="1" u="sng" dirty="0">
                <a:solidFill>
                  <a:srgbClr val="002060"/>
                </a:solidFill>
                <a:latin typeface="Calibri"/>
              </a:rPr>
              <a:t>neznamená omezení letů </a:t>
            </a:r>
            <a:r>
              <a:rPr lang="cs-CZ" sz="2400" dirty="0">
                <a:solidFill>
                  <a:srgbClr val="002060"/>
                </a:solidFill>
                <a:latin typeface="Calibri"/>
              </a:rPr>
              <a:t>v daném prostoru a není určena pro vyhrazení prostoru pro jakoukoliv činnost. Pokud má žadatel požadavek stanovit konkrétní omezení nebo provádět nebezpečnou činnost, musí požádat o </a:t>
            </a:r>
            <a:r>
              <a:rPr lang="pt-BR" sz="2400" dirty="0">
                <a:solidFill>
                  <a:srgbClr val="002060"/>
                </a:solidFill>
                <a:latin typeface="Calibri"/>
              </a:rPr>
              <a:t>vyhrazení vzdušného prostoru v souladu s AIP ČR ENR 1.1.9.1.</a:t>
            </a:r>
            <a:endParaRPr lang="cs-CZ" sz="2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23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30713" y="1596189"/>
            <a:ext cx="10313224" cy="399448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2800" b="1" dirty="0">
                <a:solidFill>
                  <a:srgbClr val="00B0F0"/>
                </a:solidFill>
              </a:rPr>
              <a:t>OPRÁVNĚNÉ POŽADAVKY PRO PUBLIKACI NAVIGAČNÍ VÝSTRAHY</a:t>
            </a:r>
          </a:p>
          <a:p>
            <a:pPr marL="0" indent="0">
              <a:spcBef>
                <a:spcPct val="0"/>
              </a:spcBef>
              <a:buNone/>
            </a:pPr>
            <a:endParaRPr lang="cs-CZ" sz="2400" b="1" u="sng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výsadkovou činnost, viz AIP ČR ENR 5.5.2.1;</a:t>
            </a: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letecké soutěže, soutěže v létání volných balónů, slety;</a:t>
            </a: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veřejná letecká vystoupení;</a:t>
            </a: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lety bezpilotních leteckých systémů (UAS) (</a:t>
            </a:r>
            <a:r>
              <a:rPr lang="cs-CZ" sz="2000" i="1" dirty="0">
                <a:solidFill>
                  <a:srgbClr val="002060"/>
                </a:solidFill>
                <a:latin typeface="Calibri"/>
              </a:rPr>
              <a:t>mimo výstrah uvedených v čl. </a:t>
            </a:r>
            <a:r>
              <a:rPr lang="cs-CZ" sz="2000" i="1" dirty="0" smtClean="0">
                <a:solidFill>
                  <a:srgbClr val="002060"/>
                </a:solidFill>
                <a:latin typeface="Calibri"/>
              </a:rPr>
              <a:t>5 </a:t>
            </a:r>
            <a:r>
              <a:rPr lang="cs-CZ" sz="2000" i="1" dirty="0">
                <a:solidFill>
                  <a:srgbClr val="002060"/>
                </a:solidFill>
                <a:latin typeface="Calibri"/>
              </a:rPr>
              <a:t>MP</a:t>
            </a:r>
            <a:r>
              <a:rPr lang="cs-CZ" sz="2400" dirty="0">
                <a:solidFill>
                  <a:srgbClr val="002060"/>
                </a:solidFill>
                <a:latin typeface="Calibri"/>
              </a:rPr>
              <a:t>)</a:t>
            </a: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pro provoz volných balónů;</a:t>
            </a: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hromadný pohyb letadel</a:t>
            </a: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a případně </a:t>
            </a:r>
            <a:r>
              <a:rPr lang="cs-CZ" sz="2400" dirty="0">
                <a:solidFill>
                  <a:srgbClr val="002060"/>
                </a:solidFill>
                <a:latin typeface="Calibri"/>
              </a:rPr>
              <a:t>další</a:t>
            </a:r>
          </a:p>
        </p:txBody>
      </p:sp>
    </p:spTree>
    <p:extLst>
      <p:ext uri="{BB962C8B-B14F-4D97-AF65-F5344CB8AC3E}">
        <p14:creationId xmlns:p14="http://schemas.microsoft.com/office/powerpoint/2010/main" val="3573550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86859" y="1387642"/>
            <a:ext cx="10834593" cy="440355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2800" b="1" dirty="0" smtClean="0">
                <a:solidFill>
                  <a:srgbClr val="00B0F0"/>
                </a:solidFill>
              </a:rPr>
              <a:t>NEOPRÁVNĚNÉ POŽADAVKY PRO PUBLIKACI NAVIGAČNÍ VÝSTRAHY</a:t>
            </a:r>
          </a:p>
          <a:p>
            <a:pPr marL="0" indent="0">
              <a:spcBef>
                <a:spcPct val="0"/>
              </a:spcBef>
              <a:buNone/>
            </a:pPr>
            <a:endParaRPr lang="cs-CZ" sz="2400" b="1" u="sng" dirty="0" smtClean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Jakékoliv omezení a podmínky vstupu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Calibri"/>
              </a:rPr>
              <a:t>Navigační výstraha je pouze upozorněním, a proto ji </a:t>
            </a:r>
            <a:r>
              <a:rPr lang="cs-CZ" sz="1800" b="1" dirty="0" smtClean="0">
                <a:solidFill>
                  <a:srgbClr val="002060"/>
                </a:solidFill>
                <a:latin typeface="Calibri"/>
              </a:rPr>
              <a:t>nelze zaměňovat s vyhrazením vzdušného </a:t>
            </a:r>
            <a:r>
              <a:rPr lang="cs-CZ" sz="1800" dirty="0" smtClean="0">
                <a:solidFill>
                  <a:srgbClr val="002060"/>
                </a:solidFill>
                <a:latin typeface="Calibri"/>
              </a:rPr>
              <a:t>prostoru dle § 44 odst. 5 ZCL a AIP ČR ENR 1.1.9.1.2.2, v rámci kterého je možné stanovit podmínky vstupu. Z toho vyplývá, že formou navigační výstrahy nelze ukládat povinnosti nebo omezení ostatním uživatelům vzdušného prostoru.</a:t>
            </a:r>
          </a:p>
          <a:p>
            <a:pPr marL="0" indent="0">
              <a:buNone/>
            </a:pPr>
            <a:r>
              <a:rPr lang="en-US" sz="1800" dirty="0" smtClean="0"/>
              <a:t>AIS </a:t>
            </a:r>
            <a:r>
              <a:rPr lang="en-US" sz="1800" dirty="0"/>
              <a:t>VIEW ID1111111111 PODKLAD PRO VYDANI NOTAMU</a:t>
            </a:r>
          </a:p>
          <a:p>
            <a:pPr marL="0" indent="0">
              <a:buNone/>
            </a:pPr>
            <a:r>
              <a:rPr lang="pt-BR" sz="1800" dirty="0"/>
              <a:t>A) LKAA B) 2205240600 C) 2206231600</a:t>
            </a:r>
          </a:p>
          <a:p>
            <a:pPr marL="0" indent="0">
              <a:buNone/>
            </a:pPr>
            <a:r>
              <a:rPr lang="cs-CZ" sz="1800" dirty="0"/>
              <a:t>D) DLY 0600-1600</a:t>
            </a:r>
          </a:p>
          <a:p>
            <a:pPr marL="0" indent="0">
              <a:buNone/>
            </a:pPr>
            <a:r>
              <a:rPr lang="cs-CZ" sz="1800" dirty="0"/>
              <a:t>E) NAV WRNG - AKROBATICKE LETY V PROSTORU RADIUS 3NM PSN 494754N0164116E /LKMK/.</a:t>
            </a:r>
          </a:p>
          <a:p>
            <a:pPr marL="0" indent="0">
              <a:buNone/>
            </a:pPr>
            <a:r>
              <a:rPr lang="cs-CZ" sz="1800" b="1" dirty="0"/>
              <a:t>ARR/DEP A PRULET POUZE PRI OBOUSTRANNEM RADIOVEM SPOJENI.</a:t>
            </a:r>
            <a:r>
              <a:rPr lang="cs-CZ" sz="1800" dirty="0"/>
              <a:t> CTC +420 608 516 285</a:t>
            </a:r>
          </a:p>
          <a:p>
            <a:pPr marL="0" indent="0">
              <a:buNone/>
            </a:pPr>
            <a:r>
              <a:rPr lang="cs-CZ" sz="1800" dirty="0"/>
              <a:t>F) GND G) FL065)</a:t>
            </a:r>
            <a:endParaRPr lang="cs-CZ" sz="1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72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86860" y="1371600"/>
            <a:ext cx="10834593" cy="417094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2800" b="1" dirty="0">
                <a:solidFill>
                  <a:srgbClr val="00B0F0"/>
                </a:solidFill>
              </a:rPr>
              <a:t>NEOPRÁVNĚNÉ POŽADAVKY PRO PUBLIKACI NAVIGAČNÍ VÝSTRAHY</a:t>
            </a:r>
          </a:p>
          <a:p>
            <a:pPr marL="0" indent="0">
              <a:buNone/>
            </a:pPr>
            <a:endParaRPr lang="cs-CZ" sz="1800" dirty="0" smtClean="0"/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Navigační 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výstraha </a:t>
            </a:r>
            <a:r>
              <a:rPr lang="cs-CZ" sz="2400" dirty="0">
                <a:solidFill>
                  <a:srgbClr val="002060"/>
                </a:solidFill>
                <a:latin typeface="Calibri"/>
              </a:rPr>
              <a:t>na lety UAS do 120m ve vzdušném prostoru třídy G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Calibri"/>
              </a:rPr>
              <a:t>Dle OOP Omezený prostor LKR10 – UAS (čl. I a bod a) a dle nařízení Komise (EU) 2019/947 je povolen provoz bezpilotního letadla ve vzdušném prostoru třídy G do výšky 120m nad zemí a platí pravidlo, že bezpilotní letadlo je povinno dát přednost letadlům s posádkou</a:t>
            </a:r>
            <a:r>
              <a:rPr lang="cs-CZ" sz="1800" dirty="0" smtClean="0">
                <a:solidFill>
                  <a:srgbClr val="002060"/>
                </a:solidFill>
                <a:latin typeface="Calibri"/>
              </a:rPr>
              <a:t>.</a:t>
            </a:r>
          </a:p>
          <a:p>
            <a:pPr marL="0" indent="0">
              <a:buNone/>
            </a:pPr>
            <a:r>
              <a:rPr lang="en-US" sz="1800" dirty="0" smtClean="0"/>
              <a:t>AIS </a:t>
            </a:r>
            <a:r>
              <a:rPr lang="en-US" sz="1800" dirty="0"/>
              <a:t>VIEW ID11111111 PODKLAD PRO VYDANI NOTAMU</a:t>
            </a:r>
          </a:p>
          <a:p>
            <a:pPr marL="0" indent="0">
              <a:buNone/>
            </a:pPr>
            <a:r>
              <a:rPr lang="cs-CZ" sz="1800" b="1" dirty="0"/>
              <a:t>A) </a:t>
            </a:r>
            <a:r>
              <a:rPr lang="cs-CZ" sz="1800" b="1" dirty="0" smtClean="0"/>
              <a:t>LKAA </a:t>
            </a:r>
            <a:r>
              <a:rPr lang="cs-CZ" sz="1800" dirty="0"/>
              <a:t>B) 2204131700 C) 2204131750</a:t>
            </a:r>
          </a:p>
          <a:p>
            <a:pPr marL="0" indent="0">
              <a:buNone/>
            </a:pPr>
            <a:r>
              <a:rPr lang="pt-BR" sz="1800" dirty="0"/>
              <a:t>E) NAV WRNG - LETY UAS V PROSTORU PSN 504400,16N0145922,00E (2.5NM SW</a:t>
            </a:r>
          </a:p>
          <a:p>
            <a:pPr marL="0" indent="0">
              <a:buNone/>
            </a:pPr>
            <a:r>
              <a:rPr lang="cs-CZ" sz="1800" dirty="0" smtClean="0"/>
              <a:t>ALFA</a:t>
            </a:r>
            <a:r>
              <a:rPr lang="pt-BR" sz="1800" dirty="0" smtClean="0"/>
              <a:t>) </a:t>
            </a:r>
            <a:r>
              <a:rPr lang="pt-BR" sz="1800" dirty="0"/>
              <a:t>- PSN 504349,75N0145924,63E (2.6NM SW </a:t>
            </a:r>
            <a:r>
              <a:rPr lang="cs-CZ" sz="1800" dirty="0" smtClean="0"/>
              <a:t>BRAVO</a:t>
            </a:r>
            <a:r>
              <a:rPr lang="pt-BR" sz="1800" dirty="0" smtClean="0"/>
              <a:t>) </a:t>
            </a:r>
            <a:r>
              <a:rPr lang="pt-BR" sz="1800" dirty="0"/>
              <a:t>- PSN 504351,85N0145939,15E (2.5NM</a:t>
            </a:r>
          </a:p>
          <a:p>
            <a:pPr marL="0" indent="0">
              <a:buNone/>
            </a:pPr>
            <a:r>
              <a:rPr lang="pt-BR" sz="1800" dirty="0"/>
              <a:t>SW </a:t>
            </a:r>
            <a:r>
              <a:rPr lang="cs-CZ" sz="1800" dirty="0" smtClean="0"/>
              <a:t>CHARLIE</a:t>
            </a:r>
            <a:r>
              <a:rPr lang="pt-BR" sz="1800" dirty="0" smtClean="0"/>
              <a:t>) </a:t>
            </a:r>
            <a:r>
              <a:rPr lang="pt-BR" sz="1800" dirty="0"/>
              <a:t>- </a:t>
            </a:r>
            <a:r>
              <a:rPr lang="cs-CZ" sz="1800" dirty="0"/>
              <a:t>PSN 504400,16N0145922,00E (2.5NM SW </a:t>
            </a:r>
            <a:r>
              <a:rPr lang="cs-CZ" sz="1800" dirty="0" smtClean="0"/>
              <a:t>ALFA)</a:t>
            </a:r>
            <a:endParaRPr lang="cs-CZ" sz="1800" dirty="0"/>
          </a:p>
          <a:p>
            <a:pPr marL="0" indent="0">
              <a:buNone/>
            </a:pPr>
            <a:r>
              <a:rPr lang="en-US" sz="1800" b="1" dirty="0"/>
              <a:t>F) GND G) 120M AGL</a:t>
            </a:r>
            <a:endParaRPr lang="cs-CZ" sz="1800" b="1" dirty="0"/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299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PUBLIKOVÁNÍ NAVIGAČNÍCH VÝSTRAH FORMOU ZPRÁV NOTAM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86860" y="1494383"/>
            <a:ext cx="11307836" cy="420303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2800" b="1" dirty="0">
                <a:solidFill>
                  <a:srgbClr val="00B0F0"/>
                </a:solidFill>
              </a:rPr>
              <a:t>NEOPRÁVNĚNÉ POŽADAVKY PRO PUBLIKACI NAVIGAČNÍ VÝSTRAHY</a:t>
            </a:r>
          </a:p>
          <a:p>
            <a:pPr marL="0" indent="0">
              <a:spcBef>
                <a:spcPct val="0"/>
              </a:spcBef>
              <a:buNone/>
            </a:pPr>
            <a:endParaRPr lang="cs-CZ" sz="2400" b="1" u="sng" dirty="0" smtClean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/>
              </a:rPr>
              <a:t>Navigační </a:t>
            </a:r>
            <a:r>
              <a:rPr lang="cs-CZ" sz="2400" dirty="0" smtClean="0">
                <a:solidFill>
                  <a:srgbClr val="002060"/>
                </a:solidFill>
                <a:latin typeface="Calibri"/>
              </a:rPr>
              <a:t>výstraha </a:t>
            </a:r>
            <a:r>
              <a:rPr lang="cs-CZ" sz="2400" dirty="0">
                <a:solidFill>
                  <a:srgbClr val="002060"/>
                </a:solidFill>
                <a:latin typeface="Calibri"/>
              </a:rPr>
              <a:t>pro UAS v ATZ a CTR/MCTR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Calibri"/>
              </a:rPr>
              <a:t>Dle OOP Omezený prostor LKR10 – UAS (čl. I bod c) jsou jasně stanovena pravidla pro pohyb UAS v ATZ a CTR/MCTR</a:t>
            </a:r>
            <a:r>
              <a:rPr lang="cs-CZ" sz="1800" dirty="0" smtClean="0">
                <a:solidFill>
                  <a:srgbClr val="002060"/>
                </a:solidFill>
                <a:latin typeface="Calibri"/>
              </a:rPr>
              <a:t>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/>
              <a:t>AIS </a:t>
            </a:r>
            <a:r>
              <a:rPr lang="en-US" sz="1800" dirty="0"/>
              <a:t>VIEW ID11111111 PODKLAD PRO VYDANI NOTAMU</a:t>
            </a:r>
          </a:p>
          <a:p>
            <a:pPr marL="0" indent="0">
              <a:buNone/>
            </a:pPr>
            <a:r>
              <a:rPr lang="cs-CZ" sz="1800" b="1" dirty="0"/>
              <a:t>A) LKLB </a:t>
            </a:r>
            <a:r>
              <a:rPr lang="cs-CZ" sz="1800" dirty="0"/>
              <a:t>B) 2204131700 C) 2204131750</a:t>
            </a:r>
          </a:p>
          <a:p>
            <a:pPr marL="0" indent="0">
              <a:buNone/>
            </a:pPr>
            <a:r>
              <a:rPr lang="pt-BR" sz="1800" dirty="0"/>
              <a:t>E) NAV WRNG - LETY UAS V PROSTORU PSN 504400,16N0145922,00E (2.5NM SW</a:t>
            </a:r>
          </a:p>
          <a:p>
            <a:pPr marL="0" indent="0">
              <a:buNone/>
            </a:pPr>
            <a:r>
              <a:rPr lang="pt-BR" sz="1800" dirty="0"/>
              <a:t>LKLB) - PSN 504349,75N0145924,63E (2.6NM SW LKLB) - PSN 504351,85N0145939,15E (2.5NM</a:t>
            </a:r>
          </a:p>
          <a:p>
            <a:pPr marL="0" indent="0">
              <a:buNone/>
            </a:pPr>
            <a:r>
              <a:rPr lang="pt-BR" sz="1800" dirty="0"/>
              <a:t>SW LKLB) - </a:t>
            </a:r>
            <a:r>
              <a:rPr lang="cs-CZ" sz="1800" dirty="0"/>
              <a:t>PSN 504400,16N0145922,00E (2.5NM SW LKLB)</a:t>
            </a:r>
          </a:p>
          <a:p>
            <a:pPr marL="0" indent="0">
              <a:buNone/>
            </a:pPr>
            <a:r>
              <a:rPr lang="en-US" sz="1800" b="1" dirty="0"/>
              <a:t>F) GND G) 120M AGL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Calibri"/>
              </a:rPr>
              <a:t> </a:t>
            </a:r>
            <a:endParaRPr lang="cs-CZ" sz="18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09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CAA_prezentace_NOF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3718</TotalTime>
  <Words>846</Words>
  <Application>Microsoft Office PowerPoint</Application>
  <PresentationFormat>Širokoúhlá obrazovka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PPT Prezentace CZ -  nové logo</vt:lpstr>
      <vt:lpstr>CAA_prezentace_NOF</vt:lpstr>
      <vt:lpstr>PUBLIKOVÁNÍ NAVIGAČNÍCH VÝSTRAH FORMOU ZPRÁV NOTAM   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PUBLIKOVÁNÍ NAVIGAČNÍCH VÝSTRAH FORMOU ZPRÁV NOTAM</vt:lpstr>
      <vt:lpstr>Děkuji za pozornost.    Michal Pufr pufr@ans.cz +420 724 949 265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Dušan Ingeli</dc:creator>
  <cp:lastModifiedBy>PUFR Michal</cp:lastModifiedBy>
  <cp:revision>500</cp:revision>
  <cp:lastPrinted>2019-05-21T07:01:59Z</cp:lastPrinted>
  <dcterms:created xsi:type="dcterms:W3CDTF">2016-04-27T12:53:02Z</dcterms:created>
  <dcterms:modified xsi:type="dcterms:W3CDTF">2024-01-11T20:41:57Z</dcterms:modified>
</cp:coreProperties>
</file>