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77" r:id="rId4"/>
    <p:sldId id="287" r:id="rId5"/>
    <p:sldId id="27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73" r:id="rId16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50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9" orient="horz" pos="3657" userDrawn="1">
          <p15:clr>
            <a:srgbClr val="A4A3A4"/>
          </p15:clr>
        </p15:guide>
        <p15:guide id="10" pos="7673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3612" userDrawn="1">
          <p15:clr>
            <a:srgbClr val="A4A3A4"/>
          </p15:clr>
        </p15:guide>
        <p15:guide id="13" orient="horz" pos="913" userDrawn="1">
          <p15:clr>
            <a:srgbClr val="A4A3A4"/>
          </p15:clr>
        </p15:guide>
        <p15:guide id="14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205B"/>
    <a:srgbClr val="00A9E0"/>
    <a:srgbClr val="007398"/>
    <a:srgbClr val="007396"/>
    <a:srgbClr val="00205E"/>
    <a:srgbClr val="006600"/>
    <a:srgbClr val="00A9E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5394" autoAdjust="0"/>
  </p:normalViewPr>
  <p:slideViewPr>
    <p:cSldViewPr snapToGrid="0">
      <p:cViewPr varScale="1">
        <p:scale>
          <a:sx n="105" d="100"/>
          <a:sy n="105" d="100"/>
        </p:scale>
        <p:origin x="120" y="312"/>
      </p:cViewPr>
      <p:guideLst>
        <p:guide pos="1504"/>
        <p:guide pos="3840"/>
        <p:guide orient="horz" pos="958"/>
        <p:guide orient="horz" pos="3657"/>
        <p:guide pos="7673"/>
        <p:guide pos="7446"/>
        <p:guide orient="horz" pos="3612"/>
        <p:guide orient="horz" pos="913"/>
        <p:guide pos="2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90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VŘ VV ATC 2019 IX. / 2020 I.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3A5E-61DD-49D1-89E3-66A25E55121A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Zpracoval: D. Ingeli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E8BE-36EA-409C-9D37-22AB28283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956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VŘ VV ATC 2019 IX. / 2020 I.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10.01.2025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Zpracoval: D. Ingeli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Redislokace 533. praporu bezpilotních prostředků do Přerova -&gt; ruší se LKTRA90 Alojzov, LKTRA91 Grygov, LKTRA92 Dobrochov</a:t>
            </a:r>
          </a:p>
          <a:p>
            <a:r>
              <a:rPr lang="cs-CZ" dirty="0"/>
              <a:t>- Místo nich vzniknou nové prostory LKTRA93, 94, 95, 96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VŘ VV ATC 2019 IX. / 2020 I.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Zpracoval: D. Ingeli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16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VŘ VV ATC 2019 IX. / 2020 I.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Zpracoval: D. Ingeli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64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VŘ VV ATC 2019 IX. / 2020 I.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Zpracoval: D. Ingeli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85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0000" y="1768317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860" y="2039815"/>
            <a:ext cx="552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5808" y="2039815"/>
            <a:ext cx="552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3" y="1597025"/>
            <a:ext cx="4557183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5486401" y="1597025"/>
            <a:ext cx="3778251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539753" y="4505328"/>
            <a:ext cx="4557183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5486401" y="5135566"/>
            <a:ext cx="3778251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2" y="1597025"/>
            <a:ext cx="7919235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8470836" y="1597028"/>
            <a:ext cx="3392917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387353" y="257175"/>
            <a:ext cx="1147656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399496" y="447677"/>
            <a:ext cx="11464256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924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190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60000" y="504000"/>
            <a:ext cx="1147656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60000" y="1800000"/>
            <a:ext cx="11476567" cy="39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11353800" y="311150"/>
            <a:ext cx="51011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9" r:id="rId8"/>
    <p:sldLayoutId id="2147483680" r:id="rId9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just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371475" y="770021"/>
            <a:ext cx="8347409" cy="1376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/>
              <a:t>Změny ve vzdušném prostoru pro rok 2025</a:t>
            </a:r>
            <a:br>
              <a:rPr lang="cs-CZ" sz="3200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71475" y="2146383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dirty="0"/>
              <a:t>Ondřej Gelbič</a:t>
            </a:r>
          </a:p>
          <a:p>
            <a:pPr eaLnBrk="1" hangingPunct="1"/>
            <a:r>
              <a:rPr lang="cs-CZ" altLang="cs-CZ" dirty="0"/>
              <a:t>Konstruktér letových postupů </a:t>
            </a:r>
          </a:p>
          <a:p>
            <a:pPr eaLnBrk="1" hangingPunct="1"/>
            <a:r>
              <a:rPr lang="cs-CZ" altLang="cs-CZ" dirty="0"/>
              <a:t>11.1.2025</a:t>
            </a:r>
          </a:p>
        </p:txBody>
      </p:sp>
    </p:spTree>
    <p:extLst>
      <p:ext uri="{BB962C8B-B14F-4D97-AF65-F5344CB8AC3E}">
        <p14:creationId xmlns:p14="http://schemas.microsoft.com/office/powerpoint/2010/main" val="3868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504000"/>
            <a:ext cx="8751803" cy="655099"/>
          </a:xfrm>
        </p:spPr>
        <p:txBody>
          <a:bodyPr/>
          <a:lstStyle/>
          <a:p>
            <a:r>
              <a:rPr lang="cs-CZ" sz="3200" dirty="0"/>
              <a:t>Zrušení prostorů LKD11, LKD13 a LKD14</a:t>
            </a:r>
            <a:endParaRPr lang="cs-CZ" sz="3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556D19-B7B5-6738-B526-327A8384B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69" y="1105796"/>
            <a:ext cx="6271768" cy="4646407"/>
          </a:xfrm>
          <a:prstGeom prst="rect">
            <a:avLst/>
          </a:prstGeom>
          <a:ln w="12700">
            <a:solidFill>
              <a:srgbClr val="00A9E0">
                <a:lumMod val="75000"/>
                <a:lumOff val="25000"/>
              </a:srgbClr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6D438D3-683E-20A6-E814-5FE7E939E6BD}"/>
              </a:ext>
            </a:extLst>
          </p:cNvPr>
          <p:cNvSpPr/>
          <p:nvPr/>
        </p:nvSpPr>
        <p:spPr>
          <a:xfrm>
            <a:off x="3892027" y="1373100"/>
            <a:ext cx="3812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dirty="0">
                <a:ln w="12700">
                  <a:solidFill>
                    <a:srgbClr val="00A9E0">
                      <a:satMod val="155000"/>
                    </a:srgbClr>
                  </a:solidFill>
                  <a:prstDash val="solid"/>
                </a:ln>
                <a:solidFill>
                  <a:srgbClr val="00205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LKD14  LESNÁ</a:t>
            </a:r>
          </a:p>
        </p:txBody>
      </p:sp>
    </p:spTree>
    <p:extLst>
      <p:ext uri="{BB962C8B-B14F-4D97-AF65-F5344CB8AC3E}">
        <p14:creationId xmlns:p14="http://schemas.microsoft.com/office/powerpoint/2010/main" val="1763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504000"/>
            <a:ext cx="8751803" cy="655099"/>
          </a:xfrm>
        </p:spPr>
        <p:txBody>
          <a:bodyPr/>
          <a:lstStyle/>
          <a:p>
            <a:r>
              <a:rPr lang="cs-CZ" sz="3200" dirty="0"/>
              <a:t>Zrušení prostorů LKD11, LKD13 a LKD14</a:t>
            </a:r>
            <a:endParaRPr lang="cs-CZ" sz="3600" dirty="0"/>
          </a:p>
        </p:txBody>
      </p:sp>
      <p:pic>
        <p:nvPicPr>
          <p:cNvPr id="4" name="Picture 1" descr="LKD.jpg">
            <a:extLst>
              <a:ext uri="{FF2B5EF4-FFF2-40B4-BE49-F238E27FC236}">
                <a16:creationId xmlns:a16="http://schemas.microsoft.com/office/drawing/2014/main" id="{FBD5A873-34E4-11CC-15C3-E627DBDE7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24" y="1135796"/>
            <a:ext cx="7948352" cy="458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A0FD439-5D2E-D1E2-8CBE-EB5DB94E07D8}"/>
              </a:ext>
            </a:extLst>
          </p:cNvPr>
          <p:cNvSpPr/>
          <p:nvPr/>
        </p:nvSpPr>
        <p:spPr>
          <a:xfrm>
            <a:off x="8168185" y="3343701"/>
            <a:ext cx="648269" cy="559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AA9381B-8782-8BEE-3290-1E3ACC7843BF}"/>
              </a:ext>
            </a:extLst>
          </p:cNvPr>
          <p:cNvSpPr/>
          <p:nvPr/>
        </p:nvSpPr>
        <p:spPr>
          <a:xfrm>
            <a:off x="3098042" y="2292825"/>
            <a:ext cx="484496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A35BD76-70F0-307E-1426-2065FD46A31F}"/>
              </a:ext>
            </a:extLst>
          </p:cNvPr>
          <p:cNvSpPr/>
          <p:nvPr/>
        </p:nvSpPr>
        <p:spPr>
          <a:xfrm>
            <a:off x="4151194" y="4874526"/>
            <a:ext cx="484496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C42E1F8-85E8-B5B7-6A2C-0E3A64158A29}"/>
              </a:ext>
            </a:extLst>
          </p:cNvPr>
          <p:cNvSpPr/>
          <p:nvPr/>
        </p:nvSpPr>
        <p:spPr>
          <a:xfrm>
            <a:off x="2988860" y="2347415"/>
            <a:ext cx="218364" cy="129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1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591" y="533773"/>
            <a:ext cx="10121481" cy="655099"/>
          </a:xfrm>
        </p:spPr>
        <p:txBody>
          <a:bodyPr/>
          <a:lstStyle/>
          <a:p>
            <a:r>
              <a:rPr lang="cs-CZ" sz="3200" dirty="0"/>
              <a:t>Zrušení prostorů LKTRA90, LKTRA91 a LKTRA92</a:t>
            </a:r>
            <a:endParaRPr lang="cs-CZ" sz="3600" dirty="0"/>
          </a:p>
        </p:txBody>
      </p:sp>
      <p:pic>
        <p:nvPicPr>
          <p:cNvPr id="11" name="Obrázek 10" descr="Obsah obrázku text, diagram, mapa, Plán&#10;&#10;Popis byl vytvořen automaticky">
            <a:extLst>
              <a:ext uri="{FF2B5EF4-FFF2-40B4-BE49-F238E27FC236}">
                <a16:creationId xmlns:a16="http://schemas.microsoft.com/office/drawing/2014/main" id="{3353AEB9-81B7-160C-3BFE-694B521D4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84" y="1188872"/>
            <a:ext cx="5989569" cy="4526054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93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591" y="424592"/>
            <a:ext cx="9977183" cy="639934"/>
          </a:xfrm>
        </p:spPr>
        <p:txBody>
          <a:bodyPr/>
          <a:lstStyle/>
          <a:p>
            <a:r>
              <a:rPr lang="cs-CZ" sz="3600" dirty="0"/>
              <a:t>Nové prostory </a:t>
            </a:r>
            <a:r>
              <a:rPr lang="cs-CZ" sz="4000" dirty="0"/>
              <a:t>LKTRA93, 94, 95, 96</a:t>
            </a:r>
          </a:p>
        </p:txBody>
      </p:sp>
      <p:pic>
        <p:nvPicPr>
          <p:cNvPr id="4" name="Obrázek 3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30EA3693-E6B7-0609-5D30-D873D612A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06" y="1243899"/>
            <a:ext cx="6031387" cy="3960769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FC0AB58-E7BC-2ED3-3973-DF994AFB548A}"/>
              </a:ext>
            </a:extLst>
          </p:cNvPr>
          <p:cNvSpPr txBox="1">
            <a:spLocks/>
          </p:cNvSpPr>
          <p:nvPr/>
        </p:nvSpPr>
        <p:spPr bwMode="auto">
          <a:xfrm>
            <a:off x="187357" y="1980879"/>
            <a:ext cx="2799457" cy="7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2800" dirty="0"/>
              <a:t>LKTRA93</a:t>
            </a:r>
          </a:p>
          <a:p>
            <a:pPr algn="ctr"/>
            <a:r>
              <a:rPr lang="cs-CZ" sz="2000" dirty="0"/>
              <a:t>4000 ft AMSL – FL075</a:t>
            </a:r>
            <a:endParaRPr lang="cs-CZ" sz="18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BF9D6B0-812E-5D0E-865F-EF4104482587}"/>
              </a:ext>
            </a:extLst>
          </p:cNvPr>
          <p:cNvSpPr txBox="1">
            <a:spLocks/>
          </p:cNvSpPr>
          <p:nvPr/>
        </p:nvSpPr>
        <p:spPr bwMode="auto">
          <a:xfrm>
            <a:off x="187358" y="3871093"/>
            <a:ext cx="2799457" cy="7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2800" dirty="0"/>
              <a:t>LKTRA94</a:t>
            </a:r>
          </a:p>
          <a:p>
            <a:pPr algn="ctr"/>
            <a:r>
              <a:rPr lang="cs-CZ" sz="2000" dirty="0"/>
              <a:t>3500 ft AMSL – FL095</a:t>
            </a:r>
            <a:endParaRPr lang="cs-CZ" sz="18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8F43836-2C4F-8263-F3D7-895EB1490ACE}"/>
              </a:ext>
            </a:extLst>
          </p:cNvPr>
          <p:cNvSpPr txBox="1">
            <a:spLocks/>
          </p:cNvSpPr>
          <p:nvPr/>
        </p:nvSpPr>
        <p:spPr bwMode="auto">
          <a:xfrm>
            <a:off x="9205184" y="1980879"/>
            <a:ext cx="2799457" cy="7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2800" dirty="0"/>
              <a:t>LKTRA95</a:t>
            </a:r>
          </a:p>
          <a:p>
            <a:pPr algn="ctr"/>
            <a:r>
              <a:rPr lang="cs-CZ" sz="2000" dirty="0"/>
              <a:t>3500 ft AMSL – FL125</a:t>
            </a:r>
            <a:endParaRPr lang="cs-CZ" sz="18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0CB6765-AC2E-3DE9-E0C9-1F36C5E16CDC}"/>
              </a:ext>
            </a:extLst>
          </p:cNvPr>
          <p:cNvSpPr txBox="1">
            <a:spLocks/>
          </p:cNvSpPr>
          <p:nvPr/>
        </p:nvSpPr>
        <p:spPr bwMode="auto">
          <a:xfrm>
            <a:off x="9205184" y="3871093"/>
            <a:ext cx="2799457" cy="7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2800" dirty="0"/>
              <a:t>LKTRA96</a:t>
            </a:r>
          </a:p>
          <a:p>
            <a:pPr algn="ctr"/>
            <a:r>
              <a:rPr lang="cs-CZ" sz="2000" dirty="0"/>
              <a:t>3500 ft AMSL – FL095</a:t>
            </a:r>
            <a:endParaRPr lang="cs-CZ" sz="180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F0A0AA4-544B-3431-C1B5-A977DA13D387}"/>
              </a:ext>
            </a:extLst>
          </p:cNvPr>
          <p:cNvSpPr/>
          <p:nvPr/>
        </p:nvSpPr>
        <p:spPr>
          <a:xfrm>
            <a:off x="6680579" y="3254991"/>
            <a:ext cx="1405720" cy="1392072"/>
          </a:xfrm>
          <a:prstGeom prst="ellipse">
            <a:avLst/>
          </a:prstGeom>
          <a:solidFill>
            <a:schemeClr val="tx2">
              <a:lumMod val="50000"/>
              <a:lumOff val="50000"/>
              <a:alpha val="25098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710B8A69-0F62-034F-60CA-840CD5295E03}"/>
              </a:ext>
            </a:extLst>
          </p:cNvPr>
          <p:cNvSpPr/>
          <p:nvPr/>
        </p:nvSpPr>
        <p:spPr>
          <a:xfrm>
            <a:off x="3781425" y="3919538"/>
            <a:ext cx="3262313" cy="966787"/>
          </a:xfrm>
          <a:custGeom>
            <a:avLst/>
            <a:gdLst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3262313 w 3262313"/>
              <a:gd name="connsiteY8" fmla="*/ 652462 h 966787"/>
              <a:gd name="connsiteX9" fmla="*/ 2819400 w 3262313"/>
              <a:gd name="connsiteY9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3057525 w 3262313"/>
              <a:gd name="connsiteY8" fmla="*/ 280987 h 966787"/>
              <a:gd name="connsiteX9" fmla="*/ 3262313 w 3262313"/>
              <a:gd name="connsiteY9" fmla="*/ 652462 h 966787"/>
              <a:gd name="connsiteX10" fmla="*/ 2819400 w 3262313"/>
              <a:gd name="connsiteY10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2947987 w 3262313"/>
              <a:gd name="connsiteY8" fmla="*/ 366712 h 966787"/>
              <a:gd name="connsiteX9" fmla="*/ 3262313 w 3262313"/>
              <a:gd name="connsiteY9" fmla="*/ 652462 h 966787"/>
              <a:gd name="connsiteX10" fmla="*/ 2819400 w 3262313"/>
              <a:gd name="connsiteY10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2971800 w 3262313"/>
              <a:gd name="connsiteY8" fmla="*/ 361950 h 966787"/>
              <a:gd name="connsiteX9" fmla="*/ 3262313 w 3262313"/>
              <a:gd name="connsiteY9" fmla="*/ 652462 h 966787"/>
              <a:gd name="connsiteX10" fmla="*/ 2819400 w 3262313"/>
              <a:gd name="connsiteY10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2971800 w 3262313"/>
              <a:gd name="connsiteY8" fmla="*/ 361950 h 966787"/>
              <a:gd name="connsiteX9" fmla="*/ 3262313 w 3262313"/>
              <a:gd name="connsiteY9" fmla="*/ 652462 h 966787"/>
              <a:gd name="connsiteX10" fmla="*/ 2819400 w 3262313"/>
              <a:gd name="connsiteY10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2971800 w 3262313"/>
              <a:gd name="connsiteY8" fmla="*/ 361950 h 966787"/>
              <a:gd name="connsiteX9" fmla="*/ 3262313 w 3262313"/>
              <a:gd name="connsiteY9" fmla="*/ 652462 h 966787"/>
              <a:gd name="connsiteX10" fmla="*/ 2819400 w 3262313"/>
              <a:gd name="connsiteY10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2971800 w 3262313"/>
              <a:gd name="connsiteY8" fmla="*/ 361950 h 966787"/>
              <a:gd name="connsiteX9" fmla="*/ 3262313 w 3262313"/>
              <a:gd name="connsiteY9" fmla="*/ 652462 h 966787"/>
              <a:gd name="connsiteX10" fmla="*/ 2819400 w 3262313"/>
              <a:gd name="connsiteY10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2971800 w 3262313"/>
              <a:gd name="connsiteY8" fmla="*/ 361950 h 966787"/>
              <a:gd name="connsiteX9" fmla="*/ 3262313 w 3262313"/>
              <a:gd name="connsiteY9" fmla="*/ 652462 h 966787"/>
              <a:gd name="connsiteX10" fmla="*/ 2819400 w 3262313"/>
              <a:gd name="connsiteY10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2971800 w 3262313"/>
              <a:gd name="connsiteY8" fmla="*/ 361950 h 966787"/>
              <a:gd name="connsiteX9" fmla="*/ 3262313 w 3262313"/>
              <a:gd name="connsiteY9" fmla="*/ 652462 h 966787"/>
              <a:gd name="connsiteX10" fmla="*/ 2819400 w 3262313"/>
              <a:gd name="connsiteY10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1304925 w 3262313"/>
              <a:gd name="connsiteY6" fmla="*/ 414337 h 966787"/>
              <a:gd name="connsiteX7" fmla="*/ 2895600 w 3262313"/>
              <a:gd name="connsiteY7" fmla="*/ 0 h 966787"/>
              <a:gd name="connsiteX8" fmla="*/ 2971800 w 3262313"/>
              <a:gd name="connsiteY8" fmla="*/ 361950 h 966787"/>
              <a:gd name="connsiteX9" fmla="*/ 3262313 w 3262313"/>
              <a:gd name="connsiteY9" fmla="*/ 652462 h 966787"/>
              <a:gd name="connsiteX10" fmla="*/ 2819400 w 3262313"/>
              <a:gd name="connsiteY10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62025 w 3262313"/>
              <a:gd name="connsiteY6" fmla="*/ 304800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33450 w 3262313"/>
              <a:gd name="connsiteY6" fmla="*/ 400050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23925 w 3262313"/>
              <a:gd name="connsiteY6" fmla="*/ 419100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14400 w 3262313"/>
              <a:gd name="connsiteY6" fmla="*/ 438150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19163 w 3262313"/>
              <a:gd name="connsiteY6" fmla="*/ 423863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19163 w 3262313"/>
              <a:gd name="connsiteY6" fmla="*/ 423863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19163 w 3262313"/>
              <a:gd name="connsiteY6" fmla="*/ 423863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28688 w 3262313"/>
              <a:gd name="connsiteY6" fmla="*/ 419101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28688 w 3262313"/>
              <a:gd name="connsiteY6" fmla="*/ 419101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28688 w 3262313"/>
              <a:gd name="connsiteY6" fmla="*/ 419101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  <a:gd name="connsiteX0" fmla="*/ 2819400 w 3262313"/>
              <a:gd name="connsiteY0" fmla="*/ 571500 h 966787"/>
              <a:gd name="connsiteX1" fmla="*/ 1195388 w 3262313"/>
              <a:gd name="connsiteY1" fmla="*/ 966787 h 966787"/>
              <a:gd name="connsiteX2" fmla="*/ 0 w 3262313"/>
              <a:gd name="connsiteY2" fmla="*/ 862012 h 966787"/>
              <a:gd name="connsiteX3" fmla="*/ 100013 w 3262313"/>
              <a:gd name="connsiteY3" fmla="*/ 585787 h 966787"/>
              <a:gd name="connsiteX4" fmla="*/ 14288 w 3262313"/>
              <a:gd name="connsiteY4" fmla="*/ 352425 h 966787"/>
              <a:gd name="connsiteX5" fmla="*/ 604838 w 3262313"/>
              <a:gd name="connsiteY5" fmla="*/ 209550 h 966787"/>
              <a:gd name="connsiteX6" fmla="*/ 923925 w 3262313"/>
              <a:gd name="connsiteY6" fmla="*/ 404813 h 966787"/>
              <a:gd name="connsiteX7" fmla="*/ 1304925 w 3262313"/>
              <a:gd name="connsiteY7" fmla="*/ 414337 h 966787"/>
              <a:gd name="connsiteX8" fmla="*/ 2895600 w 3262313"/>
              <a:gd name="connsiteY8" fmla="*/ 0 h 966787"/>
              <a:gd name="connsiteX9" fmla="*/ 2971800 w 3262313"/>
              <a:gd name="connsiteY9" fmla="*/ 361950 h 966787"/>
              <a:gd name="connsiteX10" fmla="*/ 3262313 w 3262313"/>
              <a:gd name="connsiteY10" fmla="*/ 652462 h 966787"/>
              <a:gd name="connsiteX11" fmla="*/ 2819400 w 3262313"/>
              <a:gd name="connsiteY11" fmla="*/ 571500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2313" h="966787">
                <a:moveTo>
                  <a:pt x="2819400" y="571500"/>
                </a:moveTo>
                <a:lnTo>
                  <a:pt x="1195388" y="966787"/>
                </a:lnTo>
                <a:lnTo>
                  <a:pt x="0" y="862012"/>
                </a:lnTo>
                <a:lnTo>
                  <a:pt x="100013" y="585787"/>
                </a:lnTo>
                <a:lnTo>
                  <a:pt x="14288" y="352425"/>
                </a:lnTo>
                <a:lnTo>
                  <a:pt x="604838" y="209550"/>
                </a:lnTo>
                <a:cubicBezTo>
                  <a:pt x="712788" y="279400"/>
                  <a:pt x="768350" y="382588"/>
                  <a:pt x="923925" y="404813"/>
                </a:cubicBezTo>
                <a:cubicBezTo>
                  <a:pt x="1143000" y="444500"/>
                  <a:pt x="1176338" y="417512"/>
                  <a:pt x="1304925" y="414337"/>
                </a:cubicBezTo>
                <a:lnTo>
                  <a:pt x="2895600" y="0"/>
                </a:lnTo>
                <a:cubicBezTo>
                  <a:pt x="2921000" y="120650"/>
                  <a:pt x="2884487" y="169862"/>
                  <a:pt x="2971800" y="361950"/>
                </a:cubicBezTo>
                <a:cubicBezTo>
                  <a:pt x="3068639" y="511174"/>
                  <a:pt x="3165475" y="555625"/>
                  <a:pt x="3262313" y="652462"/>
                </a:cubicBezTo>
                <a:lnTo>
                  <a:pt x="2819400" y="571500"/>
                </a:lnTo>
                <a:close/>
              </a:path>
            </a:pathLst>
          </a:custGeom>
          <a:solidFill>
            <a:schemeClr val="tx2">
              <a:lumMod val="50000"/>
              <a:lumOff val="50000"/>
              <a:alpha val="25098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5A33156B-E1F7-E292-1DF0-F2BC56AF2073}"/>
              </a:ext>
            </a:extLst>
          </p:cNvPr>
          <p:cNvSpPr/>
          <p:nvPr/>
        </p:nvSpPr>
        <p:spPr>
          <a:xfrm>
            <a:off x="5072063" y="3128963"/>
            <a:ext cx="2038350" cy="1195387"/>
          </a:xfrm>
          <a:custGeom>
            <a:avLst/>
            <a:gdLst>
              <a:gd name="connsiteX0" fmla="*/ 0 w 2038350"/>
              <a:gd name="connsiteY0" fmla="*/ 1195387 h 1195387"/>
              <a:gd name="connsiteX1" fmla="*/ 409575 w 2038350"/>
              <a:gd name="connsiteY1" fmla="*/ 109537 h 1195387"/>
              <a:gd name="connsiteX2" fmla="*/ 1671637 w 2038350"/>
              <a:gd name="connsiteY2" fmla="*/ 0 h 1195387"/>
              <a:gd name="connsiteX3" fmla="*/ 2038350 w 2038350"/>
              <a:gd name="connsiteY3" fmla="*/ 171450 h 1195387"/>
              <a:gd name="connsiteX4" fmla="*/ 1604962 w 2038350"/>
              <a:gd name="connsiteY4" fmla="*/ 790575 h 1195387"/>
              <a:gd name="connsiteX5" fmla="*/ 0 w 2038350"/>
              <a:gd name="connsiteY5" fmla="*/ 1195387 h 1195387"/>
              <a:gd name="connsiteX0" fmla="*/ 0 w 2038350"/>
              <a:gd name="connsiteY0" fmla="*/ 1195387 h 1195387"/>
              <a:gd name="connsiteX1" fmla="*/ 209550 w 2038350"/>
              <a:gd name="connsiteY1" fmla="*/ 647700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604962 w 2038350"/>
              <a:gd name="connsiteY5" fmla="*/ 790575 h 1195387"/>
              <a:gd name="connsiteX6" fmla="*/ 0 w 2038350"/>
              <a:gd name="connsiteY6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824037 w 2038350"/>
              <a:gd name="connsiteY5" fmla="*/ 490537 h 1195387"/>
              <a:gd name="connsiteX6" fmla="*/ 1604962 w 2038350"/>
              <a:gd name="connsiteY6" fmla="*/ 790575 h 1195387"/>
              <a:gd name="connsiteX7" fmla="*/ 0 w 2038350"/>
              <a:gd name="connsiteY7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704975 w 2038350"/>
              <a:gd name="connsiteY5" fmla="*/ 428624 h 1195387"/>
              <a:gd name="connsiteX6" fmla="*/ 1604962 w 2038350"/>
              <a:gd name="connsiteY6" fmla="*/ 790575 h 1195387"/>
              <a:gd name="connsiteX7" fmla="*/ 0 w 2038350"/>
              <a:gd name="connsiteY7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704975 w 2038350"/>
              <a:gd name="connsiteY5" fmla="*/ 428624 h 1195387"/>
              <a:gd name="connsiteX6" fmla="*/ 1604962 w 2038350"/>
              <a:gd name="connsiteY6" fmla="*/ 790575 h 1195387"/>
              <a:gd name="connsiteX7" fmla="*/ 0 w 2038350"/>
              <a:gd name="connsiteY7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719262 w 2038350"/>
              <a:gd name="connsiteY5" fmla="*/ 442912 h 1195387"/>
              <a:gd name="connsiteX6" fmla="*/ 1604962 w 2038350"/>
              <a:gd name="connsiteY6" fmla="*/ 790575 h 1195387"/>
              <a:gd name="connsiteX7" fmla="*/ 0 w 2038350"/>
              <a:gd name="connsiteY7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719262 w 2038350"/>
              <a:gd name="connsiteY5" fmla="*/ 442912 h 1195387"/>
              <a:gd name="connsiteX6" fmla="*/ 1604962 w 2038350"/>
              <a:gd name="connsiteY6" fmla="*/ 790575 h 1195387"/>
              <a:gd name="connsiteX7" fmla="*/ 0 w 2038350"/>
              <a:gd name="connsiteY7" fmla="*/ 1195387 h 1195387"/>
              <a:gd name="connsiteX0" fmla="*/ 0 w 2038350"/>
              <a:gd name="connsiteY0" fmla="*/ 1195387 h 1195387"/>
              <a:gd name="connsiteX1" fmla="*/ 504825 w 2038350"/>
              <a:gd name="connsiteY1" fmla="*/ 733425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719262 w 2038350"/>
              <a:gd name="connsiteY5" fmla="*/ 442912 h 1195387"/>
              <a:gd name="connsiteX6" fmla="*/ 1604962 w 2038350"/>
              <a:gd name="connsiteY6" fmla="*/ 790575 h 1195387"/>
              <a:gd name="connsiteX7" fmla="*/ 0 w 2038350"/>
              <a:gd name="connsiteY7" fmla="*/ 1195387 h 1195387"/>
              <a:gd name="connsiteX0" fmla="*/ 0 w 2038350"/>
              <a:gd name="connsiteY0" fmla="*/ 1195387 h 1195387"/>
              <a:gd name="connsiteX1" fmla="*/ 493808 w 2038350"/>
              <a:gd name="connsiteY1" fmla="*/ 729753 h 1195387"/>
              <a:gd name="connsiteX2" fmla="*/ 409575 w 2038350"/>
              <a:gd name="connsiteY2" fmla="*/ 109537 h 1195387"/>
              <a:gd name="connsiteX3" fmla="*/ 1671637 w 2038350"/>
              <a:gd name="connsiteY3" fmla="*/ 0 h 1195387"/>
              <a:gd name="connsiteX4" fmla="*/ 2038350 w 2038350"/>
              <a:gd name="connsiteY4" fmla="*/ 171450 h 1195387"/>
              <a:gd name="connsiteX5" fmla="*/ 1719262 w 2038350"/>
              <a:gd name="connsiteY5" fmla="*/ 442912 h 1195387"/>
              <a:gd name="connsiteX6" fmla="*/ 1604962 w 2038350"/>
              <a:gd name="connsiteY6" fmla="*/ 790575 h 1195387"/>
              <a:gd name="connsiteX7" fmla="*/ 0 w 2038350"/>
              <a:gd name="connsiteY7" fmla="*/ 1195387 h 119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350" h="1195387">
                <a:moveTo>
                  <a:pt x="0" y="1195387"/>
                </a:moveTo>
                <a:cubicBezTo>
                  <a:pt x="196850" y="1084262"/>
                  <a:pt x="287433" y="1136153"/>
                  <a:pt x="493808" y="729753"/>
                </a:cubicBezTo>
                <a:cubicBezTo>
                  <a:pt x="562070" y="202704"/>
                  <a:pt x="460375" y="312738"/>
                  <a:pt x="409575" y="109537"/>
                </a:cubicBezTo>
                <a:lnTo>
                  <a:pt x="1671637" y="0"/>
                </a:lnTo>
                <a:lnTo>
                  <a:pt x="2038350" y="171450"/>
                </a:lnTo>
                <a:cubicBezTo>
                  <a:pt x="1927225" y="257175"/>
                  <a:pt x="1849437" y="266700"/>
                  <a:pt x="1719262" y="442912"/>
                </a:cubicBezTo>
                <a:cubicBezTo>
                  <a:pt x="1633537" y="592137"/>
                  <a:pt x="1643062" y="674687"/>
                  <a:pt x="1604962" y="790575"/>
                </a:cubicBezTo>
                <a:lnTo>
                  <a:pt x="0" y="1195387"/>
                </a:lnTo>
                <a:close/>
              </a:path>
            </a:pathLst>
          </a:custGeom>
          <a:solidFill>
            <a:schemeClr val="tx2">
              <a:lumMod val="50000"/>
              <a:lumOff val="50000"/>
              <a:alpha val="25098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A28222F-2E8B-B730-611E-A192977E3ADD}"/>
              </a:ext>
            </a:extLst>
          </p:cNvPr>
          <p:cNvSpPr/>
          <p:nvPr/>
        </p:nvSpPr>
        <p:spPr>
          <a:xfrm>
            <a:off x="6779046" y="1487277"/>
            <a:ext cx="1766371" cy="1814111"/>
          </a:xfrm>
          <a:custGeom>
            <a:avLst/>
            <a:gdLst>
              <a:gd name="connsiteX0" fmla="*/ 859315 w 1766371"/>
              <a:gd name="connsiteY0" fmla="*/ 1799422 h 1814111"/>
              <a:gd name="connsiteX1" fmla="*/ 892366 w 1766371"/>
              <a:gd name="connsiteY1" fmla="*/ 550843 h 1814111"/>
              <a:gd name="connsiteX2" fmla="*/ 1766371 w 1766371"/>
              <a:gd name="connsiteY2" fmla="*/ 598583 h 1814111"/>
              <a:gd name="connsiteX3" fmla="*/ 1340385 w 1766371"/>
              <a:gd name="connsiteY3" fmla="*/ 304800 h 1814111"/>
              <a:gd name="connsiteX4" fmla="*/ 550843 w 1766371"/>
              <a:gd name="connsiteY4" fmla="*/ 0 h 1814111"/>
              <a:gd name="connsiteX5" fmla="*/ 0 w 1766371"/>
              <a:gd name="connsiteY5" fmla="*/ 157909 h 1814111"/>
              <a:gd name="connsiteX6" fmla="*/ 337850 w 1766371"/>
              <a:gd name="connsiteY6" fmla="*/ 499431 h 1814111"/>
              <a:gd name="connsiteX7" fmla="*/ 326834 w 1766371"/>
              <a:gd name="connsiteY7" fmla="*/ 1814111 h 1814111"/>
              <a:gd name="connsiteX8" fmla="*/ 859315 w 1766371"/>
              <a:gd name="connsiteY8" fmla="*/ 1799422 h 1814111"/>
              <a:gd name="connsiteX0" fmla="*/ 859315 w 1766371"/>
              <a:gd name="connsiteY0" fmla="*/ 1799422 h 1814111"/>
              <a:gd name="connsiteX1" fmla="*/ 892366 w 1766371"/>
              <a:gd name="connsiteY1" fmla="*/ 550843 h 1814111"/>
              <a:gd name="connsiteX2" fmla="*/ 1766371 w 1766371"/>
              <a:gd name="connsiteY2" fmla="*/ 598583 h 1814111"/>
              <a:gd name="connsiteX3" fmla="*/ 1340385 w 1766371"/>
              <a:gd name="connsiteY3" fmla="*/ 304800 h 1814111"/>
              <a:gd name="connsiteX4" fmla="*/ 550843 w 1766371"/>
              <a:gd name="connsiteY4" fmla="*/ 0 h 1814111"/>
              <a:gd name="connsiteX5" fmla="*/ 0 w 1766371"/>
              <a:gd name="connsiteY5" fmla="*/ 157909 h 1814111"/>
              <a:gd name="connsiteX6" fmla="*/ 337850 w 1766371"/>
              <a:gd name="connsiteY6" fmla="*/ 499431 h 1814111"/>
              <a:gd name="connsiteX7" fmla="*/ 326834 w 1766371"/>
              <a:gd name="connsiteY7" fmla="*/ 1814111 h 1814111"/>
              <a:gd name="connsiteX8" fmla="*/ 605927 w 1766371"/>
              <a:gd name="connsiteY8" fmla="*/ 1814111 h 1814111"/>
              <a:gd name="connsiteX9" fmla="*/ 859315 w 1766371"/>
              <a:gd name="connsiteY9" fmla="*/ 1799422 h 1814111"/>
              <a:gd name="connsiteX0" fmla="*/ 859315 w 1766371"/>
              <a:gd name="connsiteY0" fmla="*/ 1799422 h 1814111"/>
              <a:gd name="connsiteX1" fmla="*/ 892366 w 1766371"/>
              <a:gd name="connsiteY1" fmla="*/ 550843 h 1814111"/>
              <a:gd name="connsiteX2" fmla="*/ 1766371 w 1766371"/>
              <a:gd name="connsiteY2" fmla="*/ 598583 h 1814111"/>
              <a:gd name="connsiteX3" fmla="*/ 1340385 w 1766371"/>
              <a:gd name="connsiteY3" fmla="*/ 304800 h 1814111"/>
              <a:gd name="connsiteX4" fmla="*/ 550843 w 1766371"/>
              <a:gd name="connsiteY4" fmla="*/ 0 h 1814111"/>
              <a:gd name="connsiteX5" fmla="*/ 0 w 1766371"/>
              <a:gd name="connsiteY5" fmla="*/ 157909 h 1814111"/>
              <a:gd name="connsiteX6" fmla="*/ 337850 w 1766371"/>
              <a:gd name="connsiteY6" fmla="*/ 499431 h 1814111"/>
              <a:gd name="connsiteX7" fmla="*/ 326834 w 1766371"/>
              <a:gd name="connsiteY7" fmla="*/ 1814111 h 1814111"/>
              <a:gd name="connsiteX8" fmla="*/ 587565 w 1766371"/>
              <a:gd name="connsiteY8" fmla="*/ 1762699 h 1814111"/>
              <a:gd name="connsiteX9" fmla="*/ 859315 w 1766371"/>
              <a:gd name="connsiteY9" fmla="*/ 1799422 h 1814111"/>
              <a:gd name="connsiteX0" fmla="*/ 859315 w 1766371"/>
              <a:gd name="connsiteY0" fmla="*/ 1799422 h 1814111"/>
              <a:gd name="connsiteX1" fmla="*/ 892366 w 1766371"/>
              <a:gd name="connsiteY1" fmla="*/ 550843 h 1814111"/>
              <a:gd name="connsiteX2" fmla="*/ 1766371 w 1766371"/>
              <a:gd name="connsiteY2" fmla="*/ 598583 h 1814111"/>
              <a:gd name="connsiteX3" fmla="*/ 1340385 w 1766371"/>
              <a:gd name="connsiteY3" fmla="*/ 304800 h 1814111"/>
              <a:gd name="connsiteX4" fmla="*/ 550843 w 1766371"/>
              <a:gd name="connsiteY4" fmla="*/ 0 h 1814111"/>
              <a:gd name="connsiteX5" fmla="*/ 0 w 1766371"/>
              <a:gd name="connsiteY5" fmla="*/ 157909 h 1814111"/>
              <a:gd name="connsiteX6" fmla="*/ 337850 w 1766371"/>
              <a:gd name="connsiteY6" fmla="*/ 499431 h 1814111"/>
              <a:gd name="connsiteX7" fmla="*/ 326834 w 1766371"/>
              <a:gd name="connsiteY7" fmla="*/ 1814111 h 1814111"/>
              <a:gd name="connsiteX8" fmla="*/ 587565 w 1766371"/>
              <a:gd name="connsiteY8" fmla="*/ 1762699 h 1814111"/>
              <a:gd name="connsiteX9" fmla="*/ 859315 w 1766371"/>
              <a:gd name="connsiteY9" fmla="*/ 1799422 h 1814111"/>
              <a:gd name="connsiteX0" fmla="*/ 859315 w 1766371"/>
              <a:gd name="connsiteY0" fmla="*/ 1799422 h 1814111"/>
              <a:gd name="connsiteX1" fmla="*/ 892366 w 1766371"/>
              <a:gd name="connsiteY1" fmla="*/ 550843 h 1814111"/>
              <a:gd name="connsiteX2" fmla="*/ 1766371 w 1766371"/>
              <a:gd name="connsiteY2" fmla="*/ 598583 h 1814111"/>
              <a:gd name="connsiteX3" fmla="*/ 1340385 w 1766371"/>
              <a:gd name="connsiteY3" fmla="*/ 304800 h 1814111"/>
              <a:gd name="connsiteX4" fmla="*/ 550843 w 1766371"/>
              <a:gd name="connsiteY4" fmla="*/ 0 h 1814111"/>
              <a:gd name="connsiteX5" fmla="*/ 0 w 1766371"/>
              <a:gd name="connsiteY5" fmla="*/ 157909 h 1814111"/>
              <a:gd name="connsiteX6" fmla="*/ 337850 w 1766371"/>
              <a:gd name="connsiteY6" fmla="*/ 499431 h 1814111"/>
              <a:gd name="connsiteX7" fmla="*/ 326834 w 1766371"/>
              <a:gd name="connsiteY7" fmla="*/ 1814111 h 1814111"/>
              <a:gd name="connsiteX8" fmla="*/ 587565 w 1766371"/>
              <a:gd name="connsiteY8" fmla="*/ 1762699 h 1814111"/>
              <a:gd name="connsiteX9" fmla="*/ 859315 w 1766371"/>
              <a:gd name="connsiteY9" fmla="*/ 1799422 h 181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6371" h="1814111">
                <a:moveTo>
                  <a:pt x="859315" y="1799422"/>
                </a:moveTo>
                <a:lnTo>
                  <a:pt x="892366" y="550843"/>
                </a:lnTo>
                <a:lnTo>
                  <a:pt x="1766371" y="598583"/>
                </a:lnTo>
                <a:lnTo>
                  <a:pt x="1340385" y="304800"/>
                </a:lnTo>
                <a:lnTo>
                  <a:pt x="550843" y="0"/>
                </a:lnTo>
                <a:lnTo>
                  <a:pt x="0" y="157909"/>
                </a:lnTo>
                <a:lnTo>
                  <a:pt x="337850" y="499431"/>
                </a:lnTo>
                <a:lnTo>
                  <a:pt x="326834" y="1814111"/>
                </a:lnTo>
                <a:cubicBezTo>
                  <a:pt x="413744" y="1796974"/>
                  <a:pt x="493310" y="1768819"/>
                  <a:pt x="587565" y="1762699"/>
                </a:cubicBezTo>
                <a:cubicBezTo>
                  <a:pt x="692837" y="1752907"/>
                  <a:pt x="768732" y="1787181"/>
                  <a:pt x="859315" y="1799422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  <a:alpha val="25098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4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591" y="424592"/>
            <a:ext cx="10529179" cy="639934"/>
          </a:xfrm>
        </p:spPr>
        <p:txBody>
          <a:bodyPr/>
          <a:lstStyle/>
          <a:p>
            <a:r>
              <a:rPr lang="cs-CZ" sz="3600" dirty="0"/>
              <a:t>Nové prostory LKTRA93, 94, 95, 96</a:t>
            </a:r>
            <a:endParaRPr lang="cs-CZ" sz="4000" dirty="0"/>
          </a:p>
        </p:txBody>
      </p:sp>
      <p:pic>
        <p:nvPicPr>
          <p:cNvPr id="4" name="Obrázek 3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30EA3693-E6B7-0609-5D30-D873D612A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31" y="1448615"/>
            <a:ext cx="6031387" cy="3960769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FC0AB58-E7BC-2ED3-3973-DF994AFB548A}"/>
              </a:ext>
            </a:extLst>
          </p:cNvPr>
          <p:cNvSpPr txBox="1">
            <a:spLocks/>
          </p:cNvSpPr>
          <p:nvPr/>
        </p:nvSpPr>
        <p:spPr bwMode="auto">
          <a:xfrm>
            <a:off x="8937115" y="3716400"/>
            <a:ext cx="1746218" cy="3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600" dirty="0"/>
              <a:t>LKTRA93</a:t>
            </a:r>
          </a:p>
          <a:p>
            <a:pPr algn="ctr"/>
            <a:r>
              <a:rPr lang="cs-CZ" sz="900" dirty="0"/>
              <a:t>4000 ft AMSL – FL075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BF9D6B0-812E-5D0E-865F-EF4104482587}"/>
              </a:ext>
            </a:extLst>
          </p:cNvPr>
          <p:cNvSpPr txBox="1">
            <a:spLocks/>
          </p:cNvSpPr>
          <p:nvPr/>
        </p:nvSpPr>
        <p:spPr bwMode="auto">
          <a:xfrm>
            <a:off x="6090192" y="4590360"/>
            <a:ext cx="1984342" cy="4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800" dirty="0"/>
              <a:t>LKTRA94</a:t>
            </a:r>
            <a:endParaRPr lang="cs-CZ" sz="1200" dirty="0"/>
          </a:p>
          <a:p>
            <a:pPr algn="ctr"/>
            <a:r>
              <a:rPr lang="cs-CZ" sz="1000" dirty="0"/>
              <a:t>3500 ft AMSL – FL095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8F43836-2C4F-8263-F3D7-895EB1490ACE}"/>
              </a:ext>
            </a:extLst>
          </p:cNvPr>
          <p:cNvSpPr txBox="1">
            <a:spLocks/>
          </p:cNvSpPr>
          <p:nvPr/>
        </p:nvSpPr>
        <p:spPr bwMode="auto">
          <a:xfrm>
            <a:off x="9022840" y="1847166"/>
            <a:ext cx="1761088" cy="51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600" dirty="0"/>
              <a:t>LKTRA95</a:t>
            </a:r>
          </a:p>
          <a:p>
            <a:pPr algn="ctr"/>
            <a:r>
              <a:rPr lang="cs-CZ" sz="900" dirty="0"/>
              <a:t>3500 ft AMSL – FL125</a:t>
            </a:r>
            <a:endParaRPr lang="cs-CZ" sz="8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0CB6765-AC2E-3DE9-E0C9-1F36C5E16CDC}"/>
              </a:ext>
            </a:extLst>
          </p:cNvPr>
          <p:cNvSpPr txBox="1">
            <a:spLocks/>
          </p:cNvSpPr>
          <p:nvPr/>
        </p:nvSpPr>
        <p:spPr bwMode="auto">
          <a:xfrm>
            <a:off x="7684419" y="3398169"/>
            <a:ext cx="1852359" cy="38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1600" dirty="0"/>
              <a:t>LKTRA96</a:t>
            </a:r>
            <a:endParaRPr lang="cs-CZ" sz="1200" dirty="0"/>
          </a:p>
          <a:p>
            <a:pPr algn="ctr"/>
            <a:r>
              <a:rPr lang="cs-CZ" sz="900" dirty="0"/>
              <a:t>3500 ft AMSL – FL095</a:t>
            </a:r>
          </a:p>
        </p:txBody>
      </p:sp>
      <p:sp>
        <p:nvSpPr>
          <p:cNvPr id="15" name="Zástupný symbol pro obsah 4">
            <a:extLst>
              <a:ext uri="{FF2B5EF4-FFF2-40B4-BE49-F238E27FC236}">
                <a16:creationId xmlns:a16="http://schemas.microsoft.com/office/drawing/2014/main" id="{FE701087-0DE5-47F5-A65F-1D1789853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91" y="1639014"/>
            <a:ext cx="4528884" cy="3152061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Časové vymezení</a:t>
            </a:r>
          </a:p>
          <a:p>
            <a:pPr marL="0" indent="0">
              <a:buNone/>
            </a:pPr>
            <a:endParaRPr lang="cs-CZ" sz="1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pondělí – pátek (mimo státní svátky)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0700 (0600) UTC – 2200 (2100) UTC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Plánování cestou AUP a změny cestou UUP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Aktivace pouze na skutečnou dobu využití prostorů (tzn. od vzletu do přistání prostředku UAS)</a:t>
            </a:r>
          </a:p>
        </p:txBody>
      </p:sp>
    </p:spTree>
    <p:extLst>
      <p:ext uri="{BB962C8B-B14F-4D97-AF65-F5344CB8AC3E}">
        <p14:creationId xmlns:p14="http://schemas.microsoft.com/office/powerpoint/2010/main" val="4000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67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Změna názvů VFR vstupních / výstupních bodů CTR Tuřany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1D5A35A-2521-4867-807D-E6F84B2D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147" y="2062912"/>
            <a:ext cx="3112553" cy="3257938"/>
          </a:xfrm>
          <a:prstGeom prst="rect">
            <a:avLst/>
          </a:prstGeom>
        </p:spPr>
      </p:pic>
      <p:pic>
        <p:nvPicPr>
          <p:cNvPr id="20" name="Zástupný symbol pro obsah 19">
            <a:extLst>
              <a:ext uri="{FF2B5EF4-FFF2-40B4-BE49-F238E27FC236}">
                <a16:creationId xmlns:a16="http://schemas.microsoft.com/office/drawing/2014/main" id="{D2865928-54EC-4E20-BEEF-F2CF1F665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8184" y="1854429"/>
            <a:ext cx="5246116" cy="34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4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EF6B6CD-12B6-4C63-8643-6F07FF89D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1" t="-8889" r="41" b="8889"/>
          <a:stretch/>
        </p:blipFill>
        <p:spPr>
          <a:xfrm>
            <a:off x="0" y="-1043214"/>
            <a:ext cx="12186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8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18B6D0F-BCDC-41DD-A4AF-161B3088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5901"/>
            <a:ext cx="12192000" cy="654121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FC7341F-3BE1-4CB7-A2A2-85C5689D3CF6}"/>
              </a:ext>
            </a:extLst>
          </p:cNvPr>
          <p:cNvSpPr/>
          <p:nvPr/>
        </p:nvSpPr>
        <p:spPr>
          <a:xfrm>
            <a:off x="4787268" y="1532022"/>
            <a:ext cx="570795" cy="56675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1B42080-2B09-45B9-8438-CF9B8826DF7A}"/>
              </a:ext>
            </a:extLst>
          </p:cNvPr>
          <p:cNvSpPr/>
          <p:nvPr/>
        </p:nvSpPr>
        <p:spPr>
          <a:xfrm>
            <a:off x="10218821" y="1672390"/>
            <a:ext cx="665747" cy="67503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6E79CE3-9A1D-40C9-88F1-E9D2A234BDE1}"/>
              </a:ext>
            </a:extLst>
          </p:cNvPr>
          <p:cNvSpPr/>
          <p:nvPr/>
        </p:nvSpPr>
        <p:spPr>
          <a:xfrm>
            <a:off x="5983705" y="3457709"/>
            <a:ext cx="665747" cy="67503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9FF4A93-E08F-47B8-AF26-D807CC5BB414}"/>
              </a:ext>
            </a:extLst>
          </p:cNvPr>
          <p:cNvSpPr/>
          <p:nvPr/>
        </p:nvSpPr>
        <p:spPr>
          <a:xfrm>
            <a:off x="8718884" y="4816643"/>
            <a:ext cx="665747" cy="67503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Změna názvů VFR vstupních / výstupních bodů CTR Tuřany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BF2357-4500-43EC-9E6A-5180BB676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67" y="2273300"/>
            <a:ext cx="3321134" cy="1789985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OD 20. ÚNORA 2025</a:t>
            </a:r>
          </a:p>
          <a:p>
            <a:pPr marL="0" indent="0">
              <a:buNone/>
            </a:pPr>
            <a:endParaRPr lang="cs-CZ" sz="1000" b="1" dirty="0"/>
          </a:p>
          <a:p>
            <a:r>
              <a:rPr lang="cs-CZ" dirty="0"/>
              <a:t> </a:t>
            </a:r>
            <a:r>
              <a:rPr lang="cs-CZ" sz="2800" strike="sngStrike" dirty="0"/>
              <a:t>ECHO</a:t>
            </a:r>
            <a:r>
              <a:rPr lang="cs-CZ" sz="2800" dirty="0"/>
              <a:t> -&gt; </a:t>
            </a:r>
            <a:r>
              <a:rPr lang="cs-CZ" sz="2800" b="1" dirty="0"/>
              <a:t>ROMEO</a:t>
            </a:r>
          </a:p>
          <a:p>
            <a:r>
              <a:rPr lang="cs-CZ" sz="2800" dirty="0"/>
              <a:t> </a:t>
            </a:r>
            <a:r>
              <a:rPr lang="cs-CZ" sz="2800" strike="sngStrike" dirty="0"/>
              <a:t>ZULU</a:t>
            </a:r>
            <a:r>
              <a:rPr lang="cs-CZ" sz="2800" dirty="0"/>
              <a:t> -&gt; </a:t>
            </a:r>
            <a:r>
              <a:rPr lang="cs-CZ" sz="2800" b="1" dirty="0"/>
              <a:t>VICTOR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6CF567-04C2-4E2C-AAC6-19F569FEE7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92150"/>
            <a:ext cx="7124700" cy="36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123" y="185867"/>
            <a:ext cx="10621509" cy="655099"/>
          </a:xfrm>
        </p:spPr>
        <p:txBody>
          <a:bodyPr/>
          <a:lstStyle/>
          <a:p>
            <a:r>
              <a:rPr lang="cs-CZ" sz="3200" dirty="0"/>
              <a:t>Změna prostoru </a:t>
            </a:r>
            <a:r>
              <a:rPr lang="cs-CZ" sz="3600" dirty="0"/>
              <a:t>LKP1 PRAŽSKÝ HRAD </a:t>
            </a:r>
            <a:r>
              <a:rPr lang="cs-CZ" sz="2400" dirty="0"/>
              <a:t>(původní)</a:t>
            </a:r>
            <a:endParaRPr lang="cs-CZ" sz="3600" dirty="0"/>
          </a:p>
        </p:txBody>
      </p:sp>
      <p:pic>
        <p:nvPicPr>
          <p:cNvPr id="6" name="Obrázek 5" descr="Obsah obrázku mapa, atlas, text&#10;&#10;Popis byl vytvořen automaticky">
            <a:extLst>
              <a:ext uri="{FF2B5EF4-FFF2-40B4-BE49-F238E27FC236}">
                <a16:creationId xmlns:a16="http://schemas.microsoft.com/office/drawing/2014/main" id="{DD880AB1-222B-ADB2-49ED-BCC55B96C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14" y="1028470"/>
            <a:ext cx="5421527" cy="438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E1F95F5-D2BE-C108-C34C-3A0C591D97A6}"/>
              </a:ext>
            </a:extLst>
          </p:cNvPr>
          <p:cNvGrpSpPr/>
          <p:nvPr/>
        </p:nvGrpSpPr>
        <p:grpSpPr>
          <a:xfrm>
            <a:off x="5246986" y="2941089"/>
            <a:ext cx="1140424" cy="1365053"/>
            <a:chOff x="5232471" y="3071718"/>
            <a:chExt cx="1140424" cy="1365053"/>
          </a:xfrm>
        </p:grpSpPr>
        <p:pic>
          <p:nvPicPr>
            <p:cNvPr id="9" name="Obrázek 8" descr="Obsah obrázku kresba, grafický design, Grafika, mapa&#10;&#10;Popis byl vytvořen automaticky">
              <a:extLst>
                <a:ext uri="{FF2B5EF4-FFF2-40B4-BE49-F238E27FC236}">
                  <a16:creationId xmlns:a16="http://schemas.microsoft.com/office/drawing/2014/main" id="{82532CC5-0BC4-54FF-1F5A-B7C778387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71" y="3071718"/>
              <a:ext cx="1140424" cy="1365053"/>
            </a:xfrm>
            <a:prstGeom prst="rect">
              <a:avLst/>
            </a:prstGeom>
          </p:spPr>
        </p:pic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871109EB-D5FA-3E24-DE96-4E990942B825}"/>
                </a:ext>
              </a:extLst>
            </p:cNvPr>
            <p:cNvSpPr/>
            <p:nvPr/>
          </p:nvSpPr>
          <p:spPr>
            <a:xfrm>
              <a:off x="5562278" y="3340648"/>
              <a:ext cx="467932" cy="450441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668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C78E3406-86C0-D984-A343-6E8B5F41E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68" y="839674"/>
            <a:ext cx="6635305" cy="466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292" y="184575"/>
            <a:ext cx="9942240" cy="655099"/>
          </a:xfrm>
        </p:spPr>
        <p:txBody>
          <a:bodyPr/>
          <a:lstStyle/>
          <a:p>
            <a:r>
              <a:rPr lang="cs-CZ" sz="3200" dirty="0"/>
              <a:t>Změna prostoru </a:t>
            </a:r>
            <a:r>
              <a:rPr lang="cs-CZ" sz="3600" dirty="0"/>
              <a:t>LKP1 PRAŽSKÝ HRAD </a:t>
            </a:r>
            <a:r>
              <a:rPr lang="cs-CZ" sz="2800" dirty="0"/>
              <a:t>(nový)</a:t>
            </a:r>
            <a:endParaRPr lang="cs-CZ" sz="3600" dirty="0"/>
          </a:p>
        </p:txBody>
      </p:sp>
      <p:pic>
        <p:nvPicPr>
          <p:cNvPr id="4" name="Obrázek 3" descr="Obsah obrázku mapa, text, atlas&#10;&#10;Popis byl vytvořen automaticky">
            <a:extLst>
              <a:ext uri="{FF2B5EF4-FFF2-40B4-BE49-F238E27FC236}">
                <a16:creationId xmlns:a16="http://schemas.microsoft.com/office/drawing/2014/main" id="{29CFADC9-8A8C-FFCC-C8F1-124F91D5C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30" y="1003597"/>
            <a:ext cx="5562739" cy="450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046E8A2-CD30-999A-E463-E0E1AA4E6077}"/>
              </a:ext>
            </a:extLst>
          </p:cNvPr>
          <p:cNvGrpSpPr/>
          <p:nvPr/>
        </p:nvGrpSpPr>
        <p:grpSpPr>
          <a:xfrm>
            <a:off x="5439566" y="2940204"/>
            <a:ext cx="1194839" cy="1430186"/>
            <a:chOff x="5439566" y="3114022"/>
            <a:chExt cx="1194839" cy="1430186"/>
          </a:xfrm>
        </p:grpSpPr>
        <p:pic>
          <p:nvPicPr>
            <p:cNvPr id="7" name="Obrázek 6" descr="Obsah obrázku grafický design, Grafika, kresba, Barevnost&#10;&#10;Popis byl vytvořen automaticky">
              <a:extLst>
                <a:ext uri="{FF2B5EF4-FFF2-40B4-BE49-F238E27FC236}">
                  <a16:creationId xmlns:a16="http://schemas.microsoft.com/office/drawing/2014/main" id="{4AC7D5E8-1D7E-DBCE-50AE-EBF6B23CE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566" y="3114022"/>
              <a:ext cx="1194839" cy="1430186"/>
            </a:xfrm>
            <a:prstGeom prst="rect">
              <a:avLst/>
            </a:prstGeom>
          </p:spPr>
        </p:pic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33C8ED22-5936-5392-BAAF-8920F1E373E5}"/>
                </a:ext>
              </a:extLst>
            </p:cNvPr>
            <p:cNvSpPr/>
            <p:nvPr/>
          </p:nvSpPr>
          <p:spPr>
            <a:xfrm>
              <a:off x="5817996" y="3461657"/>
              <a:ext cx="447151" cy="326572"/>
            </a:xfrm>
            <a:custGeom>
              <a:avLst/>
              <a:gdLst>
                <a:gd name="connsiteX0" fmla="*/ 0 w 447151"/>
                <a:gd name="connsiteY0" fmla="*/ 216040 h 326572"/>
                <a:gd name="connsiteX1" fmla="*/ 5024 w 447151"/>
                <a:gd name="connsiteY1" fmla="*/ 75363 h 326572"/>
                <a:gd name="connsiteX2" fmla="*/ 376813 w 447151"/>
                <a:gd name="connsiteY2" fmla="*/ 0 h 326572"/>
                <a:gd name="connsiteX3" fmla="*/ 447151 w 447151"/>
                <a:gd name="connsiteY3" fmla="*/ 115556 h 326572"/>
                <a:gd name="connsiteX4" fmla="*/ 396909 w 447151"/>
                <a:gd name="connsiteY4" fmla="*/ 160774 h 326572"/>
                <a:gd name="connsiteX5" fmla="*/ 346668 w 447151"/>
                <a:gd name="connsiteY5" fmla="*/ 241161 h 326572"/>
                <a:gd name="connsiteX6" fmla="*/ 341644 w 447151"/>
                <a:gd name="connsiteY6" fmla="*/ 326572 h 326572"/>
                <a:gd name="connsiteX7" fmla="*/ 0 w 447151"/>
                <a:gd name="connsiteY7" fmla="*/ 216040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151" h="326572">
                  <a:moveTo>
                    <a:pt x="0" y="216040"/>
                  </a:moveTo>
                  <a:lnTo>
                    <a:pt x="5024" y="75363"/>
                  </a:lnTo>
                  <a:lnTo>
                    <a:pt x="376813" y="0"/>
                  </a:lnTo>
                  <a:lnTo>
                    <a:pt x="447151" y="115556"/>
                  </a:lnTo>
                  <a:lnTo>
                    <a:pt x="396909" y="160774"/>
                  </a:lnTo>
                  <a:lnTo>
                    <a:pt x="346668" y="241161"/>
                  </a:lnTo>
                  <a:lnTo>
                    <a:pt x="341644" y="326572"/>
                  </a:lnTo>
                  <a:lnTo>
                    <a:pt x="0" y="216040"/>
                  </a:lnTo>
                  <a:close/>
                </a:path>
              </a:pathLst>
            </a:custGeom>
            <a:solidFill>
              <a:srgbClr val="FF0000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6138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504000"/>
            <a:ext cx="8751803" cy="655099"/>
          </a:xfrm>
        </p:spPr>
        <p:txBody>
          <a:bodyPr/>
          <a:lstStyle/>
          <a:p>
            <a:r>
              <a:rPr lang="cs-CZ" sz="3200" dirty="0"/>
              <a:t>Zrušení prostorů LKD11, LKD13 a LKD14</a:t>
            </a:r>
            <a:endParaRPr lang="cs-CZ" sz="3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1D1D18-D24E-AB1C-9D95-A55B30BD3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79" y="1406618"/>
            <a:ext cx="7157380" cy="3777841"/>
          </a:xfrm>
          <a:prstGeom prst="rect">
            <a:avLst/>
          </a:prstGeom>
          <a:ln w="12700">
            <a:solidFill>
              <a:srgbClr val="00A9E0">
                <a:lumMod val="75000"/>
                <a:lumOff val="25000"/>
              </a:srgbClr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2F53078-83C9-1CC4-9A52-06B74384DFDA}"/>
              </a:ext>
            </a:extLst>
          </p:cNvPr>
          <p:cNvSpPr/>
          <p:nvPr/>
        </p:nvSpPr>
        <p:spPr>
          <a:xfrm>
            <a:off x="3742655" y="1552171"/>
            <a:ext cx="3979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dirty="0">
                <a:ln w="12700">
                  <a:solidFill>
                    <a:srgbClr val="00A9E0">
                      <a:satMod val="155000"/>
                    </a:srgbClr>
                  </a:solidFill>
                  <a:prstDash val="solid"/>
                </a:ln>
                <a:solidFill>
                  <a:srgbClr val="00205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LKD11 CHLUM</a:t>
            </a:r>
          </a:p>
        </p:txBody>
      </p:sp>
    </p:spTree>
    <p:extLst>
      <p:ext uri="{BB962C8B-B14F-4D97-AF65-F5344CB8AC3E}">
        <p14:creationId xmlns:p14="http://schemas.microsoft.com/office/powerpoint/2010/main" val="31921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504000"/>
            <a:ext cx="8751803" cy="655099"/>
          </a:xfrm>
        </p:spPr>
        <p:txBody>
          <a:bodyPr/>
          <a:lstStyle/>
          <a:p>
            <a:r>
              <a:rPr lang="cs-CZ" sz="3200" dirty="0"/>
              <a:t>Zrušení prostorů LKD11, LKD13 a LKD14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F3F23B-0C1B-9CCB-C4C6-7990BF100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87" y="1102744"/>
            <a:ext cx="5441949" cy="4652511"/>
          </a:xfrm>
          <a:prstGeom prst="rect">
            <a:avLst/>
          </a:prstGeom>
          <a:ln w="12700">
            <a:solidFill>
              <a:srgbClr val="00A9E0">
                <a:lumMod val="75000"/>
                <a:lumOff val="25000"/>
              </a:srgbClr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3D068F8-BDAB-5934-F42D-CC16575B02E0}"/>
              </a:ext>
            </a:extLst>
          </p:cNvPr>
          <p:cNvSpPr/>
          <p:nvPr/>
        </p:nvSpPr>
        <p:spPr>
          <a:xfrm>
            <a:off x="3375919" y="1241892"/>
            <a:ext cx="4774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dirty="0">
                <a:ln w="12700">
                  <a:solidFill>
                    <a:srgbClr val="00A9E0">
                      <a:satMod val="155000"/>
                    </a:srgbClr>
                  </a:solidFill>
                  <a:prstDash val="solid"/>
                </a:ln>
                <a:solidFill>
                  <a:srgbClr val="00205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LKD13 MILOVANY</a:t>
            </a:r>
          </a:p>
        </p:txBody>
      </p:sp>
    </p:spTree>
    <p:extLst>
      <p:ext uri="{BB962C8B-B14F-4D97-AF65-F5344CB8AC3E}">
        <p14:creationId xmlns:p14="http://schemas.microsoft.com/office/powerpoint/2010/main" val="8965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</TotalTime>
  <Words>295</Words>
  <Application>Microsoft Office PowerPoint</Application>
  <PresentationFormat>Širokoúhlá obrazovka</PresentationFormat>
  <Paragraphs>55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PPT Prezentace CZ -  nové logo</vt:lpstr>
      <vt:lpstr>Změny ve vzdušném prostoru pro rok 2025  </vt:lpstr>
      <vt:lpstr>Změna názvů VFR vstupních / výstupních bodů CTR Tuřany</vt:lpstr>
      <vt:lpstr>Prezentace aplikace PowerPoint</vt:lpstr>
      <vt:lpstr>Prezentace aplikace PowerPoint</vt:lpstr>
      <vt:lpstr>Změna názvů VFR vstupních / výstupních bodů CTR Tuřany</vt:lpstr>
      <vt:lpstr>Změna prostoru LKP1 PRAŽSKÝ HRAD (původní)</vt:lpstr>
      <vt:lpstr>Změna prostoru LKP1 PRAŽSKÝ HRAD (nový)</vt:lpstr>
      <vt:lpstr>Zrušení prostorů LKD11, LKD13 a LKD14</vt:lpstr>
      <vt:lpstr>Zrušení prostorů LKD11, LKD13 a LKD14</vt:lpstr>
      <vt:lpstr>Zrušení prostorů LKD11, LKD13 a LKD14</vt:lpstr>
      <vt:lpstr>Zrušení prostorů LKD11, LKD13 a LKD14</vt:lpstr>
      <vt:lpstr>Zrušení prostorů LKTRA90, LKTRA91 a LKTRA92</vt:lpstr>
      <vt:lpstr>Nové prostory LKTRA93, 94, 95, 96</vt:lpstr>
      <vt:lpstr>Nové prostory LKTRA93, 94, 95, 96</vt:lpstr>
      <vt:lpstr>Prezentace aplikace PowerPoint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Dušan Ingeli</dc:creator>
  <cp:lastModifiedBy>prezentace</cp:lastModifiedBy>
  <cp:revision>500</cp:revision>
  <cp:lastPrinted>2019-05-21T07:01:59Z</cp:lastPrinted>
  <dcterms:created xsi:type="dcterms:W3CDTF">2016-04-27T12:53:02Z</dcterms:created>
  <dcterms:modified xsi:type="dcterms:W3CDTF">2025-01-10T11:14:53Z</dcterms:modified>
</cp:coreProperties>
</file>