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1" r:id="rId3"/>
    <p:sldId id="306" r:id="rId4"/>
    <p:sldId id="322" r:id="rId5"/>
    <p:sldId id="324" r:id="rId6"/>
    <p:sldId id="323" r:id="rId7"/>
    <p:sldId id="325" r:id="rId8"/>
    <p:sldId id="326" r:id="rId9"/>
    <p:sldId id="327" r:id="rId10"/>
    <p:sldId id="328" r:id="rId11"/>
    <p:sldId id="330" r:id="rId12"/>
    <p:sldId id="329" r:id="rId13"/>
    <p:sldId id="25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FF00"/>
    <a:srgbClr val="054FFA"/>
    <a:srgbClr val="ECECEC"/>
    <a:srgbClr val="006600"/>
    <a:srgbClr val="00B050"/>
    <a:srgbClr val="FF0000"/>
    <a:srgbClr val="0099FF"/>
    <a:srgbClr val="FFFF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08.01.2026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08.01.2026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3" y="503238"/>
            <a:ext cx="7440368" cy="5909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/>
              <a:t>Informace FIC Praha</a:t>
            </a:r>
            <a:br>
              <a:rPr lang="cs-CZ" sz="3200" dirty="0"/>
            </a:b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398463" y="1189571"/>
            <a:ext cx="6793645" cy="1655762"/>
          </a:xfrm>
        </p:spPr>
        <p:txBody>
          <a:bodyPr/>
          <a:lstStyle/>
          <a:p>
            <a:pPr eaLnBrk="1" hangingPunct="1"/>
            <a:r>
              <a:rPr lang="cs-CZ" altLang="cs-CZ" dirty="0"/>
              <a:t>Seminář pro všeobecné letectví 10.1.2026</a:t>
            </a:r>
          </a:p>
          <a:p>
            <a:pPr eaLnBrk="1" hangingPunct="1"/>
            <a:r>
              <a:rPr lang="cs-CZ" altLang="cs-CZ" dirty="0"/>
              <a:t>Ing. Michal Dvořák, 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dirty="0"/>
              <a:t>vedoucí letového informačního střediska FIC Praha</a:t>
            </a:r>
          </a:p>
        </p:txBody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7183F41E-0FF1-B545-3A68-D81181DA3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b="29705"/>
          <a:stretch>
            <a:fillRect/>
          </a:stretch>
        </p:blipFill>
        <p:spPr bwMode="auto">
          <a:xfrm>
            <a:off x="2342878" y="3029441"/>
            <a:ext cx="6216468" cy="3414317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0116-277B-15EC-1816-43A92E27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5842A8B-24A7-4583-0FB8-51B6B338F4E6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3) PO PŘISTÁNÍ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D371B69-B063-3022-521B-C04BC06E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7" y="94366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</a:rPr>
              <a:t>Ukončit FPL telefonicky na FIC Praha (+420 220 374 393)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</a:rPr>
              <a:t>FIC Praha nemůže ukončit FPL s ADES v jiném státě!</a:t>
            </a:r>
          </a:p>
          <a:p>
            <a:pPr marL="342900" lvl="1" indent="0" algn="just">
              <a:spcBef>
                <a:spcPts val="600"/>
              </a:spcBef>
              <a:spcAft>
                <a:spcPts val="1800"/>
              </a:spcAft>
              <a:buNone/>
            </a:pPr>
            <a:endParaRPr lang="cs-CZ" altLang="cs-CZ" sz="2400" b="1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C828218-AB45-80A9-A622-5290F57B0834}"/>
              </a:ext>
            </a:extLst>
          </p:cNvPr>
          <p:cNvSpPr txBox="1"/>
          <p:nvPr/>
        </p:nvSpPr>
        <p:spPr>
          <a:xfrm>
            <a:off x="786329" y="1527293"/>
            <a:ext cx="6818110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1.2.2.1.3 Hlášení o přistání se nepožaduje, jestliže pilot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>
                <a:highlight>
                  <a:srgbClr val="00FF00"/>
                </a:highlight>
              </a:rPr>
              <a:t>neřízeného letu VFR </a:t>
            </a:r>
            <a:r>
              <a:rPr lang="cs-CZ" sz="1600" dirty="0"/>
              <a:t>nebo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highlight>
                  <a:srgbClr val="00FF00"/>
                </a:highlight>
              </a:rPr>
              <a:t>řízeného letu VFR v CTR/TMA do 1000 ft AGL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oznámí za letu FIC nebo příslušnému stanovišti ATC, že ukončuje letový plán.</a:t>
            </a:r>
          </a:p>
          <a:p>
            <a:endParaRPr lang="cs-CZ" sz="1600" dirty="0"/>
          </a:p>
          <a:p>
            <a:r>
              <a:rPr lang="cs-CZ" sz="1600" dirty="0"/>
              <a:t>Ve vzdušném prostoru třídy G a E se takovému letu neposkytuje pohotovostní služba, která by se vztahovala k letovému plánu.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1.2.2.1.4 Ukončení letového plánu VFR za letu není povoleno, jestliže let odlétá přes státní hranici z FIR Praha.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BDB7878-5520-7C6B-E555-899E5EBDA491}"/>
              </a:ext>
            </a:extLst>
          </p:cNvPr>
          <p:cNvSpPr txBox="1"/>
          <p:nvPr/>
        </p:nvSpPr>
        <p:spPr>
          <a:xfrm rot="16200000">
            <a:off x="-585471" y="2662098"/>
            <a:ext cx="239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AIP ČR</a:t>
            </a:r>
          </a:p>
        </p:txBody>
      </p:sp>
      <p:pic>
        <p:nvPicPr>
          <p:cNvPr id="11" name="Picture 2" descr="Kdo používá nejstarší mobil? Zákazníci stále volají s naprostými skvosty -  iDNES.cz">
            <a:extLst>
              <a:ext uri="{FF2B5EF4-FFF2-40B4-BE49-F238E27FC236}">
                <a16:creationId xmlns:a16="http://schemas.microsoft.com/office/drawing/2014/main" id="{E1EBEBF7-2B0C-BDF6-D1FF-760AFCA9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0702">
            <a:off x="7582477" y="984014"/>
            <a:ext cx="1452199" cy="10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4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0116-277B-15EC-1816-43A92E27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5842A8B-24A7-4583-0FB8-51B6B338F4E6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4) BLÍZKÁ BUDOUCNOST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D6CD09-06DF-44B7-BDB4-A72F857F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2" y="713233"/>
            <a:ext cx="7789334" cy="50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7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0116-277B-15EC-1816-43A92E27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5842A8B-24A7-4583-0FB8-51B6B338F4E6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4) BLÍZKÁ BUDOUCNOST (Q1/2027)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D371B69-B063-3022-521B-C04BC06E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12" y="85999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</a:rPr>
              <a:t>ZMĚNA SEKTORŮ FIC: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100" b="1" dirty="0"/>
          </a:p>
          <a:p>
            <a:pPr lvl="1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pic>
        <p:nvPicPr>
          <p:cNvPr id="24" name="Obrázek 23" descr="Obsah obrázku skica, kresba, mapa, text&#10;&#10;Obsah generovaný pomocí AI může být nesprávný.">
            <a:extLst>
              <a:ext uri="{FF2B5EF4-FFF2-40B4-BE49-F238E27FC236}">
                <a16:creationId xmlns:a16="http://schemas.microsoft.com/office/drawing/2014/main" id="{159AED49-A753-50F8-ACD5-738D48C573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024" y="1114607"/>
            <a:ext cx="7853011" cy="4646465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902BB989-E8E5-B04F-A111-50D36B1ED02A}"/>
              </a:ext>
            </a:extLst>
          </p:cNvPr>
          <p:cNvGrpSpPr/>
          <p:nvPr/>
        </p:nvGrpSpPr>
        <p:grpSpPr>
          <a:xfrm>
            <a:off x="2206617" y="1810871"/>
            <a:ext cx="5383224" cy="3448423"/>
            <a:chOff x="2206617" y="1810871"/>
            <a:chExt cx="5383224" cy="3448423"/>
          </a:xfrm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5EAC0EE8-81EE-063D-DF04-5873123CA09B}"/>
                </a:ext>
              </a:extLst>
            </p:cNvPr>
            <p:cNvSpPr/>
            <p:nvPr/>
          </p:nvSpPr>
          <p:spPr>
            <a:xfrm>
              <a:off x="3544047" y="1810871"/>
              <a:ext cx="824753" cy="3155576"/>
            </a:xfrm>
            <a:custGeom>
              <a:avLst/>
              <a:gdLst>
                <a:gd name="csX0" fmla="*/ 185271 w 824753"/>
                <a:gd name="csY0" fmla="*/ 0 h 3155576"/>
                <a:gd name="csX1" fmla="*/ 185271 w 824753"/>
                <a:gd name="csY1" fmla="*/ 1039905 h 3155576"/>
                <a:gd name="csX2" fmla="*/ 215153 w 824753"/>
                <a:gd name="csY2" fmla="*/ 1159435 h 3155576"/>
                <a:gd name="csX3" fmla="*/ 0 w 824753"/>
                <a:gd name="csY3" fmla="*/ 1458258 h 3155576"/>
                <a:gd name="csX4" fmla="*/ 286871 w 824753"/>
                <a:gd name="csY4" fmla="*/ 2253129 h 3155576"/>
                <a:gd name="csX5" fmla="*/ 824753 w 824753"/>
                <a:gd name="csY5" fmla="*/ 3155576 h 31555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824753" h="3155576">
                  <a:moveTo>
                    <a:pt x="185271" y="0"/>
                  </a:moveTo>
                  <a:lnTo>
                    <a:pt x="185271" y="1039905"/>
                  </a:lnTo>
                  <a:lnTo>
                    <a:pt x="215153" y="1159435"/>
                  </a:lnTo>
                  <a:lnTo>
                    <a:pt x="0" y="1458258"/>
                  </a:lnTo>
                  <a:lnTo>
                    <a:pt x="286871" y="2253129"/>
                  </a:lnTo>
                  <a:lnTo>
                    <a:pt x="824753" y="3155576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DC3466F3-22E5-DD54-15DC-FF0262F4862F}"/>
                </a:ext>
              </a:extLst>
            </p:cNvPr>
            <p:cNvSpPr/>
            <p:nvPr/>
          </p:nvSpPr>
          <p:spPr>
            <a:xfrm>
              <a:off x="4739341" y="3197412"/>
              <a:ext cx="2271059" cy="2061882"/>
            </a:xfrm>
            <a:custGeom>
              <a:avLst/>
              <a:gdLst>
                <a:gd name="csX0" fmla="*/ 2271059 w 2271059"/>
                <a:gd name="csY0" fmla="*/ 0 h 2061882"/>
                <a:gd name="csX1" fmla="*/ 2217271 w 2271059"/>
                <a:gd name="csY1" fmla="*/ 747059 h 2061882"/>
                <a:gd name="csX2" fmla="*/ 2037977 w 2271059"/>
                <a:gd name="csY2" fmla="*/ 788894 h 2061882"/>
                <a:gd name="csX3" fmla="*/ 1888565 w 2271059"/>
                <a:gd name="csY3" fmla="*/ 782917 h 2061882"/>
                <a:gd name="csX4" fmla="*/ 1882588 w 2271059"/>
                <a:gd name="csY4" fmla="*/ 902447 h 2061882"/>
                <a:gd name="csX5" fmla="*/ 1954306 w 2271059"/>
                <a:gd name="csY5" fmla="*/ 962212 h 2061882"/>
                <a:gd name="csX6" fmla="*/ 1691341 w 2271059"/>
                <a:gd name="csY6" fmla="*/ 1207247 h 2061882"/>
                <a:gd name="csX7" fmla="*/ 1446306 w 2271059"/>
                <a:gd name="csY7" fmla="*/ 1290917 h 2061882"/>
                <a:gd name="csX8" fmla="*/ 1368612 w 2271059"/>
                <a:gd name="csY8" fmla="*/ 1296894 h 2061882"/>
                <a:gd name="csX9" fmla="*/ 591671 w 2271059"/>
                <a:gd name="csY9" fmla="*/ 1057835 h 2061882"/>
                <a:gd name="csX10" fmla="*/ 525930 w 2271059"/>
                <a:gd name="csY10" fmla="*/ 1129553 h 2061882"/>
                <a:gd name="csX11" fmla="*/ 502024 w 2271059"/>
                <a:gd name="csY11" fmla="*/ 1171388 h 2061882"/>
                <a:gd name="csX12" fmla="*/ 472141 w 2271059"/>
                <a:gd name="csY12" fmla="*/ 1249082 h 2061882"/>
                <a:gd name="csX13" fmla="*/ 298824 w 2271059"/>
                <a:gd name="csY13" fmla="*/ 1111623 h 2061882"/>
                <a:gd name="csX14" fmla="*/ 191247 w 2271059"/>
                <a:gd name="csY14" fmla="*/ 1075764 h 2061882"/>
                <a:gd name="csX15" fmla="*/ 0 w 2271059"/>
                <a:gd name="csY15" fmla="*/ 1255059 h 2061882"/>
                <a:gd name="csX16" fmla="*/ 83671 w 2271059"/>
                <a:gd name="csY16" fmla="*/ 1404470 h 2061882"/>
                <a:gd name="csX17" fmla="*/ 747059 w 2271059"/>
                <a:gd name="csY17" fmla="*/ 1918447 h 2061882"/>
                <a:gd name="csX18" fmla="*/ 836706 w 2271059"/>
                <a:gd name="csY18" fmla="*/ 2061882 h 20618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2271059" h="2061882">
                  <a:moveTo>
                    <a:pt x="2271059" y="0"/>
                  </a:moveTo>
                  <a:lnTo>
                    <a:pt x="2217271" y="747059"/>
                  </a:lnTo>
                  <a:lnTo>
                    <a:pt x="2037977" y="788894"/>
                  </a:lnTo>
                  <a:lnTo>
                    <a:pt x="1888565" y="782917"/>
                  </a:lnTo>
                  <a:lnTo>
                    <a:pt x="1882588" y="902447"/>
                  </a:lnTo>
                  <a:lnTo>
                    <a:pt x="1954306" y="962212"/>
                  </a:lnTo>
                  <a:lnTo>
                    <a:pt x="1691341" y="1207247"/>
                  </a:lnTo>
                  <a:lnTo>
                    <a:pt x="1446306" y="1290917"/>
                  </a:lnTo>
                  <a:lnTo>
                    <a:pt x="1368612" y="1296894"/>
                  </a:lnTo>
                  <a:lnTo>
                    <a:pt x="591671" y="1057835"/>
                  </a:lnTo>
                  <a:lnTo>
                    <a:pt x="525930" y="1129553"/>
                  </a:lnTo>
                  <a:lnTo>
                    <a:pt x="502024" y="1171388"/>
                  </a:lnTo>
                  <a:lnTo>
                    <a:pt x="472141" y="1249082"/>
                  </a:lnTo>
                  <a:lnTo>
                    <a:pt x="298824" y="1111623"/>
                  </a:lnTo>
                  <a:lnTo>
                    <a:pt x="191247" y="1075764"/>
                  </a:lnTo>
                  <a:lnTo>
                    <a:pt x="0" y="1255059"/>
                  </a:lnTo>
                  <a:lnTo>
                    <a:pt x="83671" y="1404470"/>
                  </a:lnTo>
                  <a:lnTo>
                    <a:pt x="747059" y="1918447"/>
                  </a:lnTo>
                  <a:lnTo>
                    <a:pt x="836706" y="2061882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A183F77E-42B5-FF8F-A15F-E499D29205FC}"/>
                </a:ext>
              </a:extLst>
            </p:cNvPr>
            <p:cNvSpPr txBox="1"/>
            <p:nvPr/>
          </p:nvSpPr>
          <p:spPr>
            <a:xfrm>
              <a:off x="2206617" y="3822905"/>
              <a:ext cx="1045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0" b="1" dirty="0">
                  <a:solidFill>
                    <a:srgbClr val="0070C0"/>
                  </a:solidFill>
                </a:rPr>
                <a:t>W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0EA5B2A8-D8D5-4899-F562-84A9218E6CD4}"/>
                </a:ext>
              </a:extLst>
            </p:cNvPr>
            <p:cNvSpPr txBox="1"/>
            <p:nvPr/>
          </p:nvSpPr>
          <p:spPr>
            <a:xfrm>
              <a:off x="5462493" y="3096067"/>
              <a:ext cx="8247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6000" b="1">
                  <a:solidFill>
                    <a:srgbClr val="0070C0"/>
                  </a:solidFill>
                </a:defRPr>
              </a:lvl1pPr>
            </a:lstStyle>
            <a:p>
              <a:r>
                <a:rPr lang="cs-CZ" dirty="0"/>
                <a:t>E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1E853C11-3814-C444-04C8-4220A2837BB7}"/>
                </a:ext>
              </a:extLst>
            </p:cNvPr>
            <p:cNvSpPr txBox="1"/>
            <p:nvPr/>
          </p:nvSpPr>
          <p:spPr>
            <a:xfrm>
              <a:off x="6765087" y="3976943"/>
              <a:ext cx="8247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800" b="1" dirty="0">
                  <a:solidFill>
                    <a:srgbClr val="0070C0"/>
                  </a:solidFill>
                </a:rPr>
                <a:t>M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0C3CDE6-3B43-D7F0-8EE9-92C2BE46F51B}"/>
              </a:ext>
            </a:extLst>
          </p:cNvPr>
          <p:cNvGrpSpPr/>
          <p:nvPr/>
        </p:nvGrpSpPr>
        <p:grpSpPr>
          <a:xfrm>
            <a:off x="2206618" y="1972235"/>
            <a:ext cx="5335688" cy="2964330"/>
            <a:chOff x="2206618" y="1972235"/>
            <a:chExt cx="5335688" cy="2964330"/>
          </a:xfrm>
        </p:grpSpPr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F099180-381F-FCBD-41EF-3E0461E55649}"/>
                </a:ext>
              </a:extLst>
            </p:cNvPr>
            <p:cNvSpPr/>
            <p:nvPr/>
          </p:nvSpPr>
          <p:spPr>
            <a:xfrm>
              <a:off x="2593788" y="1972235"/>
              <a:ext cx="1506071" cy="2964330"/>
            </a:xfrm>
            <a:custGeom>
              <a:avLst/>
              <a:gdLst>
                <a:gd name="csX0" fmla="*/ 0 w 1506071"/>
                <a:gd name="csY0" fmla="*/ 0 h 2964330"/>
                <a:gd name="csX1" fmla="*/ 47812 w 1506071"/>
                <a:gd name="csY1" fmla="*/ 251012 h 2964330"/>
                <a:gd name="csX2" fmla="*/ 286871 w 1506071"/>
                <a:gd name="csY2" fmla="*/ 603624 h 2964330"/>
                <a:gd name="csX3" fmla="*/ 322730 w 1506071"/>
                <a:gd name="csY3" fmla="*/ 836706 h 2964330"/>
                <a:gd name="csX4" fmla="*/ 424330 w 1506071"/>
                <a:gd name="csY4" fmla="*/ 866589 h 2964330"/>
                <a:gd name="csX5" fmla="*/ 358588 w 1506071"/>
                <a:gd name="csY5" fmla="*/ 908424 h 2964330"/>
                <a:gd name="csX6" fmla="*/ 310777 w 1506071"/>
                <a:gd name="csY6" fmla="*/ 992094 h 2964330"/>
                <a:gd name="csX7" fmla="*/ 394447 w 1506071"/>
                <a:gd name="csY7" fmla="*/ 1087718 h 2964330"/>
                <a:gd name="csX8" fmla="*/ 298824 w 1506071"/>
                <a:gd name="csY8" fmla="*/ 1141506 h 2964330"/>
                <a:gd name="csX9" fmla="*/ 334683 w 1506071"/>
                <a:gd name="csY9" fmla="*/ 1249083 h 2964330"/>
                <a:gd name="csX10" fmla="*/ 400424 w 1506071"/>
                <a:gd name="csY10" fmla="*/ 1213224 h 2964330"/>
                <a:gd name="csX11" fmla="*/ 472141 w 1506071"/>
                <a:gd name="csY11" fmla="*/ 1255059 h 2964330"/>
                <a:gd name="csX12" fmla="*/ 543859 w 1506071"/>
                <a:gd name="csY12" fmla="*/ 1284941 h 2964330"/>
                <a:gd name="csX13" fmla="*/ 615577 w 1506071"/>
                <a:gd name="csY13" fmla="*/ 1727200 h 2964330"/>
                <a:gd name="csX14" fmla="*/ 1506071 w 1506071"/>
                <a:gd name="csY14" fmla="*/ 2964330 h 2964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506071" h="2964330">
                  <a:moveTo>
                    <a:pt x="0" y="0"/>
                  </a:moveTo>
                  <a:lnTo>
                    <a:pt x="47812" y="251012"/>
                  </a:lnTo>
                  <a:lnTo>
                    <a:pt x="286871" y="603624"/>
                  </a:lnTo>
                  <a:lnTo>
                    <a:pt x="322730" y="836706"/>
                  </a:lnTo>
                  <a:lnTo>
                    <a:pt x="424330" y="866589"/>
                  </a:lnTo>
                  <a:lnTo>
                    <a:pt x="358588" y="908424"/>
                  </a:lnTo>
                  <a:lnTo>
                    <a:pt x="310777" y="992094"/>
                  </a:lnTo>
                  <a:lnTo>
                    <a:pt x="394447" y="1087718"/>
                  </a:lnTo>
                  <a:lnTo>
                    <a:pt x="298824" y="1141506"/>
                  </a:lnTo>
                  <a:lnTo>
                    <a:pt x="334683" y="1249083"/>
                  </a:lnTo>
                  <a:lnTo>
                    <a:pt x="400424" y="1213224"/>
                  </a:lnTo>
                  <a:lnTo>
                    <a:pt x="472141" y="1255059"/>
                  </a:lnTo>
                  <a:lnTo>
                    <a:pt x="543859" y="1284941"/>
                  </a:lnTo>
                  <a:lnTo>
                    <a:pt x="615577" y="1727200"/>
                  </a:lnTo>
                  <a:lnTo>
                    <a:pt x="1506071" y="296433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984BA509-3671-8991-1CDA-AEBCA6147611}"/>
                </a:ext>
              </a:extLst>
            </p:cNvPr>
            <p:cNvSpPr/>
            <p:nvPr/>
          </p:nvSpPr>
          <p:spPr>
            <a:xfrm>
              <a:off x="3143624" y="2970306"/>
              <a:ext cx="4398682" cy="1452282"/>
            </a:xfrm>
            <a:custGeom>
              <a:avLst/>
              <a:gdLst>
                <a:gd name="csX0" fmla="*/ 4398682 w 4398682"/>
                <a:gd name="csY0" fmla="*/ 1452282 h 1452282"/>
                <a:gd name="csX1" fmla="*/ 3669552 w 4398682"/>
                <a:gd name="csY1" fmla="*/ 1290918 h 1452282"/>
                <a:gd name="csX2" fmla="*/ 3502211 w 4398682"/>
                <a:gd name="csY2" fmla="*/ 1129553 h 1452282"/>
                <a:gd name="csX3" fmla="*/ 2575858 w 4398682"/>
                <a:gd name="csY3" fmla="*/ 800847 h 1452282"/>
                <a:gd name="csX4" fmla="*/ 2366682 w 4398682"/>
                <a:gd name="csY4" fmla="*/ 585694 h 1452282"/>
                <a:gd name="csX5" fmla="*/ 2265082 w 4398682"/>
                <a:gd name="csY5" fmla="*/ 490070 h 1452282"/>
                <a:gd name="csX6" fmla="*/ 1954305 w 4398682"/>
                <a:gd name="csY6" fmla="*/ 412376 h 1452282"/>
                <a:gd name="csX7" fmla="*/ 1452282 w 4398682"/>
                <a:gd name="csY7" fmla="*/ 394447 h 1452282"/>
                <a:gd name="csX8" fmla="*/ 1261035 w 4398682"/>
                <a:gd name="csY8" fmla="*/ 173318 h 1452282"/>
                <a:gd name="csX9" fmla="*/ 1069788 w 4398682"/>
                <a:gd name="csY9" fmla="*/ 83670 h 1452282"/>
                <a:gd name="csX10" fmla="*/ 615576 w 4398682"/>
                <a:gd name="csY10" fmla="*/ 0 h 1452282"/>
                <a:gd name="csX11" fmla="*/ 400423 w 4398682"/>
                <a:gd name="csY11" fmla="*/ 292847 h 1452282"/>
                <a:gd name="csX12" fmla="*/ 239058 w 4398682"/>
                <a:gd name="csY12" fmla="*/ 191247 h 1452282"/>
                <a:gd name="csX13" fmla="*/ 173317 w 4398682"/>
                <a:gd name="csY13" fmla="*/ 274918 h 1452282"/>
                <a:gd name="csX14" fmla="*/ 107576 w 4398682"/>
                <a:gd name="csY14" fmla="*/ 262965 h 1452282"/>
                <a:gd name="csX15" fmla="*/ 0 w 4398682"/>
                <a:gd name="csY15" fmla="*/ 286870 h 14522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398682" h="1452282">
                  <a:moveTo>
                    <a:pt x="4398682" y="1452282"/>
                  </a:moveTo>
                  <a:lnTo>
                    <a:pt x="3669552" y="1290918"/>
                  </a:lnTo>
                  <a:lnTo>
                    <a:pt x="3502211" y="1129553"/>
                  </a:lnTo>
                  <a:lnTo>
                    <a:pt x="2575858" y="800847"/>
                  </a:lnTo>
                  <a:lnTo>
                    <a:pt x="2366682" y="585694"/>
                  </a:lnTo>
                  <a:lnTo>
                    <a:pt x="2265082" y="490070"/>
                  </a:lnTo>
                  <a:lnTo>
                    <a:pt x="1954305" y="412376"/>
                  </a:lnTo>
                  <a:lnTo>
                    <a:pt x="1452282" y="394447"/>
                  </a:lnTo>
                  <a:lnTo>
                    <a:pt x="1261035" y="173318"/>
                  </a:lnTo>
                  <a:lnTo>
                    <a:pt x="1069788" y="83670"/>
                  </a:lnTo>
                  <a:lnTo>
                    <a:pt x="615576" y="0"/>
                  </a:lnTo>
                  <a:lnTo>
                    <a:pt x="400423" y="292847"/>
                  </a:lnTo>
                  <a:lnTo>
                    <a:pt x="239058" y="191247"/>
                  </a:lnTo>
                  <a:lnTo>
                    <a:pt x="173317" y="274918"/>
                  </a:lnTo>
                  <a:lnTo>
                    <a:pt x="107576" y="262965"/>
                  </a:lnTo>
                  <a:lnTo>
                    <a:pt x="0" y="28687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442085C0-16D9-0FC0-9A42-8D3F203DA4B0}"/>
                </a:ext>
              </a:extLst>
            </p:cNvPr>
            <p:cNvSpPr txBox="1"/>
            <p:nvPr/>
          </p:nvSpPr>
          <p:spPr>
            <a:xfrm>
              <a:off x="2206618" y="3822905"/>
              <a:ext cx="1045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0" b="1" dirty="0">
                  <a:solidFill>
                    <a:srgbClr val="7030A0"/>
                  </a:solidFill>
                </a:rPr>
                <a:t>W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D216ACBF-B9DE-5C3A-ED1E-79EE1FDA2972}"/>
                </a:ext>
              </a:extLst>
            </p:cNvPr>
            <p:cNvSpPr txBox="1"/>
            <p:nvPr/>
          </p:nvSpPr>
          <p:spPr>
            <a:xfrm>
              <a:off x="4542789" y="2068196"/>
              <a:ext cx="1045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0" b="1" dirty="0">
                  <a:solidFill>
                    <a:srgbClr val="7030A0"/>
                  </a:solidFill>
                </a:rPr>
                <a:t>N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DD8F7198-1C27-2ADF-8BD0-85D5A0F785C1}"/>
                </a:ext>
              </a:extLst>
            </p:cNvPr>
            <p:cNvSpPr txBox="1"/>
            <p:nvPr/>
          </p:nvSpPr>
          <p:spPr>
            <a:xfrm>
              <a:off x="4183393" y="3663913"/>
              <a:ext cx="10458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0" b="1" dirty="0">
                  <a:solidFill>
                    <a:srgbClr val="7030A0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4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Arial" charset="0"/>
                <a:cs typeface="Arial" charset="0"/>
              </a:rPr>
              <a:t>Děkuji za pozornost…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82575" y="1768475"/>
            <a:ext cx="6858000" cy="1655763"/>
          </a:xfrm>
        </p:spPr>
        <p:txBody>
          <a:bodyPr/>
          <a:lstStyle/>
          <a:p>
            <a:pPr eaLnBrk="1" hangingPunct="1"/>
            <a:r>
              <a:rPr lang="cs-CZ" altLang="cs-CZ" dirty="0"/>
              <a:t>… a za případné dotazy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791661" y="1442174"/>
            <a:ext cx="8065123" cy="4296026"/>
          </a:xfrm>
          <a:solidFill>
            <a:srgbClr val="FFFFFF"/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     </a:t>
            </a:r>
            <a:r>
              <a:rPr lang="cs-CZ" altLang="cs-CZ" sz="2400" b="1" u="sng" dirty="0">
                <a:solidFill>
                  <a:srgbClr val="0070C0"/>
                </a:solidFill>
              </a:rPr>
              <a:t>DNEŠNÍ TÉMA: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altLang="cs-CZ" sz="2400" b="1" dirty="0"/>
              <a:t>PŘED LETEM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altLang="cs-CZ" sz="2400" b="1" dirty="0"/>
              <a:t>ZA LETU</a:t>
            </a:r>
            <a:endParaRPr lang="cs-CZ" altLang="cs-CZ" sz="2400" b="1" u="sng" dirty="0">
              <a:solidFill>
                <a:srgbClr val="FF0000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altLang="cs-CZ" sz="2400" b="1" dirty="0"/>
              <a:t>PO PŘISTÁNÍ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altLang="cs-CZ" sz="2400" b="1" dirty="0"/>
              <a:t>BLÍZKÁ BUDOUCNOST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   FIC Praha</a:t>
            </a:r>
          </a:p>
        </p:txBody>
      </p:sp>
    </p:spTree>
    <p:extLst>
      <p:ext uri="{BB962C8B-B14F-4D97-AF65-F5344CB8AC3E}">
        <p14:creationId xmlns:p14="http://schemas.microsoft.com/office/powerpoint/2010/main" val="222073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94366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</a:rPr>
              <a:t>PŘEDLETOVÁ PŘÍPRAVA,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     PŘEDLETOVÁ PŘÍPRAVA,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     PŘEDLETOVÁ PŘÍPRAVA!</a:t>
            </a:r>
            <a:endParaRPr lang="cs-CZ" altLang="cs-CZ" sz="2400" b="1" dirty="0"/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1) PŘED LETEM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61232F-592C-FF4A-2B12-8C8E7A73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6" y="3114927"/>
            <a:ext cx="5123144" cy="33203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190" y="713233"/>
            <a:ext cx="5071072" cy="3281897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7631846" y="686296"/>
            <a:ext cx="946703" cy="35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r>
              <a:rPr lang="cs-CZ" altLang="cs-CZ" sz="1200" b="1" dirty="0" err="1">
                <a:solidFill>
                  <a:srgbClr val="0070C0"/>
                </a:solidFill>
              </a:rPr>
              <a:t>AisView</a:t>
            </a:r>
            <a:endParaRPr lang="cs-CZ" altLang="cs-CZ" sz="1200" b="1" dirty="0"/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9C5FFAA-2CF4-1439-FCD4-702893759C27}"/>
              </a:ext>
            </a:extLst>
          </p:cNvPr>
          <p:cNvSpPr txBox="1">
            <a:spLocks/>
          </p:cNvSpPr>
          <p:nvPr/>
        </p:nvSpPr>
        <p:spPr bwMode="auto">
          <a:xfrm>
            <a:off x="4509011" y="5981746"/>
            <a:ext cx="1495712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r>
              <a:rPr lang="cs-CZ" altLang="cs-CZ" sz="1200" b="1" dirty="0" err="1">
                <a:solidFill>
                  <a:srgbClr val="0070C0"/>
                </a:solidFill>
              </a:rPr>
              <a:t>MetView</a:t>
            </a:r>
            <a:endParaRPr lang="cs-CZ" altLang="cs-CZ" sz="1200" b="1" dirty="0"/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2889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F0CDD-97D9-7746-3D19-1D91E47B6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obsah 2">
            <a:extLst>
              <a:ext uri="{FF2B5EF4-FFF2-40B4-BE49-F238E27FC236}">
                <a16:creationId xmlns:a16="http://schemas.microsoft.com/office/drawing/2014/main" id="{6DCDE921-4859-155D-3076-3F919B8C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7" y="94366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3200" b="1" dirty="0">
                <a:solidFill>
                  <a:srgbClr val="0070C0"/>
                </a:solidFill>
              </a:rPr>
              <a:t>PALIVO = ČAS VE VZDUCHU</a:t>
            </a:r>
            <a:endParaRPr lang="cs-CZ" altLang="cs-CZ" sz="3200" b="1" dirty="0"/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4BE210E-2248-AC15-734A-DE7388B45125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1) PŘED LETEM</a:t>
            </a:r>
          </a:p>
        </p:txBody>
      </p:sp>
      <p:pic>
        <p:nvPicPr>
          <p:cNvPr id="2050" name="Picture 2" descr="Fueling Process - AOPA">
            <a:extLst>
              <a:ext uri="{FF2B5EF4-FFF2-40B4-BE49-F238E27FC236}">
                <a16:creationId xmlns:a16="http://schemas.microsoft.com/office/drawing/2014/main" id="{0ADC7677-FD20-1D83-BAAB-D4069E02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98" y="2223443"/>
            <a:ext cx="4142416" cy="30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6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F0CDD-97D9-7746-3D19-1D91E47B6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obsah 2">
            <a:extLst>
              <a:ext uri="{FF2B5EF4-FFF2-40B4-BE49-F238E27FC236}">
                <a16:creationId xmlns:a16="http://schemas.microsoft.com/office/drawing/2014/main" id="{6DCDE921-4859-155D-3076-3F919B8C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7" y="94366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3200" b="1" dirty="0">
                <a:solidFill>
                  <a:srgbClr val="0070C0"/>
                </a:solidFill>
              </a:rPr>
              <a:t>TEL. KONTAKT DO FPL!</a:t>
            </a:r>
            <a:endParaRPr lang="cs-CZ" altLang="cs-CZ" sz="3200" b="1" dirty="0"/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4BE210E-2248-AC15-734A-DE7388B45125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1) PŘED LETEM</a:t>
            </a:r>
          </a:p>
        </p:txBody>
      </p:sp>
      <p:pic>
        <p:nvPicPr>
          <p:cNvPr id="3074" name="Picture 2" descr="Kdo používá nejstarší mobil? Zákazníci stále volají s naprostými skvosty -  iDNES.cz">
            <a:extLst>
              <a:ext uri="{FF2B5EF4-FFF2-40B4-BE49-F238E27FC236}">
                <a16:creationId xmlns:a16="http://schemas.microsoft.com/office/drawing/2014/main" id="{50300553-2C4E-E15A-4032-1ECEEB49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82" y="2086551"/>
            <a:ext cx="3280831" cy="24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1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B32D3-BAEA-72D3-7853-15E53095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B2BAFD5-FEAD-EF3F-3E30-CD1F83E71415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2) ZA LETU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0D1EA5D3-DA92-3BCB-6AB4-A2B8493E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7" y="94366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</a:rPr>
              <a:t>PŘIHLÁŠENÍ NA FREKVENCI: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Mám FPL – oznámím to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Nemám FPL – předám rámcově trať (Z – DO – PŘES)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PŘES ≠ DO !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100" b="1" dirty="0"/>
          </a:p>
          <a:p>
            <a:pPr lvl="1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pic>
        <p:nvPicPr>
          <p:cNvPr id="4098" name="Picture 2" descr="David Clark H10-13S sluchátka">
            <a:extLst>
              <a:ext uri="{FF2B5EF4-FFF2-40B4-BE49-F238E27FC236}">
                <a16:creationId xmlns:a16="http://schemas.microsoft.com/office/drawing/2014/main" id="{60E539F6-CB8F-A751-C0CB-799874A3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40" y="544272"/>
            <a:ext cx="1534740" cy="115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50E71B-D230-9AE0-4C62-60A3F775C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793" y="2726740"/>
            <a:ext cx="4883448" cy="3011460"/>
          </a:xfrm>
          <a:prstGeom prst="rect">
            <a:avLst/>
          </a:prstGeom>
        </p:spPr>
      </p:pic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85336575-05A5-58D7-5A73-2710039ACCEB}"/>
              </a:ext>
            </a:extLst>
          </p:cNvPr>
          <p:cNvSpPr/>
          <p:nvPr/>
        </p:nvSpPr>
        <p:spPr>
          <a:xfrm>
            <a:off x="4774521" y="4486083"/>
            <a:ext cx="1558776" cy="405036"/>
          </a:xfrm>
          <a:custGeom>
            <a:avLst/>
            <a:gdLst>
              <a:gd name="connsiteX0" fmla="*/ 0 w 1558776"/>
              <a:gd name="connsiteY0" fmla="*/ 0 h 405036"/>
              <a:gd name="connsiteX1" fmla="*/ 527775 w 1558776"/>
              <a:gd name="connsiteY1" fmla="*/ 405036 h 405036"/>
              <a:gd name="connsiteX2" fmla="*/ 957359 w 1558776"/>
              <a:gd name="connsiteY2" fmla="*/ 177971 h 405036"/>
              <a:gd name="connsiteX3" fmla="*/ 1558776 w 1558776"/>
              <a:gd name="connsiteY3" fmla="*/ 251614 h 40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776" h="405036">
                <a:moveTo>
                  <a:pt x="0" y="0"/>
                </a:moveTo>
                <a:lnTo>
                  <a:pt x="527775" y="405036"/>
                </a:lnTo>
                <a:lnTo>
                  <a:pt x="957359" y="177971"/>
                </a:lnTo>
                <a:lnTo>
                  <a:pt x="1558776" y="251614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0" name="Picture 4" descr="pin – 2,1 milionu snímků, stock fotografií a obrázků bez autorských  poplatků | Shutterstock">
            <a:extLst>
              <a:ext uri="{FF2B5EF4-FFF2-40B4-BE49-F238E27FC236}">
                <a16:creationId xmlns:a16="http://schemas.microsoft.com/office/drawing/2014/main" id="{CF204556-C820-1104-8E28-CB955C2FB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8640" r="18776" b="15038"/>
          <a:stretch>
            <a:fillRect/>
          </a:stretch>
        </p:blipFill>
        <p:spPr bwMode="auto">
          <a:xfrm>
            <a:off x="4667211" y="4250881"/>
            <a:ext cx="202519" cy="2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n – 2,1 milionu snímků, stock fotografií a obrázků bez autorských  poplatků | Shutterstock">
            <a:extLst>
              <a:ext uri="{FF2B5EF4-FFF2-40B4-BE49-F238E27FC236}">
                <a16:creationId xmlns:a16="http://schemas.microsoft.com/office/drawing/2014/main" id="{6FB8552A-D545-160F-8231-69B134035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8640" r="18776" b="15038"/>
          <a:stretch>
            <a:fillRect/>
          </a:stretch>
        </p:blipFill>
        <p:spPr bwMode="auto">
          <a:xfrm>
            <a:off x="5201123" y="4625232"/>
            <a:ext cx="202519" cy="2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n – 2,1 milionu snímků, stock fotografií a obrázků bez autorských  poplatků | Shutterstock">
            <a:extLst>
              <a:ext uri="{FF2B5EF4-FFF2-40B4-BE49-F238E27FC236}">
                <a16:creationId xmlns:a16="http://schemas.microsoft.com/office/drawing/2014/main" id="{3B6BDC27-85AF-02FE-2B7F-42753CD4A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8640" r="18776" b="15038"/>
          <a:stretch>
            <a:fillRect/>
          </a:stretch>
        </p:blipFill>
        <p:spPr bwMode="auto">
          <a:xfrm>
            <a:off x="5629916" y="4401903"/>
            <a:ext cx="202519" cy="2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n – 2,1 milionu snímků, stock fotografií a obrázků bez autorských  poplatků | Shutterstock">
            <a:extLst>
              <a:ext uri="{FF2B5EF4-FFF2-40B4-BE49-F238E27FC236}">
                <a16:creationId xmlns:a16="http://schemas.microsoft.com/office/drawing/2014/main" id="{52ED4BDA-71DA-A619-BD14-FF6B2DC6A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8640" r="18776" b="15038"/>
          <a:stretch>
            <a:fillRect/>
          </a:stretch>
        </p:blipFill>
        <p:spPr bwMode="auto">
          <a:xfrm>
            <a:off x="6224805" y="4491821"/>
            <a:ext cx="202519" cy="2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8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0116-277B-15EC-1816-43A92E27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5842A8B-24A7-4583-0FB8-51B6B338F4E6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2) ZA LETU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D371B69-B063-3022-521B-C04BC06E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7" y="94366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</a:rPr>
              <a:t>INFORMACE O PROSTORECH: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Není v AUP = nemůže být aktivní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Informace „není aktivní“ platí jen 15 minut!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WRNG na PJE v ATZ = až do FL95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„žádné prostory na trati“ = jen v ČR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100" b="1" dirty="0"/>
          </a:p>
          <a:p>
            <a:pPr lvl="1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pic>
        <p:nvPicPr>
          <p:cNvPr id="5122" name="Picture 2" descr="Saab JAS 39 Gripen - Wikipedia">
            <a:extLst>
              <a:ext uri="{FF2B5EF4-FFF2-40B4-BE49-F238E27FC236}">
                <a16:creationId xmlns:a16="http://schemas.microsoft.com/office/drawing/2014/main" id="{207AC249-6822-67F8-AC52-9A1E99B7C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86B4E8"/>
              </a:clrFrom>
              <a:clrTo>
                <a:srgbClr val="86B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/>
          <a:stretch>
            <a:fillRect/>
          </a:stretch>
        </p:blipFill>
        <p:spPr bwMode="auto">
          <a:xfrm rot="546403">
            <a:off x="6065241" y="1420594"/>
            <a:ext cx="1398473" cy="7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rašutizmus – Wikipédia">
            <a:extLst>
              <a:ext uri="{FF2B5EF4-FFF2-40B4-BE49-F238E27FC236}">
                <a16:creationId xmlns:a16="http://schemas.microsoft.com/office/drawing/2014/main" id="{BD3FE2BE-B952-CBBD-D3B9-84F5FE65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AD9E0"/>
              </a:clrFrom>
              <a:clrTo>
                <a:srgbClr val="CAD9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18" y="2160193"/>
            <a:ext cx="751330" cy="8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1D54882D-D281-AF75-C982-6B8C279411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407" y="2552956"/>
            <a:ext cx="4794234" cy="32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0116-277B-15EC-1816-43A92E27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5842A8B-24A7-4583-0FB8-51B6B338F4E6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2) ZA LETU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D371B69-B063-3022-521B-C04BC06E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7" y="94366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</a:rPr>
              <a:t>INFORMACE O PROVOZU:</a:t>
            </a:r>
          </a:p>
          <a:p>
            <a:pPr lvl="1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Automatická součást FIS, 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100" b="1" dirty="0">
                <a:solidFill>
                  <a:srgbClr val="0070C0"/>
                </a:solidFill>
              </a:rPr>
              <a:t>     není třeba o ni žádat</a:t>
            </a:r>
          </a:p>
          <a:p>
            <a:pPr lvl="1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Nemusí být vždy úplná!                                                                                                                      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100" b="1" dirty="0">
                <a:solidFill>
                  <a:srgbClr val="0070C0"/>
                </a:solidFill>
              </a:rPr>
              <a:t>     (radarové krytí, neznámý provoz, náhlé změny trajektorie apod.)</a:t>
            </a:r>
          </a:p>
          <a:p>
            <a:pPr lvl="1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Nezbavuje odpovědnosti sledovat prostor a vyhýbat se srážkám!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100" b="1" dirty="0">
              <a:solidFill>
                <a:srgbClr val="0070C0"/>
              </a:solidFill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100" b="1" dirty="0"/>
          </a:p>
          <a:p>
            <a:pPr lvl="1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D6834F-6ADC-BDA8-2BE1-96DB0BE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1338" y="838527"/>
            <a:ext cx="3704180" cy="1498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0116-277B-15EC-1816-43A92E27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5842A8B-24A7-4583-0FB8-51B6B338F4E6}"/>
              </a:ext>
            </a:extLst>
          </p:cNvPr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2) ZA LETU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D371B69-B063-3022-521B-C04BC06E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7" y="943661"/>
            <a:ext cx="8574088" cy="4794539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</a:rPr>
              <a:t>KOMUNIKACE OBECNĚ:</a:t>
            </a:r>
          </a:p>
          <a:p>
            <a:pPr lvl="1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Přelaďovat se dle sektorů FIC</a:t>
            </a:r>
          </a:p>
          <a:p>
            <a:pPr lvl="1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dirty="0">
                <a:solidFill>
                  <a:srgbClr val="0070C0"/>
                </a:solidFill>
              </a:rPr>
              <a:t>MONITOR = monitorujte, 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100" b="1" dirty="0">
                <a:solidFill>
                  <a:srgbClr val="0070C0"/>
                </a:solidFill>
              </a:rPr>
              <a:t>     STAND-BY = čekejte, zavolám vás</a:t>
            </a:r>
          </a:p>
          <a:p>
            <a:pPr lvl="1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100" b="1" u="sng" dirty="0">
                <a:solidFill>
                  <a:srgbClr val="0070C0"/>
                </a:solidFill>
              </a:rPr>
              <a:t>Nebát se VČAS se ozvat v případě jakýchkoliv problémů či nouze!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100" b="1" dirty="0"/>
          </a:p>
          <a:p>
            <a:pPr lvl="1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400" b="1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 bwMode="auto">
          <a:xfrm>
            <a:off x="4627103" y="709301"/>
            <a:ext cx="2992556" cy="17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avid Clark H10-13S sluchátka">
            <a:extLst>
              <a:ext uri="{FF2B5EF4-FFF2-40B4-BE49-F238E27FC236}">
                <a16:creationId xmlns:a16="http://schemas.microsoft.com/office/drawing/2014/main" id="{71A9AD65-5825-E5A9-D320-512CD4DE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31" y="391092"/>
            <a:ext cx="1163788" cy="8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178 seconds - AOPA">
            <a:extLst>
              <a:ext uri="{FF2B5EF4-FFF2-40B4-BE49-F238E27FC236}">
                <a16:creationId xmlns:a16="http://schemas.microsoft.com/office/drawing/2014/main" id="{65BE83BC-9D0E-2CEB-7FE5-007127DAF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/>
          <a:stretch>
            <a:fillRect/>
          </a:stretch>
        </p:blipFill>
        <p:spPr bwMode="auto">
          <a:xfrm>
            <a:off x="5713465" y="3939898"/>
            <a:ext cx="3035655" cy="164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2756"/>
      </p:ext>
    </p:extLst>
  </p:cSld>
  <p:clrMapOvr>
    <a:masterClrMapping/>
  </p:clrMapOvr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3555</TotalTime>
  <Words>364</Words>
  <Application>Microsoft Office PowerPoint</Application>
  <PresentationFormat>Předvádění na obrazovce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Wingdings</vt:lpstr>
      <vt:lpstr>PPT Prezentace CZ -  nové logo</vt:lpstr>
      <vt:lpstr>Informace FIC Praha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pozornost…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Rozšíření prostoru odpovědnosti  FIC Praha od 28.2.2019</dc:title>
  <dc:creator>Michal Dvořák</dc:creator>
  <cp:lastModifiedBy>DVORAK Michal</cp:lastModifiedBy>
  <cp:revision>163</cp:revision>
  <dcterms:created xsi:type="dcterms:W3CDTF">2019-01-10T10:12:47Z</dcterms:created>
  <dcterms:modified xsi:type="dcterms:W3CDTF">2026-01-08T07:47:46Z</dcterms:modified>
</cp:coreProperties>
</file>