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9" r:id="rId2"/>
  </p:sldMasterIdLst>
  <p:sldIdLst>
    <p:sldId id="257" r:id="rId3"/>
    <p:sldId id="259" r:id="rId4"/>
    <p:sldId id="273" r:id="rId5"/>
    <p:sldId id="272" r:id="rId6"/>
    <p:sldId id="269" r:id="rId7"/>
    <p:sldId id="270" r:id="rId8"/>
    <p:sldId id="274" r:id="rId9"/>
    <p:sldId id="262" r:id="rId10"/>
    <p:sldId id="271" r:id="rId11"/>
    <p:sldId id="267" r:id="rId1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/>
  </p:normalViewPr>
  <p:slideViewPr>
    <p:cSldViewPr snapToGrid="0">
      <p:cViewPr varScale="1">
        <p:scale>
          <a:sx n="95" d="100"/>
          <a:sy n="95" d="100"/>
        </p:scale>
        <p:origin x="163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B74AA513-91D8-4BF7-9293-8F5A96188763}" type="datetimeFigureOut">
              <a:rPr lang="cs-CZ" smtClean="0"/>
              <a:t>09.01.2026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E4D6E45D-80FB-46BE-8BD3-A3107A3450DD}" type="slidenum">
              <a:rPr lang="cs-CZ" smtClean="0"/>
              <a:t>‹#›</a:t>
            </a:fld>
            <a:endParaRPr lang="cs-CZ"/>
          </a:p>
        </p:txBody>
      </p:sp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6"/>
            <a:ext cx="12192000" cy="685662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75920" y="268924"/>
            <a:ext cx="9144000" cy="1376997"/>
          </a:xfrm>
        </p:spPr>
        <p:txBody>
          <a:bodyPr anchor="t">
            <a:normAutofit/>
          </a:bodyPr>
          <a:lstStyle>
            <a:lvl1pPr algn="l">
              <a:defRPr sz="41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75920" y="1768317"/>
            <a:ext cx="9144000" cy="1655762"/>
          </a:xfrm>
        </p:spPr>
        <p:txBody>
          <a:bodyPr anchor="t">
            <a:normAutofit/>
          </a:bodyPr>
          <a:lstStyle>
            <a:lvl1pPr marL="0" indent="0" algn="l">
              <a:buNone/>
              <a:defRPr sz="22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</a:p>
        </p:txBody>
      </p:sp>
    </p:spTree>
    <p:extLst>
      <p:ext uri="{BB962C8B-B14F-4D97-AF65-F5344CB8AC3E}">
        <p14:creationId xmlns:p14="http://schemas.microsoft.com/office/powerpoint/2010/main" val="1389272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10501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386860" y="2039815"/>
            <a:ext cx="5520000" cy="36576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85808" y="2039815"/>
            <a:ext cx="5520000" cy="36576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0435210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6861" y="793749"/>
            <a:ext cx="11476891" cy="712762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9" name="Zástupný symbol pro obrázek 8"/>
          <p:cNvSpPr>
            <a:spLocks noGrp="1"/>
          </p:cNvSpPr>
          <p:nvPr>
            <p:ph type="pic" sz="quarter" idx="10"/>
          </p:nvPr>
        </p:nvSpPr>
        <p:spPr>
          <a:xfrm>
            <a:off x="539751" y="1597025"/>
            <a:ext cx="4557183" cy="2908300"/>
          </a:xfrm>
        </p:spPr>
        <p:txBody>
          <a:bodyPr rtlCol="0">
            <a:normAutofit/>
          </a:bodyPr>
          <a:lstStyle/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11" name="Zástupný symbol pro obrázek 10"/>
          <p:cNvSpPr>
            <a:spLocks noGrp="1"/>
          </p:cNvSpPr>
          <p:nvPr>
            <p:ph type="pic" sz="quarter" idx="11"/>
          </p:nvPr>
        </p:nvSpPr>
        <p:spPr>
          <a:xfrm>
            <a:off x="5486400" y="1597025"/>
            <a:ext cx="3778251" cy="3538538"/>
          </a:xfrm>
        </p:spPr>
        <p:txBody>
          <a:bodyPr rtlCol="0">
            <a:normAutofit/>
          </a:bodyPr>
          <a:lstStyle/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16" name="Zástupný symbol pro text 14"/>
          <p:cNvSpPr>
            <a:spLocks noGrp="1"/>
          </p:cNvSpPr>
          <p:nvPr>
            <p:ph type="body" sz="quarter" idx="12"/>
          </p:nvPr>
        </p:nvSpPr>
        <p:spPr>
          <a:xfrm>
            <a:off x="539751" y="4505326"/>
            <a:ext cx="4557183" cy="1190625"/>
          </a:xfrm>
        </p:spPr>
        <p:txBody>
          <a:bodyPr lIns="0" tIns="72000" rIns="0"/>
          <a:lstStyle>
            <a:lvl1pPr>
              <a:defRPr sz="1800"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7" name="Zástupný symbol pro text 14"/>
          <p:cNvSpPr>
            <a:spLocks noGrp="1"/>
          </p:cNvSpPr>
          <p:nvPr>
            <p:ph type="body" sz="quarter" idx="13"/>
          </p:nvPr>
        </p:nvSpPr>
        <p:spPr>
          <a:xfrm>
            <a:off x="5486401" y="5135564"/>
            <a:ext cx="3778251" cy="560387"/>
          </a:xfrm>
        </p:spPr>
        <p:txBody>
          <a:bodyPr lIns="0" tIns="72000" rIns="0"/>
          <a:lstStyle>
            <a:lvl1pPr>
              <a:defRPr sz="1800"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3191915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den obráz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6861" y="793749"/>
            <a:ext cx="11476891" cy="712762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9" name="Zástupný symbol pro obrázek 8"/>
          <p:cNvSpPr>
            <a:spLocks noGrp="1"/>
          </p:cNvSpPr>
          <p:nvPr>
            <p:ph type="pic" sz="quarter" idx="10"/>
          </p:nvPr>
        </p:nvSpPr>
        <p:spPr>
          <a:xfrm>
            <a:off x="539751" y="1597025"/>
            <a:ext cx="7919235" cy="3822700"/>
          </a:xfrm>
        </p:spPr>
        <p:txBody>
          <a:bodyPr rtlCol="0">
            <a:normAutofit/>
          </a:bodyPr>
          <a:lstStyle/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16" name="Zástupný symbol pro text 14"/>
          <p:cNvSpPr>
            <a:spLocks noGrp="1"/>
          </p:cNvSpPr>
          <p:nvPr>
            <p:ph type="body" sz="quarter" idx="12"/>
          </p:nvPr>
        </p:nvSpPr>
        <p:spPr>
          <a:xfrm>
            <a:off x="8470836" y="1597026"/>
            <a:ext cx="3392917" cy="1190625"/>
          </a:xfrm>
        </p:spPr>
        <p:txBody>
          <a:bodyPr lIns="108000" tIns="0" rIns="0"/>
          <a:lstStyle>
            <a:lvl1pPr marL="266700" indent="-266700">
              <a:defRPr sz="1800"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3601370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Jeden obráz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 userDrawn="1"/>
        </p:nvSpPr>
        <p:spPr>
          <a:xfrm>
            <a:off x="387351" y="257175"/>
            <a:ext cx="11476567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800"/>
          </a:p>
        </p:txBody>
      </p:sp>
      <p:sp>
        <p:nvSpPr>
          <p:cNvPr id="9" name="Zástupný symbol pro obrázek 8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5829300"/>
          </a:xfrm>
        </p:spPr>
        <p:txBody>
          <a:bodyPr rtlCol="0">
            <a:normAutofit/>
          </a:bodyPr>
          <a:lstStyle/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16" name="Zástupný symbol pro text 14"/>
          <p:cNvSpPr>
            <a:spLocks noGrp="1"/>
          </p:cNvSpPr>
          <p:nvPr>
            <p:ph type="body" sz="quarter" idx="12"/>
          </p:nvPr>
        </p:nvSpPr>
        <p:spPr>
          <a:xfrm>
            <a:off x="399496" y="447676"/>
            <a:ext cx="11464256" cy="1190625"/>
          </a:xfrm>
        </p:spPr>
        <p:txBody>
          <a:bodyPr lIns="108000" tIns="0" rIns="0"/>
          <a:lstStyle>
            <a:lvl1pPr marL="266700" indent="-266700"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9756712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7142799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5412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574870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386860" y="2039815"/>
            <a:ext cx="5520000" cy="365760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85808" y="2039815"/>
            <a:ext cx="5520000" cy="365760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515880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6861" y="793749"/>
            <a:ext cx="11476891" cy="712762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9" name="Zástupný symbol pro obrázek 8"/>
          <p:cNvSpPr>
            <a:spLocks noGrp="1"/>
          </p:cNvSpPr>
          <p:nvPr>
            <p:ph type="pic" sz="quarter" idx="10"/>
          </p:nvPr>
        </p:nvSpPr>
        <p:spPr>
          <a:xfrm>
            <a:off x="539751" y="1597025"/>
            <a:ext cx="4557183" cy="2908300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11" name="Zástupný symbol pro obrázek 10"/>
          <p:cNvSpPr>
            <a:spLocks noGrp="1"/>
          </p:cNvSpPr>
          <p:nvPr>
            <p:ph type="pic" sz="quarter" idx="11"/>
          </p:nvPr>
        </p:nvSpPr>
        <p:spPr>
          <a:xfrm>
            <a:off x="5486400" y="1597025"/>
            <a:ext cx="3778251" cy="3538538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16" name="Zástupný symbol pro text 14"/>
          <p:cNvSpPr>
            <a:spLocks noGrp="1"/>
          </p:cNvSpPr>
          <p:nvPr>
            <p:ph type="body" sz="quarter" idx="12"/>
          </p:nvPr>
        </p:nvSpPr>
        <p:spPr>
          <a:xfrm>
            <a:off x="539751" y="4505326"/>
            <a:ext cx="4557183" cy="1190625"/>
          </a:xfrm>
        </p:spPr>
        <p:txBody>
          <a:bodyPr lIns="0" tIns="72000" rIns="0">
            <a:normAutofit/>
          </a:bodyPr>
          <a:lstStyle>
            <a:lvl1pPr>
              <a:defRPr sz="1800"/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7" name="Zástupný symbol pro text 14"/>
          <p:cNvSpPr>
            <a:spLocks noGrp="1"/>
          </p:cNvSpPr>
          <p:nvPr>
            <p:ph type="body" sz="quarter" idx="13"/>
          </p:nvPr>
        </p:nvSpPr>
        <p:spPr>
          <a:xfrm>
            <a:off x="5486401" y="5135564"/>
            <a:ext cx="3778251" cy="560387"/>
          </a:xfrm>
        </p:spPr>
        <p:txBody>
          <a:bodyPr lIns="0" tIns="72000" rIns="0">
            <a:normAutofit/>
          </a:bodyPr>
          <a:lstStyle>
            <a:lvl1pPr>
              <a:defRPr sz="1800"/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58987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den obráz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6861" y="793749"/>
            <a:ext cx="11476891" cy="712762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9" name="Zástupný symbol pro obrázek 8"/>
          <p:cNvSpPr>
            <a:spLocks noGrp="1"/>
          </p:cNvSpPr>
          <p:nvPr>
            <p:ph type="pic" sz="quarter" idx="10"/>
          </p:nvPr>
        </p:nvSpPr>
        <p:spPr>
          <a:xfrm>
            <a:off x="539751" y="1597025"/>
            <a:ext cx="7919235" cy="3822700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16" name="Zástupný symbol pro text 14"/>
          <p:cNvSpPr>
            <a:spLocks noGrp="1"/>
          </p:cNvSpPr>
          <p:nvPr>
            <p:ph type="body" sz="quarter" idx="12"/>
          </p:nvPr>
        </p:nvSpPr>
        <p:spPr>
          <a:xfrm>
            <a:off x="8470836" y="1597026"/>
            <a:ext cx="3392917" cy="1190625"/>
          </a:xfrm>
        </p:spPr>
        <p:txBody>
          <a:bodyPr lIns="108000" tIns="0" rIns="0">
            <a:normAutofit/>
          </a:bodyPr>
          <a:lstStyle>
            <a:lvl1pPr marL="266700" indent="-266700">
              <a:defRPr sz="1800"/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144951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Jeden obráz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obrázek 8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5829300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3" name="Obdélník 2"/>
          <p:cNvSpPr/>
          <p:nvPr userDrawn="1"/>
        </p:nvSpPr>
        <p:spPr>
          <a:xfrm>
            <a:off x="386861" y="257175"/>
            <a:ext cx="11476891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800"/>
          </a:p>
        </p:txBody>
      </p:sp>
      <p:sp>
        <p:nvSpPr>
          <p:cNvPr id="16" name="Zástupný symbol pro text 14"/>
          <p:cNvSpPr>
            <a:spLocks noGrp="1"/>
          </p:cNvSpPr>
          <p:nvPr>
            <p:ph type="body" sz="quarter" idx="12"/>
          </p:nvPr>
        </p:nvSpPr>
        <p:spPr>
          <a:xfrm>
            <a:off x="399496" y="447676"/>
            <a:ext cx="11464256" cy="1190625"/>
          </a:xfrm>
        </p:spPr>
        <p:txBody>
          <a:bodyPr lIns="108000" tIns="0" rIns="0">
            <a:normAutofit/>
          </a:bodyPr>
          <a:lstStyle>
            <a:lvl1pPr marL="266700" indent="-266700"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143924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1824725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90752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75920" y="268924"/>
            <a:ext cx="9144000" cy="1376997"/>
          </a:xfrm>
        </p:spPr>
        <p:txBody>
          <a:bodyPr>
            <a:normAutofit/>
          </a:bodyPr>
          <a:lstStyle>
            <a:lvl1pPr algn="l">
              <a:defRPr sz="41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75920" y="1768317"/>
            <a:ext cx="9144000" cy="1655762"/>
          </a:xfrm>
        </p:spPr>
        <p:txBody>
          <a:bodyPr/>
          <a:lstStyle>
            <a:lvl1pPr marL="0" indent="0" algn="l">
              <a:buNone/>
              <a:defRPr sz="22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969DCA9E-1358-4F01-BCB1-0ECABC53521B}" type="datetimeFigureOut">
              <a:rPr lang="cs-CZ"/>
              <a:pPr>
                <a:defRPr/>
              </a:pPr>
              <a:t>09.01.2026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99A3DC7-7D9F-4359-99EA-6694FEB497E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1961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3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12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86861" y="793749"/>
            <a:ext cx="11476891" cy="124606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86861" y="2039815"/>
            <a:ext cx="11476891" cy="3657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pic>
        <p:nvPicPr>
          <p:cNvPr id="11" name="Obrázek 10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23768"/>
            <a:ext cx="12192000" cy="1031236"/>
          </a:xfrm>
          <a:prstGeom prst="rect">
            <a:avLst/>
          </a:prstGeom>
        </p:spPr>
      </p:pic>
      <p:sp>
        <p:nvSpPr>
          <p:cNvPr id="12" name="TextovéPole 11"/>
          <p:cNvSpPr txBox="1"/>
          <p:nvPr userDrawn="1"/>
        </p:nvSpPr>
        <p:spPr>
          <a:xfrm>
            <a:off x="11353800" y="311355"/>
            <a:ext cx="50995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cs-CZ" sz="1100">
              <a:solidFill>
                <a:srgbClr val="5A5A5A"/>
              </a:solidFill>
            </a:endParaRPr>
          </a:p>
        </p:txBody>
      </p:sp>
      <p:sp>
        <p:nvSpPr>
          <p:cNvPr id="13" name="TextovéPole 12"/>
          <p:cNvSpPr txBox="1"/>
          <p:nvPr userDrawn="1"/>
        </p:nvSpPr>
        <p:spPr>
          <a:xfrm>
            <a:off x="11353797" y="311356"/>
            <a:ext cx="773723" cy="24622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l"/>
            <a:fld id="{84F98964-8F00-4610-B9F0-1EDD77301201}" type="slidenum">
              <a:rPr lang="cs-CZ" sz="1000" b="0" i="0" u="none" strike="noStrike" kern="1200" baseline="0" smtClean="0">
                <a:solidFill>
                  <a:srgbClr val="5A5A5A"/>
                </a:solidFill>
                <a:latin typeface="+mn-lt"/>
                <a:ea typeface="+mn-ea"/>
                <a:cs typeface="+mn-cs"/>
              </a:rPr>
              <a:pPr algn="l"/>
              <a:t>‹#›</a:t>
            </a:fld>
            <a:endParaRPr lang="cs-CZ" sz="1000" b="0">
              <a:solidFill>
                <a:srgbClr val="5A5A5A"/>
              </a:solidFill>
            </a:endParaRPr>
          </a:p>
        </p:txBody>
      </p:sp>
      <p:sp>
        <p:nvSpPr>
          <p:cNvPr id="14" name="TextovéPole 13"/>
          <p:cNvSpPr txBox="1"/>
          <p:nvPr userDrawn="1"/>
        </p:nvSpPr>
        <p:spPr>
          <a:xfrm>
            <a:off x="386862" y="311355"/>
            <a:ext cx="1070316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b="1" i="0" u="none" strike="noStrike" kern="1200" baseline="0">
                <a:solidFill>
                  <a:srgbClr val="5A5A5A"/>
                </a:solidFill>
                <a:latin typeface="+mn-lt"/>
                <a:ea typeface="+mn-ea"/>
                <a:cs typeface="+mn-cs"/>
              </a:rPr>
              <a:t>Presentation Title </a:t>
            </a:r>
            <a:r>
              <a:rPr lang="cs-CZ" sz="1100" b="0" i="0" u="none" strike="noStrike" kern="1200" baseline="0">
                <a:solidFill>
                  <a:srgbClr val="5A5A5A"/>
                </a:solidFill>
                <a:latin typeface="+mn-lt"/>
                <a:ea typeface="+mn-ea"/>
                <a:cs typeface="+mn-cs"/>
              </a:rPr>
              <a:t>/ Name Surname / Position / Dec. 12, 2015</a:t>
            </a:r>
            <a:endParaRPr lang="cs-CZ" sz="1100">
              <a:solidFill>
                <a:srgbClr val="5A5A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247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100" b="1" kern="1200">
          <a:solidFill>
            <a:schemeClr val="tx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61950" indent="-361950" algn="l" defTabSz="685800" rtl="0" eaLnBrk="1" latinLnBrk="0" hangingPunct="1">
        <a:lnSpc>
          <a:spcPct val="90000"/>
        </a:lnSpc>
        <a:spcBef>
          <a:spcPts val="750"/>
        </a:spcBef>
        <a:buFont typeface="Georgia" panose="02040502050405020303" pitchFamily="18" charset="0"/>
        <a:buChar char="―"/>
        <a:defRPr sz="2100" kern="1200">
          <a:solidFill>
            <a:srgbClr val="5A5A5A"/>
          </a:solidFill>
          <a:latin typeface="+mn-lt"/>
          <a:ea typeface="+mn-ea"/>
          <a:cs typeface="+mn-cs"/>
        </a:defRPr>
      </a:lvl1pPr>
      <a:lvl2pPr marL="628650" indent="-285750" algn="l" defTabSz="685800" rtl="0" eaLnBrk="1" latinLnBrk="0" hangingPunct="1">
        <a:lnSpc>
          <a:spcPct val="90000"/>
        </a:lnSpc>
        <a:spcBef>
          <a:spcPts val="375"/>
        </a:spcBef>
        <a:buFont typeface="Georgia" panose="02040502050405020303" pitchFamily="18" charset="0"/>
        <a:buChar char="―"/>
        <a:defRPr sz="1800" kern="1200">
          <a:solidFill>
            <a:srgbClr val="5A5A5A"/>
          </a:solidFill>
          <a:latin typeface="+mn-lt"/>
          <a:ea typeface="+mn-ea"/>
          <a:cs typeface="+mn-cs"/>
        </a:defRPr>
      </a:lvl2pPr>
      <a:lvl3pPr marL="857250" indent="-228600" algn="l" defTabSz="685800" rtl="0" eaLnBrk="1" latinLnBrk="0" hangingPunct="1">
        <a:lnSpc>
          <a:spcPct val="90000"/>
        </a:lnSpc>
        <a:spcBef>
          <a:spcPts val="375"/>
        </a:spcBef>
        <a:buFont typeface="Georgia" panose="02040502050405020303" pitchFamily="18" charset="0"/>
        <a:buChar char="―"/>
        <a:defRPr sz="1500" kern="1200">
          <a:solidFill>
            <a:srgbClr val="5A5A5A"/>
          </a:solidFill>
          <a:latin typeface="+mn-lt"/>
          <a:ea typeface="+mn-ea"/>
          <a:cs typeface="+mn-cs"/>
        </a:defRPr>
      </a:lvl3pPr>
      <a:lvl4pPr marL="1123950" indent="-260350" algn="l" defTabSz="685800" rtl="0" eaLnBrk="1" latinLnBrk="0" hangingPunct="1">
        <a:lnSpc>
          <a:spcPct val="90000"/>
        </a:lnSpc>
        <a:spcBef>
          <a:spcPts val="375"/>
        </a:spcBef>
        <a:buFont typeface="Georgia" panose="02040502050405020303" pitchFamily="18" charset="0"/>
        <a:buChar char="―"/>
        <a:tabLst>
          <a:tab pos="857250" algn="l"/>
        </a:tabLst>
        <a:defRPr sz="1350" kern="1200">
          <a:solidFill>
            <a:srgbClr val="5A5A5A"/>
          </a:solidFill>
          <a:latin typeface="+mn-lt"/>
          <a:ea typeface="+mn-ea"/>
          <a:cs typeface="+mn-cs"/>
        </a:defRPr>
      </a:lvl4pPr>
      <a:lvl5pPr marL="1358900" indent="-234950" algn="l" defTabSz="685800" rtl="0" eaLnBrk="1" latinLnBrk="0" hangingPunct="1">
        <a:lnSpc>
          <a:spcPct val="90000"/>
        </a:lnSpc>
        <a:spcBef>
          <a:spcPts val="375"/>
        </a:spcBef>
        <a:buFont typeface="Georgia" panose="02040502050405020303" pitchFamily="18" charset="0"/>
        <a:buChar char="―"/>
        <a:defRPr sz="1350" kern="1200">
          <a:solidFill>
            <a:srgbClr val="5A5A5A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87351" y="793750"/>
            <a:ext cx="11476567" cy="124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Kliknutím lze upravit styl.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387351" y="2039938"/>
            <a:ext cx="11476567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Kliknutím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pic>
        <p:nvPicPr>
          <p:cNvPr id="1028" name="Obrázek 10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18189"/>
            <a:ext cx="12192000" cy="1042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9" name="TextovéPole 11"/>
          <p:cNvSpPr txBox="1">
            <a:spLocks noChangeArrowheads="1"/>
          </p:cNvSpPr>
          <p:nvPr/>
        </p:nvSpPr>
        <p:spPr bwMode="auto">
          <a:xfrm>
            <a:off x="11353800" y="311150"/>
            <a:ext cx="510117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endParaRPr lang="cs-CZ" sz="1100">
              <a:solidFill>
                <a:srgbClr val="5A5A5A"/>
              </a:solidFill>
            </a:endParaRPr>
          </a:p>
        </p:txBody>
      </p:sp>
      <p:sp>
        <p:nvSpPr>
          <p:cNvPr id="1030" name="TextovéPole 12"/>
          <p:cNvSpPr txBox="1">
            <a:spLocks noChangeArrowheads="1"/>
          </p:cNvSpPr>
          <p:nvPr/>
        </p:nvSpPr>
        <p:spPr bwMode="auto">
          <a:xfrm>
            <a:off x="11353801" y="311151"/>
            <a:ext cx="7747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879271D1-4194-4090-A343-88AF75FACECE}" type="slidenum">
              <a:rPr lang="cs-CZ" sz="1000" smtClean="0">
                <a:solidFill>
                  <a:srgbClr val="5A5A5A"/>
                </a:solidFill>
              </a:rPr>
              <a:pPr>
                <a:defRPr/>
              </a:pPr>
              <a:t>‹#›</a:t>
            </a:fld>
            <a:endParaRPr lang="cs-CZ" sz="1000">
              <a:solidFill>
                <a:srgbClr val="5A5A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8666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</p:sldLayoutIdLst>
  <p:hf hdr="0" ftr="0" dt="0"/>
  <p:txStyles>
    <p:titleStyle>
      <a:lvl1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Arial" charset="0"/>
          <a:cs typeface="Arial" charset="0"/>
        </a:defRPr>
      </a:lvl2pPr>
      <a:lvl3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Arial" charset="0"/>
          <a:cs typeface="Arial" charset="0"/>
        </a:defRPr>
      </a:lvl3pPr>
      <a:lvl4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Arial" charset="0"/>
          <a:cs typeface="Arial" charset="0"/>
        </a:defRPr>
      </a:lvl4pPr>
      <a:lvl5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Arial" charset="0"/>
          <a:cs typeface="Arial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Arial" charset="0"/>
          <a:cs typeface="Arial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Arial" charset="0"/>
          <a:cs typeface="Arial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Arial" charset="0"/>
          <a:cs typeface="Arial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61950" indent="-361950" algn="l" defTabSz="685800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Georgia" pitchFamily="18" charset="0"/>
        <a:buChar char="―"/>
        <a:defRPr sz="2100" kern="1200">
          <a:solidFill>
            <a:srgbClr val="5A5A5A"/>
          </a:solidFill>
          <a:latin typeface="+mn-lt"/>
          <a:ea typeface="+mn-ea"/>
          <a:cs typeface="+mn-cs"/>
        </a:defRPr>
      </a:lvl1pPr>
      <a:lvl2pPr marL="628650" indent="-285750" algn="l" defTabSz="685800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Georgia" pitchFamily="18" charset="0"/>
        <a:buChar char="―"/>
        <a:defRPr kern="1200">
          <a:solidFill>
            <a:srgbClr val="5A5A5A"/>
          </a:solidFill>
          <a:latin typeface="+mn-lt"/>
          <a:ea typeface="+mn-ea"/>
          <a:cs typeface="+mn-cs"/>
        </a:defRPr>
      </a:lvl2pPr>
      <a:lvl3pPr marL="857250" indent="-228600" algn="l" defTabSz="685800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Georgia" pitchFamily="18" charset="0"/>
        <a:buChar char="―"/>
        <a:defRPr sz="1500" kern="1200">
          <a:solidFill>
            <a:srgbClr val="5A5A5A"/>
          </a:solidFill>
          <a:latin typeface="+mn-lt"/>
          <a:ea typeface="+mn-ea"/>
          <a:cs typeface="+mn-cs"/>
        </a:defRPr>
      </a:lvl3pPr>
      <a:lvl4pPr marL="1123950" indent="-260350" algn="l" defTabSz="685800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Georgia" pitchFamily="18" charset="0"/>
        <a:buChar char="―"/>
        <a:tabLst>
          <a:tab pos="857250" algn="l"/>
        </a:tabLst>
        <a:defRPr sz="1300" kern="1200">
          <a:solidFill>
            <a:srgbClr val="5A5A5A"/>
          </a:solidFill>
          <a:latin typeface="+mn-lt"/>
          <a:ea typeface="+mn-ea"/>
          <a:cs typeface="+mn-cs"/>
        </a:defRPr>
      </a:lvl4pPr>
      <a:lvl5pPr marL="1358900" indent="-234950" algn="l" defTabSz="685800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Georgia" pitchFamily="18" charset="0"/>
        <a:buChar char="―"/>
        <a:defRPr sz="1300" kern="1200">
          <a:solidFill>
            <a:srgbClr val="5A5A5A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Racionalizace navigačních zařízení v ČR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ŘLP ČR </a:t>
            </a:r>
            <a:r>
              <a:rPr lang="cs-CZ" dirty="0" err="1"/>
              <a:t>s.p</a:t>
            </a:r>
            <a:r>
              <a:rPr lang="cs-CZ" dirty="0"/>
              <a:t>.</a:t>
            </a:r>
          </a:p>
          <a:p>
            <a:r>
              <a:rPr lang="cs-CZ" dirty="0"/>
              <a:t>Ing. Tomáš Duka</a:t>
            </a:r>
          </a:p>
        </p:txBody>
      </p:sp>
    </p:spTree>
    <p:extLst>
      <p:ext uri="{BB962C8B-B14F-4D97-AF65-F5344CB8AC3E}">
        <p14:creationId xmlns:p14="http://schemas.microsoft.com/office/powerpoint/2010/main" val="32412281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ctrTitle"/>
          </p:nvPr>
        </p:nvSpPr>
        <p:spPr>
          <a:xfrm>
            <a:off x="1806575" y="268288"/>
            <a:ext cx="6858000" cy="1377950"/>
          </a:xfrm>
        </p:spPr>
        <p:txBody>
          <a:bodyPr/>
          <a:lstStyle/>
          <a:p>
            <a:pPr eaLnBrk="1" hangingPunct="1"/>
            <a:r>
              <a:rPr lang="cs-CZ" altLang="cs-CZ" dirty="0">
                <a:latin typeface="Arial" charset="0"/>
                <a:cs typeface="Arial" charset="0"/>
              </a:rPr>
              <a:t>dukat@ans.cz</a:t>
            </a:r>
          </a:p>
        </p:txBody>
      </p:sp>
      <p:sp>
        <p:nvSpPr>
          <p:cNvPr id="6147" name="Podnadpis 2"/>
          <p:cNvSpPr>
            <a:spLocks noGrp="1"/>
          </p:cNvSpPr>
          <p:nvPr>
            <p:ph type="subTitle" idx="1"/>
          </p:nvPr>
        </p:nvSpPr>
        <p:spPr>
          <a:xfrm>
            <a:off x="1806575" y="1768476"/>
            <a:ext cx="6858000" cy="1655763"/>
          </a:xfrm>
        </p:spPr>
        <p:txBody>
          <a:bodyPr/>
          <a:lstStyle/>
          <a:p>
            <a:pPr eaLnBrk="1" hangingPunct="1"/>
            <a:r>
              <a:rPr lang="cs-CZ" altLang="cs-CZ" dirty="0"/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87685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715963" y="793750"/>
            <a:ext cx="11476037" cy="1246188"/>
          </a:xfrm>
        </p:spPr>
        <p:txBody>
          <a:bodyPr/>
          <a:lstStyle/>
          <a:p>
            <a:r>
              <a:rPr lang="cs-CZ" dirty="0"/>
              <a:t>Historie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619144" y="1652662"/>
            <a:ext cx="11476037" cy="36576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sz="2600" dirty="0"/>
              <a:t>AIC – Koncepce letecké </a:t>
            </a:r>
            <a:r>
              <a:rPr lang="cs-CZ" sz="2600"/>
              <a:t>navigace České republiky </a:t>
            </a:r>
            <a:r>
              <a:rPr lang="cs-CZ" sz="2600" dirty="0"/>
              <a:t>v období do roku 2020</a:t>
            </a:r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r>
              <a:rPr lang="cs-CZ" sz="2600" dirty="0"/>
              <a:t>PNK 1048/2018 – PBN </a:t>
            </a:r>
            <a:r>
              <a:rPr lang="cs-CZ" sz="2600" dirty="0" err="1"/>
              <a:t>Implementation</a:t>
            </a:r>
            <a:r>
              <a:rPr lang="cs-CZ" sz="2600" dirty="0"/>
              <a:t> rule   (PBN Transition Plan)</a:t>
            </a:r>
          </a:p>
          <a:p>
            <a:pPr marL="0" indent="0">
              <a:buNone/>
            </a:pPr>
            <a:endParaRPr lang="cs-CZ" sz="3600" dirty="0"/>
          </a:p>
          <a:p>
            <a:pPr marL="0" indent="0">
              <a:buNone/>
            </a:pPr>
            <a:r>
              <a:rPr lang="cs-CZ" sz="2600" dirty="0"/>
              <a:t>MON – minimum </a:t>
            </a:r>
            <a:r>
              <a:rPr lang="cs-CZ" sz="2600" dirty="0" err="1"/>
              <a:t>operational</a:t>
            </a:r>
            <a:r>
              <a:rPr lang="cs-CZ" sz="2600" dirty="0"/>
              <a:t> network </a:t>
            </a:r>
          </a:p>
          <a:p>
            <a:pPr marL="0" indent="0">
              <a:buNone/>
            </a:pPr>
            <a:r>
              <a:rPr lang="cs-CZ" sz="3600" dirty="0"/>
              <a:t>		</a:t>
            </a:r>
            <a:r>
              <a:rPr lang="cs-CZ" sz="2200" dirty="0"/>
              <a:t>- evropský přístup k zajištění minimální úrovně CNS</a:t>
            </a:r>
          </a:p>
          <a:p>
            <a:pPr marL="0" indent="0">
              <a:buNone/>
            </a:pPr>
            <a:r>
              <a:rPr lang="cs-CZ" sz="2200" dirty="0"/>
              <a:t>			</a:t>
            </a:r>
          </a:p>
          <a:p>
            <a:pPr marL="0" indent="0">
              <a:buNone/>
            </a:pPr>
            <a:endParaRPr lang="cs-CZ" sz="3600" dirty="0"/>
          </a:p>
          <a:p>
            <a:pPr marL="0" indent="0">
              <a:buNone/>
            </a:pPr>
            <a:r>
              <a:rPr lang="cs-CZ" sz="2400" dirty="0"/>
              <a:t>Plán racionalizace navigačních zařízení v ČR – k připomínkám na MD (MNK) v 1Q 2024</a:t>
            </a:r>
          </a:p>
        </p:txBody>
      </p:sp>
      <p:sp>
        <p:nvSpPr>
          <p:cNvPr id="4" name="Obdélník 3"/>
          <p:cNvSpPr/>
          <p:nvPr/>
        </p:nvSpPr>
        <p:spPr>
          <a:xfrm>
            <a:off x="309282" y="268941"/>
            <a:ext cx="3765177" cy="33617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4267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412DA973-83E8-E53C-C342-2A5E5B6FACA8}"/>
              </a:ext>
            </a:extLst>
          </p:cNvPr>
          <p:cNvSpPr/>
          <p:nvPr/>
        </p:nvSpPr>
        <p:spPr>
          <a:xfrm>
            <a:off x="390293" y="245327"/>
            <a:ext cx="3713356" cy="3902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BB310F4A-5FE0-1CA8-D7EE-C4F1189565AF}"/>
              </a:ext>
            </a:extLst>
          </p:cNvPr>
          <p:cNvSpPr txBox="1">
            <a:spLocks/>
          </p:cNvSpPr>
          <p:nvPr/>
        </p:nvSpPr>
        <p:spPr>
          <a:xfrm>
            <a:off x="715963" y="793750"/>
            <a:ext cx="11476037" cy="124618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100" b="1" kern="1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cs-CZ" dirty="0"/>
              <a:t>Principy racionalizace</a:t>
            </a: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027ADFD4-3B34-9F74-F184-6DC7C5B3D237}"/>
              </a:ext>
            </a:extLst>
          </p:cNvPr>
          <p:cNvSpPr txBox="1">
            <a:spLocks/>
          </p:cNvSpPr>
          <p:nvPr/>
        </p:nvSpPr>
        <p:spPr>
          <a:xfrm>
            <a:off x="619144" y="1652662"/>
            <a:ext cx="11476037" cy="3657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61950" indent="-3619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Georgia" panose="02040502050405020303" pitchFamily="18" charset="0"/>
              <a:buChar char="―"/>
              <a:defRPr sz="2100" kern="1200">
                <a:solidFill>
                  <a:srgbClr val="5A5A5A"/>
                </a:solidFill>
                <a:latin typeface="+mn-lt"/>
                <a:ea typeface="+mn-ea"/>
                <a:cs typeface="+mn-cs"/>
              </a:defRPr>
            </a:lvl1pPr>
            <a:lvl2pPr marL="628650" indent="-2857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Georgia" panose="02040502050405020303" pitchFamily="18" charset="0"/>
              <a:buChar char="―"/>
              <a:defRPr sz="1800" kern="1200">
                <a:solidFill>
                  <a:srgbClr val="5A5A5A"/>
                </a:solidFill>
                <a:latin typeface="+mn-lt"/>
                <a:ea typeface="+mn-ea"/>
                <a:cs typeface="+mn-cs"/>
              </a:defRPr>
            </a:lvl2pPr>
            <a:lvl3pPr marL="857250" indent="-22860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Georgia" panose="02040502050405020303" pitchFamily="18" charset="0"/>
              <a:buChar char="―"/>
              <a:defRPr sz="1500" kern="1200">
                <a:solidFill>
                  <a:srgbClr val="5A5A5A"/>
                </a:solidFill>
                <a:latin typeface="+mn-lt"/>
                <a:ea typeface="+mn-ea"/>
                <a:cs typeface="+mn-cs"/>
              </a:defRPr>
            </a:lvl3pPr>
            <a:lvl4pPr marL="1123950" indent="-2603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Georgia" panose="02040502050405020303" pitchFamily="18" charset="0"/>
              <a:buChar char="―"/>
              <a:tabLst>
                <a:tab pos="857250" algn="l"/>
              </a:tabLst>
              <a:defRPr sz="1350" kern="1200">
                <a:solidFill>
                  <a:srgbClr val="5A5A5A"/>
                </a:solidFill>
                <a:latin typeface="+mn-lt"/>
                <a:ea typeface="+mn-ea"/>
                <a:cs typeface="+mn-cs"/>
              </a:defRPr>
            </a:lvl4pPr>
            <a:lvl5pPr marL="1358900" indent="-2349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Georgia" panose="02040502050405020303" pitchFamily="18" charset="0"/>
              <a:buChar char="―"/>
              <a:defRPr sz="1350" kern="1200">
                <a:solidFill>
                  <a:srgbClr val="5A5A5A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Georgia" panose="02040502050405020303" pitchFamily="18" charset="0"/>
              <a:buNone/>
            </a:pPr>
            <a:r>
              <a:rPr lang="cs-CZ" sz="2800" b="1" dirty="0"/>
              <a:t>DME</a:t>
            </a:r>
            <a:r>
              <a:rPr lang="cs-CZ" sz="2800" dirty="0"/>
              <a:t>  </a:t>
            </a:r>
            <a:r>
              <a:rPr lang="cs-CZ" sz="2400" dirty="0"/>
              <a:t>-  hlavní záloha pro GNSS   (DME/DME pro RNAV-1 v TMA a en-</a:t>
            </a:r>
            <a:r>
              <a:rPr lang="cs-CZ" sz="2400" dirty="0" err="1"/>
              <a:t>route</a:t>
            </a:r>
            <a:r>
              <a:rPr lang="cs-CZ" sz="2400" dirty="0"/>
              <a:t>)</a:t>
            </a:r>
          </a:p>
          <a:p>
            <a:pPr marL="0" indent="0">
              <a:buFont typeface="Georgia" panose="02040502050405020303" pitchFamily="18" charset="0"/>
              <a:buNone/>
            </a:pPr>
            <a:r>
              <a:rPr lang="cs-CZ" sz="2400" dirty="0"/>
              <a:t>	  -  optimalizovaná síť</a:t>
            </a:r>
          </a:p>
          <a:p>
            <a:pPr marL="0" indent="0">
              <a:buFont typeface="Georgia" panose="02040502050405020303" pitchFamily="18" charset="0"/>
              <a:buNone/>
            </a:pPr>
            <a:endParaRPr lang="cs-CZ" sz="2800" dirty="0"/>
          </a:p>
          <a:p>
            <a:pPr marL="0" indent="0">
              <a:buFont typeface="Georgia" panose="02040502050405020303" pitchFamily="18" charset="0"/>
              <a:buNone/>
            </a:pPr>
            <a:r>
              <a:rPr lang="cs-CZ" sz="2800" b="1" dirty="0"/>
              <a:t>VOR</a:t>
            </a:r>
            <a:r>
              <a:rPr lang="cs-CZ" sz="2800" dirty="0"/>
              <a:t>  - </a:t>
            </a:r>
            <a:r>
              <a:rPr lang="cs-CZ" sz="2600" dirty="0"/>
              <a:t>minimalizovaná síť</a:t>
            </a:r>
          </a:p>
          <a:p>
            <a:pPr marL="0" indent="0">
              <a:buFont typeface="Georgia" panose="02040502050405020303" pitchFamily="18" charset="0"/>
              <a:buNone/>
            </a:pPr>
            <a:r>
              <a:rPr lang="cs-CZ" sz="2600" dirty="0"/>
              <a:t>	 - umožňuje pouze RNAV-5</a:t>
            </a:r>
          </a:p>
          <a:p>
            <a:pPr marL="0" indent="0">
              <a:buFont typeface="Georgia" panose="02040502050405020303" pitchFamily="18" charset="0"/>
              <a:buNone/>
            </a:pPr>
            <a:r>
              <a:rPr lang="cs-CZ" sz="2600" dirty="0"/>
              <a:t>	 - použití v místech kde není dostatečná DME/DME infrastruktura</a:t>
            </a:r>
          </a:p>
          <a:p>
            <a:pPr marL="0" indent="0">
              <a:buFont typeface="Georgia" panose="02040502050405020303" pitchFamily="18" charset="0"/>
              <a:buNone/>
            </a:pPr>
            <a:r>
              <a:rPr lang="cs-CZ" sz="2600" dirty="0"/>
              <a:t>	 - využití pro přiblížení jako konvenční záloha k GNSS</a:t>
            </a:r>
          </a:p>
          <a:p>
            <a:pPr marL="0" indent="0">
              <a:buFont typeface="Georgia" panose="02040502050405020303" pitchFamily="18" charset="0"/>
              <a:buNone/>
            </a:pPr>
            <a:endParaRPr lang="cs-CZ" sz="2800" dirty="0"/>
          </a:p>
          <a:p>
            <a:pPr marL="0" indent="0">
              <a:buFont typeface="Georgia" panose="02040502050405020303" pitchFamily="18" charset="0"/>
              <a:buNone/>
            </a:pPr>
            <a:r>
              <a:rPr lang="cs-CZ" sz="2800" b="1" dirty="0"/>
              <a:t>NDB</a:t>
            </a:r>
            <a:r>
              <a:rPr lang="cs-CZ" sz="2800" dirty="0"/>
              <a:t> -  </a:t>
            </a:r>
            <a:r>
              <a:rPr lang="cs-CZ" sz="2600" dirty="0"/>
              <a:t>využití pouze pro přiblížení tam, kde není jiná konvenční záloha (LKKV RWY 11)</a:t>
            </a:r>
          </a:p>
          <a:p>
            <a:pPr marL="0" indent="0">
              <a:buFont typeface="Georgia" panose="02040502050405020303" pitchFamily="18" charset="0"/>
              <a:buNone/>
            </a:pPr>
            <a:endParaRPr lang="cs-CZ" sz="3600" dirty="0"/>
          </a:p>
          <a:p>
            <a:pPr marL="0" indent="0">
              <a:buFont typeface="Georgia" panose="02040502050405020303" pitchFamily="18" charset="0"/>
              <a:buNone/>
            </a:pP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68977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 descr="Obsah obrázku text, snímek obrazovky, Písmo, číslo">
            <a:extLst>
              <a:ext uri="{FF2B5EF4-FFF2-40B4-BE49-F238E27FC236}">
                <a16:creationId xmlns:a16="http://schemas.microsoft.com/office/drawing/2014/main" id="{E21F1A73-96B3-4158-B010-F59FBF4FF4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5738391"/>
          </a:xfrm>
          <a:prstGeom prst="rect">
            <a:avLst/>
          </a:prstGeom>
        </p:spPr>
      </p:pic>
      <p:sp>
        <p:nvSpPr>
          <p:cNvPr id="4" name="Obdélník: se zakulacenými rohy 3">
            <a:extLst>
              <a:ext uri="{FF2B5EF4-FFF2-40B4-BE49-F238E27FC236}">
                <a16:creationId xmlns:a16="http://schemas.microsoft.com/office/drawing/2014/main" id="{F04B5BE5-FB1A-6A56-C26D-FD75A3F24487}"/>
              </a:ext>
            </a:extLst>
          </p:cNvPr>
          <p:cNvSpPr/>
          <p:nvPr/>
        </p:nvSpPr>
        <p:spPr>
          <a:xfrm>
            <a:off x="9247031" y="502277"/>
            <a:ext cx="2485623" cy="1390918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6246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C905A0-55FA-0E56-9A7E-52106A9AB1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611FCD-AD17-FED0-82AF-C6FB02A4923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12763" y="924644"/>
            <a:ext cx="11476037" cy="1246188"/>
          </a:xfrm>
        </p:spPr>
        <p:txBody>
          <a:bodyPr>
            <a:normAutofit fontScale="90000"/>
          </a:bodyPr>
          <a:lstStyle/>
          <a:p>
            <a:r>
              <a:rPr lang="cs-CZ" dirty="0"/>
              <a:t>Ukončení provozu NDB</a:t>
            </a:r>
            <a:br>
              <a:rPr lang="cs-CZ" dirty="0"/>
            </a:b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E380A32-0F5F-D4F1-A8DB-0680BB628F7B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19144" y="1652662"/>
            <a:ext cx="11476037" cy="36576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3600" dirty="0"/>
          </a:p>
          <a:p>
            <a:pPr marL="0" indent="0">
              <a:buNone/>
            </a:pPr>
            <a:r>
              <a:rPr lang="cs-CZ" sz="3600" dirty="0"/>
              <a:t>2019 – traťové NDB  (HLV, RAK, TBV)</a:t>
            </a:r>
          </a:p>
          <a:p>
            <a:pPr marL="0" indent="0">
              <a:buNone/>
            </a:pPr>
            <a:endParaRPr lang="cs-CZ" sz="3600" dirty="0"/>
          </a:p>
          <a:p>
            <a:pPr marL="0" indent="0">
              <a:buNone/>
            </a:pPr>
            <a:r>
              <a:rPr lang="cs-CZ" sz="3600" dirty="0"/>
              <a:t>2025 – letištní NDB (+MKR)      Brno, Ostrava, Praha</a:t>
            </a:r>
          </a:p>
          <a:p>
            <a:pPr marL="0" indent="0">
              <a:buNone/>
            </a:pPr>
            <a:endParaRPr lang="cs-CZ" sz="3600" dirty="0"/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D94C980C-B20A-70AC-0046-4ACD80B0E793}"/>
              </a:ext>
            </a:extLst>
          </p:cNvPr>
          <p:cNvSpPr/>
          <p:nvPr/>
        </p:nvSpPr>
        <p:spPr>
          <a:xfrm>
            <a:off x="309282" y="268941"/>
            <a:ext cx="3765177" cy="33617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7498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C5559E-23CB-50A7-FE2F-A926A107DD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8EA0FF-7835-509D-F2CF-41233F1E4DB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12763" y="924644"/>
            <a:ext cx="11476037" cy="1246188"/>
          </a:xfrm>
        </p:spPr>
        <p:txBody>
          <a:bodyPr/>
          <a:lstStyle/>
          <a:p>
            <a:r>
              <a:rPr lang="cs-CZ" dirty="0"/>
              <a:t>Ukončení provozu VOR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0DB45BA-5BBC-7D6B-50BF-818A3B351E24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19144" y="1652662"/>
            <a:ext cx="11476037" cy="36576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3600" dirty="0"/>
          </a:p>
          <a:p>
            <a:pPr marL="0" indent="0">
              <a:buNone/>
            </a:pPr>
            <a:r>
              <a:rPr lang="cs-CZ" sz="3600" dirty="0"/>
              <a:t>2026 – OKF,  OKG, OKX, VLM</a:t>
            </a:r>
          </a:p>
          <a:p>
            <a:pPr marL="0" indent="0">
              <a:buNone/>
            </a:pPr>
            <a:endParaRPr lang="cs-CZ" sz="3600" dirty="0"/>
          </a:p>
          <a:p>
            <a:pPr marL="0" indent="0">
              <a:buNone/>
            </a:pPr>
            <a:r>
              <a:rPr lang="cs-CZ" sz="3600" dirty="0"/>
              <a:t>2028 – VOZ, NER</a:t>
            </a: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04E1D09C-415A-C709-055A-758816A2BD1A}"/>
              </a:ext>
            </a:extLst>
          </p:cNvPr>
          <p:cNvSpPr/>
          <p:nvPr/>
        </p:nvSpPr>
        <p:spPr>
          <a:xfrm>
            <a:off x="309282" y="268941"/>
            <a:ext cx="3765177" cy="33617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46910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EF04D856-FF81-7E84-88CF-44F3C8F517A2}"/>
              </a:ext>
            </a:extLst>
          </p:cNvPr>
          <p:cNvSpPr/>
          <p:nvPr/>
        </p:nvSpPr>
        <p:spPr>
          <a:xfrm>
            <a:off x="323385" y="234176"/>
            <a:ext cx="3847171" cy="4125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4" name="Obrázek 3" descr="Obsah obrázku text, mapa, diagram, Plán&#10;&#10;Obsah generovaný pomocí AI může být nesprávný.">
            <a:extLst>
              <a:ext uri="{FF2B5EF4-FFF2-40B4-BE49-F238E27FC236}">
                <a16:creationId xmlns:a16="http://schemas.microsoft.com/office/drawing/2014/main" id="{8322B688-95AB-6297-9E24-2406099638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488" y="0"/>
            <a:ext cx="1042169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41142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/>
              <a:t>VOR/DME pokrytí</a:t>
            </a:r>
            <a:br>
              <a:rPr lang="cs-CZ" sz="2800" dirty="0"/>
            </a:br>
            <a:r>
              <a:rPr lang="cs-CZ" sz="2800" dirty="0"/>
              <a:t>(RNAV-5)</a:t>
            </a:r>
            <a:br>
              <a:rPr lang="cs-CZ" sz="2800" dirty="0"/>
            </a:br>
            <a:r>
              <a:rPr lang="cs-CZ" sz="2800" dirty="0"/>
              <a:t>FL100  v roce 2028</a:t>
            </a:r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5142" y="0"/>
            <a:ext cx="8030634" cy="5853292"/>
          </a:xfrm>
        </p:spPr>
      </p:pic>
      <p:sp>
        <p:nvSpPr>
          <p:cNvPr id="3" name="Obdélník 2">
            <a:extLst>
              <a:ext uri="{FF2B5EF4-FFF2-40B4-BE49-F238E27FC236}">
                <a16:creationId xmlns:a16="http://schemas.microsoft.com/office/drawing/2014/main" id="{59905950-0E2F-6752-3ED2-2FEBDC1A9D84}"/>
              </a:ext>
            </a:extLst>
          </p:cNvPr>
          <p:cNvSpPr/>
          <p:nvPr/>
        </p:nvSpPr>
        <p:spPr>
          <a:xfrm>
            <a:off x="147484" y="235974"/>
            <a:ext cx="3864077" cy="36871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87006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 descr="Obsah obrázku mapa, text&#10;&#10;Obsah generovaný pomocí AI může být nesprávný.">
            <a:extLst>
              <a:ext uri="{FF2B5EF4-FFF2-40B4-BE49-F238E27FC236}">
                <a16:creationId xmlns:a16="http://schemas.microsoft.com/office/drawing/2014/main" id="{3AEF6B35-CB3C-2BF5-58F7-107BD3C035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40513" cy="5914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2213880"/>
      </p:ext>
    </p:extLst>
  </p:cSld>
  <p:clrMapOvr>
    <a:masterClrMapping/>
  </p:clrMapOvr>
</p:sld>
</file>

<file path=ppt/theme/theme1.xml><?xml version="1.0" encoding="utf-8"?>
<a:theme xmlns:a="http://schemas.openxmlformats.org/drawingml/2006/main" name="1_Motiv Office">
  <a:themeElements>
    <a:clrScheme name="RLP">
      <a:dk1>
        <a:srgbClr val="000000"/>
      </a:dk1>
      <a:lt1>
        <a:sysClr val="window" lastClr="FFFFFF"/>
      </a:lt1>
      <a:dk2>
        <a:srgbClr val="00205B"/>
      </a:dk2>
      <a:lt2>
        <a:srgbClr val="00A9E0"/>
      </a:lt2>
      <a:accent1>
        <a:srgbClr val="007396"/>
      </a:accent1>
      <a:accent2>
        <a:srgbClr val="5F2167"/>
      </a:accent2>
      <a:accent3>
        <a:srgbClr val="C8102E"/>
      </a:accent3>
      <a:accent4>
        <a:srgbClr val="C87B00"/>
      </a:accent4>
      <a:accent5>
        <a:srgbClr val="00A787"/>
      </a:accent5>
      <a:accent6>
        <a:srgbClr val="94BB1E"/>
      </a:accent6>
      <a:hlink>
        <a:srgbClr val="00205B"/>
      </a:hlink>
      <a:folHlink>
        <a:srgbClr val="AE0077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_EN" id="{2E506FD8-3817-473C-A294-E269A29A4CA7}" vid="{CC7D5CA3-0E56-4AA8-8C92-016385AF8B3F}"/>
    </a:ext>
  </a:extLst>
</a:theme>
</file>

<file path=ppt/theme/theme2.xml><?xml version="1.0" encoding="utf-8"?>
<a:theme xmlns:a="http://schemas.openxmlformats.org/drawingml/2006/main" name="PPT Prezentace CZ -  nové logo">
  <a:themeElements>
    <a:clrScheme name="RLP">
      <a:dk1>
        <a:srgbClr val="000000"/>
      </a:dk1>
      <a:lt1>
        <a:sysClr val="window" lastClr="FFFFFF"/>
      </a:lt1>
      <a:dk2>
        <a:srgbClr val="00205B"/>
      </a:dk2>
      <a:lt2>
        <a:srgbClr val="00A9E0"/>
      </a:lt2>
      <a:accent1>
        <a:srgbClr val="007396"/>
      </a:accent1>
      <a:accent2>
        <a:srgbClr val="5F2167"/>
      </a:accent2>
      <a:accent3>
        <a:srgbClr val="C8102E"/>
      </a:accent3>
      <a:accent4>
        <a:srgbClr val="C87B00"/>
      </a:accent4>
      <a:accent5>
        <a:srgbClr val="00A787"/>
      </a:accent5>
      <a:accent6>
        <a:srgbClr val="94BB1E"/>
      </a:accent6>
      <a:hlink>
        <a:srgbClr val="00205B"/>
      </a:hlink>
      <a:folHlink>
        <a:srgbClr val="AE0077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_CZ" id="{EB2BBE68-342C-43CC-A936-F8A138E0FBB9}" vid="{C92128D4-03B3-42C4-81B5-395B16ACF4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</TotalTime>
  <Words>217</Words>
  <Application>Microsoft Office PowerPoint</Application>
  <PresentationFormat>Širokoúhlá obrazovka</PresentationFormat>
  <Paragraphs>36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10</vt:i4>
      </vt:variant>
    </vt:vector>
  </HeadingPairs>
  <TitlesOfParts>
    <vt:vector size="15" baseType="lpstr">
      <vt:lpstr>Arial</vt:lpstr>
      <vt:lpstr>Calibri</vt:lpstr>
      <vt:lpstr>Georgia</vt:lpstr>
      <vt:lpstr>1_Motiv Office</vt:lpstr>
      <vt:lpstr>PPT Prezentace CZ -  nové logo</vt:lpstr>
      <vt:lpstr>Racionalizace navigačních zařízení v ČR</vt:lpstr>
      <vt:lpstr>Historie</vt:lpstr>
      <vt:lpstr>Prezentace aplikace PowerPoint</vt:lpstr>
      <vt:lpstr>Prezentace aplikace PowerPoint</vt:lpstr>
      <vt:lpstr>Ukončení provozu NDB  </vt:lpstr>
      <vt:lpstr>Ukončení provozu VOR </vt:lpstr>
      <vt:lpstr>Prezentace aplikace PowerPoint</vt:lpstr>
      <vt:lpstr>VOR/DME pokrytí (RNAV-5) FL100  v roce 2028</vt:lpstr>
      <vt:lpstr>Prezentace aplikace PowerPoint</vt:lpstr>
      <vt:lpstr>dukat@ans.cz</vt:lpstr>
    </vt:vector>
  </TitlesOfParts>
  <Company>ŘLP ČR, s. p., Navigační 787, Jeneč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Plán racionalizace navigačních zařízení</dc:title>
  <dc:creator>DUKA Tomas</dc:creator>
  <cp:lastModifiedBy>CURIK Lukas</cp:lastModifiedBy>
  <cp:revision>14</cp:revision>
  <dcterms:created xsi:type="dcterms:W3CDTF">2024-06-17T08:24:37Z</dcterms:created>
  <dcterms:modified xsi:type="dcterms:W3CDTF">2026-01-09T10:25:14Z</dcterms:modified>
</cp:coreProperties>
</file>