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1" r:id="rId3"/>
    <p:sldId id="299" r:id="rId4"/>
    <p:sldId id="298" r:id="rId5"/>
    <p:sldId id="300" r:id="rId6"/>
    <p:sldId id="276" r:id="rId7"/>
    <p:sldId id="302" r:id="rId8"/>
    <p:sldId id="301" r:id="rId9"/>
    <p:sldId id="273" r:id="rId10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0"/>
    <a:srgbClr val="00205B"/>
    <a:srgbClr val="FF0000"/>
    <a:srgbClr val="008000"/>
    <a:srgbClr val="007398"/>
    <a:srgbClr val="007396"/>
    <a:srgbClr val="00205E"/>
    <a:srgbClr val="006600"/>
    <a:srgbClr val="00A9E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744" y="72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11.01.2026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Zpracoval: D. Ingeli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VŘ VV ATC 2019 IX. / 2020 I.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11.01.2026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Zpracoval: D. Ingeli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5" y="770021"/>
            <a:ext cx="8973051" cy="1376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Změny ve vzdušném prostoru pro rok 2026</a:t>
            </a:r>
            <a:br>
              <a:rPr lang="cs-CZ" sz="3200" dirty="0"/>
            </a:br>
            <a:br>
              <a:rPr lang="cs-CZ" sz="4000" dirty="0"/>
            </a:br>
            <a:endParaRPr lang="cs-CZ" sz="4000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71475" y="1957137"/>
            <a:ext cx="6858000" cy="184500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Ondřej Gelbič</a:t>
            </a:r>
          </a:p>
          <a:p>
            <a:pPr eaLnBrk="1" hangingPunct="1"/>
            <a:r>
              <a:rPr lang="cs-CZ" altLang="cs-CZ" sz="2400" dirty="0"/>
              <a:t>Konstruktér letových postupů </a:t>
            </a:r>
          </a:p>
          <a:p>
            <a:pPr eaLnBrk="1" hangingPunct="1"/>
            <a:r>
              <a:rPr lang="cs-CZ" altLang="cs-CZ" sz="2400" dirty="0"/>
              <a:t>10.1.2026</a:t>
            </a:r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B7C0-481E-03EB-4C61-1115846B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837CBC1-A328-B303-E30A-18342432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692" y="1109868"/>
            <a:ext cx="7951886" cy="4553514"/>
          </a:xfrm>
          <a:prstGeom prst="rect">
            <a:avLst/>
          </a:prstGeom>
          <a:noFill/>
        </p:spPr>
      </p:pic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89BE3A7B-BB0F-535F-243E-C47393A0B251}"/>
              </a:ext>
            </a:extLst>
          </p:cNvPr>
          <p:cNvSpPr txBox="1">
            <a:spLocks/>
          </p:cNvSpPr>
          <p:nvPr/>
        </p:nvSpPr>
        <p:spPr bwMode="auto">
          <a:xfrm>
            <a:off x="3160566" y="3575193"/>
            <a:ext cx="1931131" cy="54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b="1" dirty="0"/>
              <a:t>LKTSA81,82 Písek</a:t>
            </a:r>
            <a:br>
              <a:rPr lang="cs-CZ" b="1" dirty="0"/>
            </a:br>
            <a:r>
              <a:rPr kumimoji="0" lang="cs-CZ" sz="1300" b="1" i="0" u="sng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FL95</a:t>
            </a:r>
            <a:b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GND</a:t>
            </a:r>
            <a:endParaRPr lang="cs-CZ" sz="1300" b="1" dirty="0"/>
          </a:p>
          <a:p>
            <a:pPr marL="0" indent="0" algn="l">
              <a:buFont typeface="Georgia" pitchFamily="18" charset="0"/>
              <a:buNone/>
            </a:pPr>
            <a:endParaRPr lang="cs-CZ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D74760-4D2F-78D4-837E-ABD78529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33" y="481857"/>
            <a:ext cx="11476891" cy="712762"/>
          </a:xfrm>
        </p:spPr>
        <p:txBody>
          <a:bodyPr wrap="square" anchor="t">
            <a:normAutofit fontScale="90000"/>
          </a:bodyPr>
          <a:lstStyle/>
          <a:p>
            <a:r>
              <a:rPr lang="cs-CZ" dirty="0"/>
              <a:t>Prostory z roku 2025 publikované ruční opravou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A578860-AC34-3D99-795F-2D474A5A3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4522" y="3386625"/>
            <a:ext cx="2028722" cy="774801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LKD12 Lobodice</a:t>
            </a:r>
            <a:br>
              <a:rPr lang="cs-CZ" b="1" dirty="0"/>
            </a:b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500 FT AGL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GND</a:t>
            </a:r>
            <a:endParaRPr lang="cs-CZ" b="1" dirty="0"/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B699804D-A040-876B-D10C-6E7FA6DD5CE6}"/>
              </a:ext>
            </a:extLst>
          </p:cNvPr>
          <p:cNvSpPr txBox="1">
            <a:spLocks/>
          </p:cNvSpPr>
          <p:nvPr/>
        </p:nvSpPr>
        <p:spPr bwMode="auto">
          <a:xfrm>
            <a:off x="5020677" y="3575193"/>
            <a:ext cx="2208402" cy="9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b="1" dirty="0"/>
              <a:t>LKTSA80</a:t>
            </a:r>
            <a:br>
              <a:rPr lang="cs-CZ" b="1" dirty="0"/>
            </a:br>
            <a:r>
              <a:rPr lang="cs-CZ" sz="1400" b="1" dirty="0"/>
              <a:t>Moravské Budějovice</a:t>
            </a:r>
            <a:br>
              <a:rPr lang="cs-CZ" b="1" dirty="0"/>
            </a:br>
            <a:r>
              <a:rPr kumimoji="0" lang="cs-CZ" sz="1300" b="1" i="0" u="sng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1000 ft AGL</a:t>
            </a:r>
            <a:b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GND</a:t>
            </a:r>
            <a:endParaRPr lang="cs-CZ" sz="1300" b="1" dirty="0"/>
          </a:p>
          <a:p>
            <a:pPr marL="0" indent="0" algn="l">
              <a:buFont typeface="Georgia" pitchFamily="18" charset="0"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264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0629-19C2-2E13-281B-09300DF2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9FA369B-6065-C12D-8060-4F3E4AA3D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47" y="1094512"/>
            <a:ext cx="8159174" cy="4668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543CB0C-D88B-9D9A-E087-0CF7E5C2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33" y="481857"/>
            <a:ext cx="11476891" cy="712762"/>
          </a:xfrm>
        </p:spPr>
        <p:txBody>
          <a:bodyPr wrap="square" anchor="t">
            <a:normAutofit/>
          </a:bodyPr>
          <a:lstStyle/>
          <a:p>
            <a:r>
              <a:rPr lang="cs-CZ" sz="4400" dirty="0"/>
              <a:t>D </a:t>
            </a:r>
            <a:r>
              <a:rPr lang="cs-CZ" sz="4000" dirty="0"/>
              <a:t>–</a:t>
            </a:r>
            <a:r>
              <a:rPr lang="cs-CZ" sz="4400" dirty="0"/>
              <a:t> Nebezpečné prostory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14B11D8-3620-D548-F706-0C49CACE8E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9105" y="3529106"/>
            <a:ext cx="2028722" cy="837140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LKD12 Lobodice</a:t>
            </a:r>
            <a:br>
              <a:rPr lang="cs-CZ" b="1" dirty="0"/>
            </a:b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500 FT AGL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GND</a:t>
            </a:r>
            <a:endParaRPr lang="cs-CZ" b="1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A7B2996A-B801-585E-E1D2-4E7589088ED6}"/>
              </a:ext>
            </a:extLst>
          </p:cNvPr>
          <p:cNvSpPr txBox="1">
            <a:spLocks/>
          </p:cNvSpPr>
          <p:nvPr/>
        </p:nvSpPr>
        <p:spPr bwMode="auto">
          <a:xfrm>
            <a:off x="4351990" y="4256906"/>
            <a:ext cx="2028722" cy="7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b="1" dirty="0"/>
              <a:t>LKD15 Dambořice</a:t>
            </a:r>
            <a:br>
              <a:rPr lang="cs-CZ" b="1" dirty="0"/>
            </a:br>
            <a:r>
              <a:rPr lang="cs-CZ" sz="1200" b="1" u="sng" dirty="0">
                <a:solidFill>
                  <a:srgbClr val="C8102E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2</a:t>
            </a:r>
            <a:r>
              <a:rPr kumimoji="0" lang="cs-CZ" sz="1200" b="1" i="0" u="sng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000 FT AMSL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8102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GND</a:t>
            </a:r>
            <a:endParaRPr lang="cs-CZ" b="1" dirty="0"/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CB1E59A-EF8E-5C4D-7C92-D10D1AC0B36F}"/>
              </a:ext>
            </a:extLst>
          </p:cNvPr>
          <p:cNvSpPr txBox="1">
            <a:spLocks/>
          </p:cNvSpPr>
          <p:nvPr/>
        </p:nvSpPr>
        <p:spPr bwMode="auto">
          <a:xfrm>
            <a:off x="3203916" y="2590106"/>
            <a:ext cx="2028722" cy="8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LKD4 Satalice</a:t>
            </a:r>
            <a:br>
              <a:rPr lang="cs-CZ" b="1" dirty="0"/>
            </a:br>
            <a:r>
              <a:rPr lang="cs-CZ" sz="1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2000 FT AMSL </a:t>
            </a:r>
            <a:b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GND </a:t>
            </a:r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93E75E43-F535-9052-84DC-AF8297BE7480}"/>
              </a:ext>
            </a:extLst>
          </p:cNvPr>
          <p:cNvSpPr txBox="1">
            <a:spLocks/>
          </p:cNvSpPr>
          <p:nvPr/>
        </p:nvSpPr>
        <p:spPr bwMode="auto">
          <a:xfrm>
            <a:off x="911954" y="2165404"/>
            <a:ext cx="2147182" cy="70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LKD4 Satalice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1200" b="1" u="sng" dirty="0">
                <a:solidFill>
                  <a:schemeClr val="bg1"/>
                </a:solidFill>
              </a:rPr>
              <a:t>1000 FT AMSL </a:t>
            </a:r>
            <a:br>
              <a:rPr lang="cs-CZ" sz="1200" b="1" dirty="0">
                <a:solidFill>
                  <a:schemeClr val="bg1"/>
                </a:solidFill>
              </a:rPr>
            </a:br>
            <a:r>
              <a:rPr lang="cs-CZ" sz="1200" b="1" dirty="0">
                <a:solidFill>
                  <a:schemeClr val="bg1"/>
                </a:solidFill>
              </a:rPr>
              <a:t>GND </a:t>
            </a:r>
          </a:p>
        </p:txBody>
      </p:sp>
      <p:sp>
        <p:nvSpPr>
          <p:cNvPr id="15" name="Zástupný symbol pro obsah 4">
            <a:extLst>
              <a:ext uri="{FF2B5EF4-FFF2-40B4-BE49-F238E27FC236}">
                <a16:creationId xmlns:a16="http://schemas.microsoft.com/office/drawing/2014/main" id="{96F9E01A-46A7-1F09-EFE4-7A01053004A1}"/>
              </a:ext>
            </a:extLst>
          </p:cNvPr>
          <p:cNvSpPr txBox="1">
            <a:spLocks/>
          </p:cNvSpPr>
          <p:nvPr/>
        </p:nvSpPr>
        <p:spPr bwMode="auto">
          <a:xfrm>
            <a:off x="8512184" y="1586034"/>
            <a:ext cx="3176896" cy="30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/>
              <a:t>LKD4 Satalice  19 MAR 26</a:t>
            </a:r>
            <a:br>
              <a:rPr lang="cs-CZ" b="1" dirty="0"/>
            </a:br>
            <a:r>
              <a:rPr lang="cs-CZ" b="1" dirty="0"/>
              <a:t>Změna vertikálních hranic z AGL na AMSL</a:t>
            </a:r>
          </a:p>
          <a:p>
            <a:pPr algn="l"/>
            <a:r>
              <a:rPr lang="cs-CZ" b="1" dirty="0"/>
              <a:t>LKD12 Lobodice 07 AUG 25</a:t>
            </a:r>
          </a:p>
          <a:p>
            <a:pPr algn="l"/>
            <a:r>
              <a:rPr lang="cs-CZ" b="1" dirty="0"/>
              <a:t>LKD15 Dambořice 19 MAR 26 </a:t>
            </a:r>
          </a:p>
          <a:p>
            <a:pPr algn="l"/>
            <a:endParaRPr lang="cs-CZ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B18BD-C82C-CE1F-70F3-81E4C635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&#10;&#10;Obsah generovaný pomocí AI může být nesprávný.">
            <a:extLst>
              <a:ext uri="{FF2B5EF4-FFF2-40B4-BE49-F238E27FC236}">
                <a16:creationId xmlns:a16="http://schemas.microsoft.com/office/drawing/2014/main" id="{174F3D27-238B-42C1-6CA4-190E316B8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/>
          <a:stretch>
            <a:fillRect/>
          </a:stretch>
        </p:blipFill>
        <p:spPr>
          <a:xfrm>
            <a:off x="1243263" y="1194619"/>
            <a:ext cx="7812505" cy="45233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4D9738-23F3-B810-CF52-03204DE3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33" y="481857"/>
            <a:ext cx="11476891" cy="712762"/>
          </a:xfrm>
        </p:spPr>
        <p:txBody>
          <a:bodyPr wrap="square" anchor="t">
            <a:normAutofit/>
          </a:bodyPr>
          <a:lstStyle/>
          <a:p>
            <a:r>
              <a:rPr lang="cs-CZ" sz="4400" dirty="0"/>
              <a:t>TSA – Dočasně vyhrazené prostory</a:t>
            </a:r>
            <a:endParaRPr lang="cs-CZ" dirty="0"/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DFFDB0DB-4CBD-46D0-6CE9-FC4E0707B954}"/>
              </a:ext>
            </a:extLst>
          </p:cNvPr>
          <p:cNvSpPr txBox="1">
            <a:spLocks/>
          </p:cNvSpPr>
          <p:nvPr/>
        </p:nvSpPr>
        <p:spPr bwMode="auto">
          <a:xfrm>
            <a:off x="2492112" y="2518964"/>
            <a:ext cx="2028722" cy="8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b="1" dirty="0"/>
              <a:t>LKTSA86, 86A, 86B</a:t>
            </a:r>
            <a:br>
              <a:rPr lang="cs-CZ" b="1" dirty="0"/>
            </a:br>
            <a:r>
              <a:rPr lang="cs-CZ" b="1" dirty="0"/>
              <a:t>Sokolov</a:t>
            </a:r>
            <a:br>
              <a:rPr lang="cs-CZ" b="1" dirty="0"/>
            </a:br>
            <a:r>
              <a:rPr lang="cs-CZ" sz="1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2200 FT AMSL </a:t>
            </a:r>
            <a:b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GND 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2DFA9080-D4D7-8F78-C891-3C3A04D9ADC8}"/>
              </a:ext>
            </a:extLst>
          </p:cNvPr>
          <p:cNvSpPr txBox="1">
            <a:spLocks/>
          </p:cNvSpPr>
          <p:nvPr/>
        </p:nvSpPr>
        <p:spPr bwMode="auto">
          <a:xfrm>
            <a:off x="3802642" y="3564363"/>
            <a:ext cx="1632521" cy="57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b="1" dirty="0"/>
              <a:t>LKTSA81-85</a:t>
            </a:r>
            <a:br>
              <a:rPr lang="cs-CZ" b="1" dirty="0"/>
            </a:br>
            <a:r>
              <a:rPr lang="cs-CZ" b="1" dirty="0"/>
              <a:t>Písek</a:t>
            </a:r>
            <a:br>
              <a:rPr lang="cs-CZ" b="1" dirty="0"/>
            </a:br>
            <a:endParaRPr lang="cs-CZ" sz="1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B3374520-718B-9DC6-C9CF-A9B0F87DB8CC}"/>
              </a:ext>
            </a:extLst>
          </p:cNvPr>
          <p:cNvSpPr txBox="1">
            <a:spLocks/>
          </p:cNvSpPr>
          <p:nvPr/>
        </p:nvSpPr>
        <p:spPr bwMode="auto">
          <a:xfrm>
            <a:off x="5604206" y="3793458"/>
            <a:ext cx="2163462" cy="8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b="1" dirty="0"/>
              <a:t>LKTSA80</a:t>
            </a:r>
            <a:br>
              <a:rPr lang="cs-CZ" b="1" dirty="0"/>
            </a:br>
            <a:r>
              <a:rPr lang="cs-CZ" b="1" dirty="0"/>
              <a:t>Moravské Budějovice</a:t>
            </a:r>
            <a:br>
              <a:rPr lang="cs-CZ" b="1" dirty="0"/>
            </a:br>
            <a:r>
              <a:rPr lang="cs-CZ" sz="1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1000 FT AGL </a:t>
            </a:r>
            <a:b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GND </a:t>
            </a:r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68589A44-6791-3164-3934-8C417DDF849E}"/>
              </a:ext>
            </a:extLst>
          </p:cNvPr>
          <p:cNvGrpSpPr/>
          <p:nvPr/>
        </p:nvGrpSpPr>
        <p:grpSpPr>
          <a:xfrm>
            <a:off x="386433" y="1470065"/>
            <a:ext cx="11340109" cy="3775586"/>
            <a:chOff x="386433" y="1470065"/>
            <a:chExt cx="11340109" cy="3775586"/>
          </a:xfrm>
        </p:grpSpPr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42F0A4F9-346F-3198-0EFF-0E4F3393A93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Zástupný symbol pro obsah 4">
              <a:extLst>
                <a:ext uri="{FF2B5EF4-FFF2-40B4-BE49-F238E27FC236}">
                  <a16:creationId xmlns:a16="http://schemas.microsoft.com/office/drawing/2014/main" id="{E2F7301D-5C3D-0C6F-11CB-39DB4E8E22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303945" y="2317771"/>
              <a:ext cx="4997394" cy="249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LKTSA 86 Sokolov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Účinnost od 22. LEDNA 2026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Provoz UAS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GND / 2200 ft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Aktivace plánovaná a řízená přes AMC</a:t>
              </a: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45" name="Obrázek 44" descr="Obsah obrázku text, diagram, kruh, Písmo&#10;&#10;Obsah generovaný pomocí AI může být nesprávný.">
              <a:extLst>
                <a:ext uri="{FF2B5EF4-FFF2-40B4-BE49-F238E27FC236}">
                  <a16:creationId xmlns:a16="http://schemas.microsoft.com/office/drawing/2014/main" id="{08F4227F-338C-B42A-D551-9BB4A5A02E8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449" y="1980952"/>
              <a:ext cx="4242133" cy="2493184"/>
            </a:xfrm>
            <a:prstGeom prst="rect">
              <a:avLst/>
            </a:prstGeom>
          </p:spPr>
        </p:pic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EAE82D1A-7835-03E8-BA97-EAD7888D7EF6}"/>
              </a:ext>
            </a:extLst>
          </p:cNvPr>
          <p:cNvGrpSpPr/>
          <p:nvPr/>
        </p:nvGrpSpPr>
        <p:grpSpPr>
          <a:xfrm>
            <a:off x="386432" y="1484565"/>
            <a:ext cx="11340109" cy="3775586"/>
            <a:chOff x="386433" y="1470065"/>
            <a:chExt cx="11340109" cy="3775586"/>
          </a:xfrm>
        </p:grpSpPr>
        <p:sp>
          <p:nvSpPr>
            <p:cNvPr id="48" name="Obdélník: se zakulacenými rohy 47">
              <a:extLst>
                <a:ext uri="{FF2B5EF4-FFF2-40B4-BE49-F238E27FC236}">
                  <a16:creationId xmlns:a16="http://schemas.microsoft.com/office/drawing/2014/main" id="{14CA9143-802F-4B6F-C41A-C5B95915282E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Zástupný symbol pro obsah 4">
              <a:extLst>
                <a:ext uri="{FF2B5EF4-FFF2-40B4-BE49-F238E27FC236}">
                  <a16:creationId xmlns:a16="http://schemas.microsoft.com/office/drawing/2014/main" id="{A875F2E4-C6D2-EF65-44EB-DD493BEF6F57}"/>
                </a:ext>
              </a:extLst>
            </p:cNvPr>
            <p:cNvSpPr txBox="1"/>
            <p:nvPr/>
          </p:nvSpPr>
          <p:spPr bwMode="auto">
            <a:xfrm>
              <a:off x="852967" y="1892881"/>
              <a:ext cx="5465596" cy="31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LKTSA 81-85 Písek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LKTSA 81-82 účinnost od 30. ŘÍJNA 2025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LKTSA 83-85 účinnost od 19. BŘEZNA 2026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Testovací a certifikační lety UAS (</a:t>
              </a:r>
              <a:r>
                <a:rPr lang="cs-CZ" sz="2000" b="1" dirty="0" err="1">
                  <a:solidFill>
                    <a:schemeClr val="bg1"/>
                  </a:solidFill>
                </a:rPr>
                <a:t>Primoco</a:t>
              </a:r>
              <a:r>
                <a:rPr lang="cs-CZ" sz="2000" b="1" dirty="0">
                  <a:solidFill>
                    <a:schemeClr val="bg1"/>
                  </a:solidFill>
                </a:rPr>
                <a:t> UAV) Aktivace plánovaná a řízená přes AMC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Omezení 20 letových dnů / 160 h ročně pro LKTSA83–85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Pouze pracovní dny (MON–FRI), mimo SAT / SUN / HOL</a:t>
              </a: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50" name="Obrázek 49">
              <a:extLst>
                <a:ext uri="{FF2B5EF4-FFF2-40B4-BE49-F238E27FC236}">
                  <a16:creationId xmlns:a16="http://schemas.microsoft.com/office/drawing/2014/main" id="{2268FE3C-435C-EFF2-58E4-4105D96C72F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8449" y="1951952"/>
              <a:ext cx="4660326" cy="2780723"/>
            </a:xfrm>
            <a:prstGeom prst="rect">
              <a:avLst/>
            </a:prstGeom>
          </p:spPr>
        </p:pic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464C8962-6D7C-8024-2509-69BDE7A6DE3A}"/>
              </a:ext>
            </a:extLst>
          </p:cNvPr>
          <p:cNvGrpSpPr/>
          <p:nvPr/>
        </p:nvGrpSpPr>
        <p:grpSpPr>
          <a:xfrm>
            <a:off x="386432" y="1499065"/>
            <a:ext cx="11340109" cy="3928613"/>
            <a:chOff x="386434" y="1470065"/>
            <a:chExt cx="11340109" cy="3928613"/>
          </a:xfrm>
        </p:grpSpPr>
        <p:sp>
          <p:nvSpPr>
            <p:cNvPr id="54" name="Obdélník: se zakulacenými rohy 53">
              <a:extLst>
                <a:ext uri="{FF2B5EF4-FFF2-40B4-BE49-F238E27FC236}">
                  <a16:creationId xmlns:a16="http://schemas.microsoft.com/office/drawing/2014/main" id="{0189ECD0-E37A-62BE-A7EF-4AFB4962F666}"/>
                </a:ext>
              </a:extLst>
            </p:cNvPr>
            <p:cNvSpPr/>
            <p:nvPr/>
          </p:nvSpPr>
          <p:spPr>
            <a:xfrm>
              <a:off x="386434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Zástupný symbol pro obsah 4">
              <a:extLst>
                <a:ext uri="{FF2B5EF4-FFF2-40B4-BE49-F238E27FC236}">
                  <a16:creationId xmlns:a16="http://schemas.microsoft.com/office/drawing/2014/main" id="{44709232-6A31-EBE4-6241-67E9ACD5D891}"/>
                </a:ext>
              </a:extLst>
            </p:cNvPr>
            <p:cNvSpPr txBox="1"/>
            <p:nvPr/>
          </p:nvSpPr>
          <p:spPr bwMode="auto">
            <a:xfrm>
              <a:off x="796176" y="2242523"/>
              <a:ext cx="5465596" cy="31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LKTSA 8O Moravské Budějovice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Účinnost od 7. SRPNA 2025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GND – 1000 ft AGL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Testování dronů (UAS) a vývoj souvisejících technologií</a:t>
              </a: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56" name="Obrázek 55">
              <a:extLst>
                <a:ext uri="{FF2B5EF4-FFF2-40B4-BE49-F238E27FC236}">
                  <a16:creationId xmlns:a16="http://schemas.microsoft.com/office/drawing/2014/main" id="{BE17E738-A191-4991-5AC5-6E401E9E664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0612" y="1951952"/>
              <a:ext cx="4615999" cy="2780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0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CA5F-B1AB-4409-029B-379AB1496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8734A5B-B4EF-8FE8-1DE8-95DE5BCE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/>
          <a:stretch>
            <a:fillRect/>
          </a:stretch>
        </p:blipFill>
        <p:spPr>
          <a:xfrm>
            <a:off x="737419" y="1094512"/>
            <a:ext cx="7867793" cy="46689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114DB25-EFEC-DFF0-B3CC-5960EE54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33" y="481857"/>
            <a:ext cx="11476891" cy="712762"/>
          </a:xfrm>
        </p:spPr>
        <p:txBody>
          <a:bodyPr wrap="square" anchor="t">
            <a:normAutofit/>
          </a:bodyPr>
          <a:lstStyle/>
          <a:p>
            <a:r>
              <a:rPr lang="cs-CZ" sz="4400" dirty="0"/>
              <a:t>TRA </a:t>
            </a:r>
            <a:r>
              <a:rPr lang="cs-CZ" sz="4000" dirty="0"/>
              <a:t>–</a:t>
            </a:r>
            <a:r>
              <a:rPr lang="cs-CZ" sz="4400" dirty="0"/>
              <a:t> Dočasně rezervované prostory</a:t>
            </a:r>
            <a:endParaRPr lang="cs-CZ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11B9DFD8-3FCB-CFAF-7D67-F2FB0D95AA29}"/>
              </a:ext>
            </a:extLst>
          </p:cNvPr>
          <p:cNvSpPr txBox="1">
            <a:spLocks/>
          </p:cNvSpPr>
          <p:nvPr/>
        </p:nvSpPr>
        <p:spPr bwMode="auto">
          <a:xfrm>
            <a:off x="1818822" y="3428999"/>
            <a:ext cx="2028722" cy="8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266700" indent="-266700" algn="just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Georgia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tabLst>
                <a:tab pos="857250" algn="l"/>
              </a:tabLst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just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Georgia" pitchFamily="18" charset="0"/>
              <a:buChar char="―"/>
              <a:defRPr sz="13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LKTRA7 Klatovy</a:t>
            </a:r>
            <a:br>
              <a:rPr lang="cs-CZ" b="1" dirty="0"/>
            </a:br>
            <a:r>
              <a:rPr lang="cs-CZ" sz="1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FL155</a:t>
            </a:r>
            <a:b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cs-CZ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FL95 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A209E7E-7E0A-348A-4394-5D88963E6B8C}"/>
              </a:ext>
            </a:extLst>
          </p:cNvPr>
          <p:cNvGrpSpPr/>
          <p:nvPr/>
        </p:nvGrpSpPr>
        <p:grpSpPr>
          <a:xfrm>
            <a:off x="386431" y="1499065"/>
            <a:ext cx="11340109" cy="3775586"/>
            <a:chOff x="386433" y="1470065"/>
            <a:chExt cx="11340109" cy="377558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86F5317A-CEE8-913C-21E3-B767AB544FE4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Zástupný symbol pro obsah 4">
              <a:extLst>
                <a:ext uri="{FF2B5EF4-FFF2-40B4-BE49-F238E27FC236}">
                  <a16:creationId xmlns:a16="http://schemas.microsoft.com/office/drawing/2014/main" id="{263C5726-8717-8F54-EB88-E6359A38205A}"/>
                </a:ext>
              </a:extLst>
            </p:cNvPr>
            <p:cNvSpPr txBox="1"/>
            <p:nvPr/>
          </p:nvSpPr>
          <p:spPr bwMode="auto">
            <a:xfrm>
              <a:off x="843318" y="2069754"/>
              <a:ext cx="5465596" cy="31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LKTRA7 Klatovy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Dočasná publikace formou SUP na období od 01. 04. – 31. 10. 2026 (po schválení OOP).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FL095 – FL155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Výsadková činnost</a:t>
              </a: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6053766-D830-FBF7-81BC-EF01A473D5D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8766" y="1951952"/>
              <a:ext cx="4579691" cy="2780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0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53EB091-D60D-B931-3581-9451C487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-186"/>
          <a:stretch>
            <a:fillRect/>
          </a:stretch>
        </p:blipFill>
        <p:spPr bwMode="auto">
          <a:xfrm>
            <a:off x="6282813" y="1633401"/>
            <a:ext cx="5223675" cy="33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Vznik LKRMZ2 VODOCHODY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BF2357-4500-43EC-9E6A-5180BB67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43" y="1386394"/>
            <a:ext cx="5705457" cy="3460909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 19. BŘEZNA 2026</a:t>
            </a:r>
          </a:p>
          <a:p>
            <a:pPr marL="0" indent="0">
              <a:buNone/>
            </a:pPr>
            <a:endParaRPr lang="cs-CZ" sz="1000" b="1" dirty="0"/>
          </a:p>
          <a:p>
            <a:pPr algn="l"/>
            <a:r>
              <a:rPr lang="cs-CZ" b="1" dirty="0"/>
              <a:t>RMZ je zřízena v horizontálních hranicích CTR Vodochody, vertikálně 2000 ft AMSL / GND.</a:t>
            </a:r>
          </a:p>
          <a:p>
            <a:pPr algn="l"/>
            <a:r>
              <a:rPr lang="cs-CZ" b="1" dirty="0"/>
              <a:t>Je aktivní vždy mimo dobu aktivace CTR / TMA VODOCHODY. </a:t>
            </a:r>
          </a:p>
          <a:p>
            <a:pPr algn="l"/>
            <a:r>
              <a:rPr lang="cs-CZ" b="1" dirty="0"/>
              <a:t>Prostor je třídy G a E, ale s povinným rádiovým spojením (RMZ)</a:t>
            </a:r>
          </a:p>
          <a:p>
            <a:pPr algn="l"/>
            <a:r>
              <a:rPr lang="cs-CZ" b="1" dirty="0"/>
              <a:t>Má přednost před ATZ LKSZ</a:t>
            </a:r>
            <a:endParaRPr lang="cs-CZ" sz="2800" b="1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BE770EB8-ECBA-AA31-D455-9E9715CDDA43}"/>
              </a:ext>
            </a:extLst>
          </p:cNvPr>
          <p:cNvGrpSpPr/>
          <p:nvPr/>
        </p:nvGrpSpPr>
        <p:grpSpPr>
          <a:xfrm>
            <a:off x="386431" y="1499065"/>
            <a:ext cx="11340109" cy="3775586"/>
            <a:chOff x="386433" y="1470065"/>
            <a:chExt cx="11340109" cy="3775586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EA7EDFD0-714B-E588-7663-D12AEE15AECF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ástupný symbol pro obsah 4">
              <a:extLst>
                <a:ext uri="{FF2B5EF4-FFF2-40B4-BE49-F238E27FC236}">
                  <a16:creationId xmlns:a16="http://schemas.microsoft.com/office/drawing/2014/main" id="{780803B8-C230-1872-5547-90655F852C3D}"/>
                </a:ext>
              </a:extLst>
            </p:cNvPr>
            <p:cNvSpPr txBox="1"/>
            <p:nvPr/>
          </p:nvSpPr>
          <p:spPr bwMode="auto">
            <a:xfrm>
              <a:off x="977183" y="2484206"/>
              <a:ext cx="9612160" cy="183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V době aktivace prostoru LKRMZ2 nejsou poskytovány informace známému provozu ani služby AFIS, probíhá pouze komunikace vzduch – vzduch na FREQ 133.080 (VODOCHODY VĚŽ). </a:t>
              </a: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17C8713-ADE9-38F2-B8A2-FD1AC2AD2CA1}"/>
              </a:ext>
            </a:extLst>
          </p:cNvPr>
          <p:cNvGrpSpPr/>
          <p:nvPr/>
        </p:nvGrpSpPr>
        <p:grpSpPr>
          <a:xfrm>
            <a:off x="500570" y="1611736"/>
            <a:ext cx="11340109" cy="3775586"/>
            <a:chOff x="386433" y="1470065"/>
            <a:chExt cx="11340109" cy="3775586"/>
          </a:xfrm>
        </p:grpSpPr>
        <p:sp>
          <p:nvSpPr>
            <p:cNvPr id="31" name="Obdélník: se zakulacenými rohy 30">
              <a:extLst>
                <a:ext uri="{FF2B5EF4-FFF2-40B4-BE49-F238E27FC236}">
                  <a16:creationId xmlns:a16="http://schemas.microsoft.com/office/drawing/2014/main" id="{442F2281-0E6E-5A8C-A550-3914F6F5CB6E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4" name="Zástupný symbol pro obsah 4">
              <a:extLst>
                <a:ext uri="{FF2B5EF4-FFF2-40B4-BE49-F238E27FC236}">
                  <a16:creationId xmlns:a16="http://schemas.microsoft.com/office/drawing/2014/main" id="{E439A817-45EF-FA65-3F61-229B0EC9C7C9}"/>
                </a:ext>
              </a:extLst>
            </p:cNvPr>
            <p:cNvSpPr txBox="1"/>
            <p:nvPr/>
          </p:nvSpPr>
          <p:spPr bwMode="auto">
            <a:xfrm>
              <a:off x="741270" y="1701878"/>
              <a:ext cx="10540180" cy="33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2400" b="1" dirty="0">
                  <a:solidFill>
                    <a:schemeClr val="bg1"/>
                  </a:solidFill>
                </a:rPr>
                <a:t>Před vstupem do prostoru je pilot povinen ohlásit svou polohu, nadmořskou výšku a zamýšlenou činnost.</a:t>
              </a:r>
            </a:p>
            <a:p>
              <a:pPr marL="0" indent="0" algn="ctr">
                <a:buNone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400" b="1" dirty="0">
                  <a:solidFill>
                    <a:schemeClr val="bg1"/>
                  </a:solidFill>
                </a:rPr>
                <a:t> Letadla nacházející se v prostoru jsou povinna být na stálém poslechu příslušného kmitočtu a využívat sdílených informací k zajištění vyhýbání se srážkám.</a:t>
              </a:r>
            </a:p>
            <a:p>
              <a:pPr marL="0" indent="0" algn="ctr">
                <a:buNone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400" b="1" dirty="0">
                  <a:solidFill>
                    <a:schemeClr val="bg1"/>
                  </a:solidFill>
                </a:rPr>
                <a:t>Informace o aktuálním stavu prostoru je vysílána prostřednictvím informačního majáku RADIM na kmitočtu 123.030 MHz.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A50-B46C-ADCA-2A47-BC28275EB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38726-1E3A-BF2E-381A-FF56A27A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LKRMZ1 České Budějovice vs LKRMZ2 Vodochody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F29C08-BF1A-7484-A626-00180B19CFA8}"/>
              </a:ext>
            </a:extLst>
          </p:cNvPr>
          <p:cNvGrpSpPr/>
          <p:nvPr/>
        </p:nvGrpSpPr>
        <p:grpSpPr>
          <a:xfrm>
            <a:off x="500571" y="1611736"/>
            <a:ext cx="5457778" cy="3775586"/>
            <a:chOff x="386433" y="1470065"/>
            <a:chExt cx="11340109" cy="3775586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5CC2FC15-71F6-47D7-5EA0-B5977D42F601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ástupný symbol pro obsah 4">
              <a:extLst>
                <a:ext uri="{FF2B5EF4-FFF2-40B4-BE49-F238E27FC236}">
                  <a16:creationId xmlns:a16="http://schemas.microsoft.com/office/drawing/2014/main" id="{B2EF6FBF-22D0-17C1-E1F8-750F31A64B15}"/>
                </a:ext>
              </a:extLst>
            </p:cNvPr>
            <p:cNvSpPr txBox="1"/>
            <p:nvPr/>
          </p:nvSpPr>
          <p:spPr bwMode="auto">
            <a:xfrm>
              <a:off x="735551" y="1667333"/>
              <a:ext cx="10602831" cy="33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2400" b="1" u="sng" dirty="0">
                  <a:solidFill>
                    <a:schemeClr val="bg1"/>
                  </a:solidFill>
                </a:rPr>
                <a:t>LKRMZ1 České Budějovice </a:t>
              </a:r>
            </a:p>
            <a:p>
              <a:pPr marL="0" indent="0" algn="ctr">
                <a:buNone/>
              </a:pPr>
              <a:endParaRPr lang="cs-CZ" sz="2000" b="1" u="sng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000" b="1" dirty="0">
                  <a:solidFill>
                    <a:schemeClr val="bg1"/>
                  </a:solidFill>
                </a:rPr>
                <a:t>Před vstupem do RMZ si je pilot povinen ověřit statut prostoru na frekvenci FIC Praha. </a:t>
              </a:r>
              <a:br>
                <a:rPr lang="cs-CZ" sz="2000" b="1" dirty="0">
                  <a:solidFill>
                    <a:schemeClr val="bg1"/>
                  </a:solidFill>
                </a:rPr>
              </a:br>
              <a:r>
                <a:rPr lang="cs-CZ" b="1" dirty="0">
                  <a:solidFill>
                    <a:schemeClr val="bg1"/>
                  </a:solidFill>
                </a:rPr>
                <a:t>(</a:t>
              </a:r>
              <a:r>
                <a:rPr lang="cs-CZ" b="1" i="1" dirty="0">
                  <a:solidFill>
                    <a:schemeClr val="bg1"/>
                  </a:solidFill>
                </a:rPr>
                <a:t>Zda je nebo není aktivní TMA České Budějovice</a:t>
              </a:r>
              <a:r>
                <a:rPr lang="cs-CZ" b="1" dirty="0">
                  <a:solidFill>
                    <a:schemeClr val="bg1"/>
                  </a:solidFill>
                </a:rPr>
                <a:t>)</a:t>
              </a:r>
            </a:p>
            <a:p>
              <a:pPr marL="0" indent="0" algn="ctr">
                <a:buNone/>
              </a:pPr>
              <a:endParaRPr lang="cs-CZ" sz="1600" b="1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000" b="1" dirty="0">
                  <a:solidFill>
                    <a:schemeClr val="bg1"/>
                  </a:solidFill>
                </a:rPr>
                <a:t>Nebude-li TMA aktivní, musí během průletu nadále udržovat oboustranné spojení s FIC a v případě aktivace TMA bude pilot žádán o přechod na provozní kmitočet ACC.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77ADD39-7439-BC50-E6AB-AA19E65C592C}"/>
              </a:ext>
            </a:extLst>
          </p:cNvPr>
          <p:cNvGrpSpPr/>
          <p:nvPr/>
        </p:nvGrpSpPr>
        <p:grpSpPr>
          <a:xfrm>
            <a:off x="6233653" y="1611736"/>
            <a:ext cx="5457778" cy="3775586"/>
            <a:chOff x="386433" y="1470065"/>
            <a:chExt cx="11340109" cy="3775586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CE97E7AA-522B-CCEC-4A59-649080C9E697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Zástupný symbol pro obsah 4">
              <a:extLst>
                <a:ext uri="{FF2B5EF4-FFF2-40B4-BE49-F238E27FC236}">
                  <a16:creationId xmlns:a16="http://schemas.microsoft.com/office/drawing/2014/main" id="{393BF9DA-696C-956C-41C5-F4A0818C59AC}"/>
                </a:ext>
              </a:extLst>
            </p:cNvPr>
            <p:cNvSpPr txBox="1"/>
            <p:nvPr/>
          </p:nvSpPr>
          <p:spPr bwMode="auto">
            <a:xfrm>
              <a:off x="741267" y="1667333"/>
              <a:ext cx="10636152" cy="341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2400" b="1" u="sng" dirty="0">
                  <a:solidFill>
                    <a:schemeClr val="bg1"/>
                  </a:solidFill>
                </a:rPr>
                <a:t>LKRMZ2 Vodochody</a:t>
              </a:r>
            </a:p>
            <a:p>
              <a:pPr marL="0" indent="0" algn="ctr">
                <a:buNone/>
              </a:pPr>
              <a:endParaRPr lang="cs-CZ" sz="2000" b="1" u="sng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000" b="1" dirty="0">
                  <a:solidFill>
                    <a:schemeClr val="bg1"/>
                  </a:solidFill>
                </a:rPr>
                <a:t>RMZ je aktivní pakliže není aktivní CTR Vodochody. Informace o aktivaci je možné ověřit na informačním kmitočtu RADIM.</a:t>
              </a:r>
            </a:p>
            <a:p>
              <a:pPr marL="0" indent="0" algn="ctr">
                <a:buNone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cs-CZ" sz="2000" b="1" dirty="0">
                  <a:solidFill>
                    <a:schemeClr val="bg1"/>
                  </a:solidFill>
                </a:rPr>
                <a:t>Před vstupem a po celou dobu letu v RMZ, informuje pilot ostatní provoz o své činnosti na frekvenci Vodochody VĚŽ, a to až do jejího opuštění.</a:t>
              </a:r>
            </a:p>
            <a:p>
              <a:pPr marL="0" indent="0" algn="ctr">
                <a:buNone/>
              </a:pPr>
              <a:endParaRPr lang="cs-CZ" sz="2000" b="1" u="sng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endParaRPr lang="cs-CZ" sz="2000" b="1" u="sng" dirty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endParaRPr lang="cs-CZ" sz="2400" b="1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45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F463C-0AFA-0718-41D0-3FDAF362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CDBC9-E7AA-ED25-FB5A-5D4D3D09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Výluka provozu LKCV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4133C53-1AD7-02AC-20B6-EB4C6A4A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43" y="1386394"/>
            <a:ext cx="5705457" cy="3460909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 1. DUBNA 2026</a:t>
            </a:r>
          </a:p>
          <a:p>
            <a:pPr marL="0" indent="0">
              <a:buNone/>
            </a:pPr>
            <a:endParaRPr lang="cs-CZ" sz="1000" b="1" dirty="0"/>
          </a:p>
          <a:p>
            <a:pPr algn="l"/>
            <a:r>
              <a:rPr lang="cs-CZ" b="1" dirty="0"/>
              <a:t>Předpokládaná délka trvání 2 roky (09/28)</a:t>
            </a:r>
          </a:p>
          <a:p>
            <a:pPr algn="l"/>
            <a:r>
              <a:rPr lang="cs-CZ" b="1" dirty="0"/>
              <a:t>Deaktivace MCTR Čáslav avšak zachování MTMA Čáslav v plném rozsahu</a:t>
            </a:r>
            <a:endParaRPr lang="cs-CZ" sz="2800" b="1" dirty="0"/>
          </a:p>
          <a:p>
            <a:pPr algn="l"/>
            <a:r>
              <a:rPr lang="cs-CZ" b="1" dirty="0"/>
              <a:t>Zachování poskytovaných služeb, včetně zachování stávajících prostorů TRA GA a stejného procesu jejich aktivace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C33739-27FD-A48A-E5C6-1713B41AE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52" y="1412767"/>
            <a:ext cx="5372860" cy="3376993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A06EB5C-2402-2FD4-8EAE-60D98B701487}"/>
              </a:ext>
            </a:extLst>
          </p:cNvPr>
          <p:cNvGrpSpPr/>
          <p:nvPr/>
        </p:nvGrpSpPr>
        <p:grpSpPr>
          <a:xfrm>
            <a:off x="6469712" y="1412768"/>
            <a:ext cx="3027855" cy="2397232"/>
            <a:chOff x="6469712" y="1412768"/>
            <a:chExt cx="3027855" cy="2397232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20561E03-6FB4-93E6-1EA4-95F710C863FB}"/>
                </a:ext>
              </a:extLst>
            </p:cNvPr>
            <p:cNvSpPr/>
            <p:nvPr/>
          </p:nvSpPr>
          <p:spPr>
            <a:xfrm>
              <a:off x="7067836" y="1412768"/>
              <a:ext cx="2429731" cy="2397232"/>
            </a:xfrm>
            <a:custGeom>
              <a:avLst/>
              <a:gdLst>
                <a:gd name="connsiteX0" fmla="*/ 116731 w 2626468"/>
                <a:gd name="connsiteY0" fmla="*/ 9728 h 2091447"/>
                <a:gd name="connsiteX1" fmla="*/ 2480553 w 2626468"/>
                <a:gd name="connsiteY1" fmla="*/ 0 h 2091447"/>
                <a:gd name="connsiteX2" fmla="*/ 2490280 w 2626468"/>
                <a:gd name="connsiteY2" fmla="*/ 330741 h 2091447"/>
                <a:gd name="connsiteX3" fmla="*/ 2626468 w 2626468"/>
                <a:gd name="connsiteY3" fmla="*/ 1186775 h 2091447"/>
                <a:gd name="connsiteX4" fmla="*/ 1673157 w 2626468"/>
                <a:gd name="connsiteY4" fmla="*/ 758758 h 2091447"/>
                <a:gd name="connsiteX5" fmla="*/ 1060314 w 2626468"/>
                <a:gd name="connsiteY5" fmla="*/ 1332690 h 2091447"/>
                <a:gd name="connsiteX6" fmla="*/ 1381327 w 2626468"/>
                <a:gd name="connsiteY6" fmla="*/ 1653703 h 2091447"/>
                <a:gd name="connsiteX7" fmla="*/ 0 w 2626468"/>
                <a:gd name="connsiteY7" fmla="*/ 2091447 h 2091447"/>
                <a:gd name="connsiteX8" fmla="*/ 136187 w 2626468"/>
                <a:gd name="connsiteY8" fmla="*/ 1595337 h 2091447"/>
                <a:gd name="connsiteX9" fmla="*/ 184825 w 2626468"/>
                <a:gd name="connsiteY9" fmla="*/ 1225686 h 2091447"/>
                <a:gd name="connsiteX10" fmla="*/ 204280 w 2626468"/>
                <a:gd name="connsiteY10" fmla="*/ 739303 h 2091447"/>
                <a:gd name="connsiteX11" fmla="*/ 194553 w 2626468"/>
                <a:gd name="connsiteY11" fmla="*/ 408562 h 2091447"/>
                <a:gd name="connsiteX12" fmla="*/ 116731 w 2626468"/>
                <a:gd name="connsiteY12" fmla="*/ 9728 h 2091447"/>
                <a:gd name="connsiteX0" fmla="*/ 116731 w 2626468"/>
                <a:gd name="connsiteY0" fmla="*/ 9728 h 2091447"/>
                <a:gd name="connsiteX1" fmla="*/ 2480553 w 2626468"/>
                <a:gd name="connsiteY1" fmla="*/ 0 h 2091447"/>
                <a:gd name="connsiteX2" fmla="*/ 2490280 w 2626468"/>
                <a:gd name="connsiteY2" fmla="*/ 330741 h 2091447"/>
                <a:gd name="connsiteX3" fmla="*/ 2626468 w 2626468"/>
                <a:gd name="connsiteY3" fmla="*/ 1186775 h 2091447"/>
                <a:gd name="connsiteX4" fmla="*/ 2620938 w 2626468"/>
                <a:gd name="connsiteY4" fmla="*/ 1190666 h 2091447"/>
                <a:gd name="connsiteX5" fmla="*/ 1673157 w 2626468"/>
                <a:gd name="connsiteY5" fmla="*/ 758758 h 2091447"/>
                <a:gd name="connsiteX6" fmla="*/ 1060314 w 2626468"/>
                <a:gd name="connsiteY6" fmla="*/ 1332690 h 2091447"/>
                <a:gd name="connsiteX7" fmla="*/ 1381327 w 2626468"/>
                <a:gd name="connsiteY7" fmla="*/ 1653703 h 2091447"/>
                <a:gd name="connsiteX8" fmla="*/ 0 w 2626468"/>
                <a:gd name="connsiteY8" fmla="*/ 2091447 h 2091447"/>
                <a:gd name="connsiteX9" fmla="*/ 136187 w 2626468"/>
                <a:gd name="connsiteY9" fmla="*/ 1595337 h 2091447"/>
                <a:gd name="connsiteX10" fmla="*/ 184825 w 2626468"/>
                <a:gd name="connsiteY10" fmla="*/ 1225686 h 2091447"/>
                <a:gd name="connsiteX11" fmla="*/ 204280 w 2626468"/>
                <a:gd name="connsiteY11" fmla="*/ 739303 h 2091447"/>
                <a:gd name="connsiteX12" fmla="*/ 194553 w 2626468"/>
                <a:gd name="connsiteY12" fmla="*/ 408562 h 2091447"/>
                <a:gd name="connsiteX13" fmla="*/ 116731 w 2626468"/>
                <a:gd name="connsiteY13" fmla="*/ 9728 h 2091447"/>
                <a:gd name="connsiteX0" fmla="*/ 116731 w 3689343"/>
                <a:gd name="connsiteY0" fmla="*/ 9728 h 2336072"/>
                <a:gd name="connsiteX1" fmla="*/ 2480553 w 3689343"/>
                <a:gd name="connsiteY1" fmla="*/ 0 h 2336072"/>
                <a:gd name="connsiteX2" fmla="*/ 2490280 w 3689343"/>
                <a:gd name="connsiteY2" fmla="*/ 330741 h 2336072"/>
                <a:gd name="connsiteX3" fmla="*/ 2626468 w 3689343"/>
                <a:gd name="connsiteY3" fmla="*/ 1186775 h 2336072"/>
                <a:gd name="connsiteX4" fmla="*/ 3689343 w 3689343"/>
                <a:gd name="connsiteY4" fmla="*/ 2336072 h 2336072"/>
                <a:gd name="connsiteX5" fmla="*/ 1673157 w 3689343"/>
                <a:gd name="connsiteY5" fmla="*/ 758758 h 2336072"/>
                <a:gd name="connsiteX6" fmla="*/ 1060314 w 3689343"/>
                <a:gd name="connsiteY6" fmla="*/ 1332690 h 2336072"/>
                <a:gd name="connsiteX7" fmla="*/ 1381327 w 3689343"/>
                <a:gd name="connsiteY7" fmla="*/ 1653703 h 2336072"/>
                <a:gd name="connsiteX8" fmla="*/ 0 w 3689343"/>
                <a:gd name="connsiteY8" fmla="*/ 2091447 h 2336072"/>
                <a:gd name="connsiteX9" fmla="*/ 136187 w 3689343"/>
                <a:gd name="connsiteY9" fmla="*/ 1595337 h 2336072"/>
                <a:gd name="connsiteX10" fmla="*/ 184825 w 3689343"/>
                <a:gd name="connsiteY10" fmla="*/ 1225686 h 2336072"/>
                <a:gd name="connsiteX11" fmla="*/ 204280 w 3689343"/>
                <a:gd name="connsiteY11" fmla="*/ 739303 h 2336072"/>
                <a:gd name="connsiteX12" fmla="*/ 194553 w 3689343"/>
                <a:gd name="connsiteY12" fmla="*/ 408562 h 2336072"/>
                <a:gd name="connsiteX13" fmla="*/ 116731 w 3689343"/>
                <a:gd name="connsiteY13" fmla="*/ 9728 h 2336072"/>
                <a:gd name="connsiteX0" fmla="*/ 116731 w 3886967"/>
                <a:gd name="connsiteY0" fmla="*/ 9728 h 3174699"/>
                <a:gd name="connsiteX1" fmla="*/ 2480553 w 3886967"/>
                <a:gd name="connsiteY1" fmla="*/ 0 h 3174699"/>
                <a:gd name="connsiteX2" fmla="*/ 2490280 w 3886967"/>
                <a:gd name="connsiteY2" fmla="*/ 330741 h 3174699"/>
                <a:gd name="connsiteX3" fmla="*/ 2626468 w 3886967"/>
                <a:gd name="connsiteY3" fmla="*/ 1186775 h 3174699"/>
                <a:gd name="connsiteX4" fmla="*/ 3689343 w 3886967"/>
                <a:gd name="connsiteY4" fmla="*/ 2336072 h 3174699"/>
                <a:gd name="connsiteX5" fmla="*/ 3886967 w 3886967"/>
                <a:gd name="connsiteY5" fmla="*/ 3174699 h 3174699"/>
                <a:gd name="connsiteX6" fmla="*/ 1060314 w 3886967"/>
                <a:gd name="connsiteY6" fmla="*/ 1332690 h 3174699"/>
                <a:gd name="connsiteX7" fmla="*/ 1381327 w 3886967"/>
                <a:gd name="connsiteY7" fmla="*/ 1653703 h 3174699"/>
                <a:gd name="connsiteX8" fmla="*/ 0 w 3886967"/>
                <a:gd name="connsiteY8" fmla="*/ 2091447 h 3174699"/>
                <a:gd name="connsiteX9" fmla="*/ 136187 w 3886967"/>
                <a:gd name="connsiteY9" fmla="*/ 1595337 h 3174699"/>
                <a:gd name="connsiteX10" fmla="*/ 184825 w 3886967"/>
                <a:gd name="connsiteY10" fmla="*/ 1225686 h 3174699"/>
                <a:gd name="connsiteX11" fmla="*/ 204280 w 3886967"/>
                <a:gd name="connsiteY11" fmla="*/ 739303 h 3174699"/>
                <a:gd name="connsiteX12" fmla="*/ 194553 w 3886967"/>
                <a:gd name="connsiteY12" fmla="*/ 408562 h 3174699"/>
                <a:gd name="connsiteX13" fmla="*/ 116731 w 3886967"/>
                <a:gd name="connsiteY13" fmla="*/ 9728 h 3174699"/>
                <a:gd name="connsiteX0" fmla="*/ 116731 w 3886967"/>
                <a:gd name="connsiteY0" fmla="*/ 9728 h 3174699"/>
                <a:gd name="connsiteX1" fmla="*/ 2480553 w 3886967"/>
                <a:gd name="connsiteY1" fmla="*/ 0 h 3174699"/>
                <a:gd name="connsiteX2" fmla="*/ 2490280 w 3886967"/>
                <a:gd name="connsiteY2" fmla="*/ 330741 h 3174699"/>
                <a:gd name="connsiteX3" fmla="*/ 2626468 w 3886967"/>
                <a:gd name="connsiteY3" fmla="*/ 1186775 h 3174699"/>
                <a:gd name="connsiteX4" fmla="*/ 3689343 w 3886967"/>
                <a:gd name="connsiteY4" fmla="*/ 2336072 h 3174699"/>
                <a:gd name="connsiteX5" fmla="*/ 3886967 w 3886967"/>
                <a:gd name="connsiteY5" fmla="*/ 3174699 h 3174699"/>
                <a:gd name="connsiteX6" fmla="*/ 1060314 w 3886967"/>
                <a:gd name="connsiteY6" fmla="*/ 1332690 h 3174699"/>
                <a:gd name="connsiteX7" fmla="*/ 1080896 w 3886967"/>
                <a:gd name="connsiteY7" fmla="*/ 1335044 h 3174699"/>
                <a:gd name="connsiteX8" fmla="*/ 1381327 w 3886967"/>
                <a:gd name="connsiteY8" fmla="*/ 1653703 h 3174699"/>
                <a:gd name="connsiteX9" fmla="*/ 0 w 3886967"/>
                <a:gd name="connsiteY9" fmla="*/ 2091447 h 3174699"/>
                <a:gd name="connsiteX10" fmla="*/ 136187 w 3886967"/>
                <a:gd name="connsiteY10" fmla="*/ 1595337 h 3174699"/>
                <a:gd name="connsiteX11" fmla="*/ 184825 w 3886967"/>
                <a:gd name="connsiteY11" fmla="*/ 1225686 h 3174699"/>
                <a:gd name="connsiteX12" fmla="*/ 204280 w 3886967"/>
                <a:gd name="connsiteY12" fmla="*/ 739303 h 3174699"/>
                <a:gd name="connsiteX13" fmla="*/ 194553 w 3886967"/>
                <a:gd name="connsiteY13" fmla="*/ 408562 h 3174699"/>
                <a:gd name="connsiteX14" fmla="*/ 116731 w 3886967"/>
                <a:gd name="connsiteY14" fmla="*/ 9728 h 3174699"/>
                <a:gd name="connsiteX0" fmla="*/ 116731 w 3886967"/>
                <a:gd name="connsiteY0" fmla="*/ 9728 h 3174699"/>
                <a:gd name="connsiteX1" fmla="*/ 2480553 w 3886967"/>
                <a:gd name="connsiteY1" fmla="*/ 0 h 3174699"/>
                <a:gd name="connsiteX2" fmla="*/ 2490280 w 3886967"/>
                <a:gd name="connsiteY2" fmla="*/ 330741 h 3174699"/>
                <a:gd name="connsiteX3" fmla="*/ 2626468 w 3886967"/>
                <a:gd name="connsiteY3" fmla="*/ 1186775 h 3174699"/>
                <a:gd name="connsiteX4" fmla="*/ 3689343 w 3886967"/>
                <a:gd name="connsiteY4" fmla="*/ 2336072 h 3174699"/>
                <a:gd name="connsiteX5" fmla="*/ 3886967 w 3886967"/>
                <a:gd name="connsiteY5" fmla="*/ 3174699 h 3174699"/>
                <a:gd name="connsiteX6" fmla="*/ 1060314 w 3886967"/>
                <a:gd name="connsiteY6" fmla="*/ 1332690 h 3174699"/>
                <a:gd name="connsiteX7" fmla="*/ 2158925 w 3886967"/>
                <a:gd name="connsiteY7" fmla="*/ 2826960 h 3174699"/>
                <a:gd name="connsiteX8" fmla="*/ 1381327 w 3886967"/>
                <a:gd name="connsiteY8" fmla="*/ 1653703 h 3174699"/>
                <a:gd name="connsiteX9" fmla="*/ 0 w 3886967"/>
                <a:gd name="connsiteY9" fmla="*/ 2091447 h 3174699"/>
                <a:gd name="connsiteX10" fmla="*/ 136187 w 3886967"/>
                <a:gd name="connsiteY10" fmla="*/ 1595337 h 3174699"/>
                <a:gd name="connsiteX11" fmla="*/ 184825 w 3886967"/>
                <a:gd name="connsiteY11" fmla="*/ 1225686 h 3174699"/>
                <a:gd name="connsiteX12" fmla="*/ 204280 w 3886967"/>
                <a:gd name="connsiteY12" fmla="*/ 739303 h 3174699"/>
                <a:gd name="connsiteX13" fmla="*/ 194553 w 3886967"/>
                <a:gd name="connsiteY13" fmla="*/ 408562 h 3174699"/>
                <a:gd name="connsiteX14" fmla="*/ 116731 w 3886967"/>
                <a:gd name="connsiteY14" fmla="*/ 9728 h 3174699"/>
                <a:gd name="connsiteX0" fmla="*/ 116731 w 3886967"/>
                <a:gd name="connsiteY0" fmla="*/ 9728 h 3690880"/>
                <a:gd name="connsiteX1" fmla="*/ 2480553 w 3886967"/>
                <a:gd name="connsiteY1" fmla="*/ 0 h 3690880"/>
                <a:gd name="connsiteX2" fmla="*/ 2490280 w 3886967"/>
                <a:gd name="connsiteY2" fmla="*/ 330741 h 3690880"/>
                <a:gd name="connsiteX3" fmla="*/ 2626468 w 3886967"/>
                <a:gd name="connsiteY3" fmla="*/ 1186775 h 3690880"/>
                <a:gd name="connsiteX4" fmla="*/ 3689343 w 3886967"/>
                <a:gd name="connsiteY4" fmla="*/ 2336072 h 3690880"/>
                <a:gd name="connsiteX5" fmla="*/ 3886967 w 3886967"/>
                <a:gd name="connsiteY5" fmla="*/ 3174699 h 3690880"/>
                <a:gd name="connsiteX6" fmla="*/ 3254874 w 3886967"/>
                <a:gd name="connsiteY6" fmla="*/ 3690880 h 3690880"/>
                <a:gd name="connsiteX7" fmla="*/ 2158925 w 3886967"/>
                <a:gd name="connsiteY7" fmla="*/ 2826960 h 3690880"/>
                <a:gd name="connsiteX8" fmla="*/ 1381327 w 3886967"/>
                <a:gd name="connsiteY8" fmla="*/ 1653703 h 3690880"/>
                <a:gd name="connsiteX9" fmla="*/ 0 w 3886967"/>
                <a:gd name="connsiteY9" fmla="*/ 2091447 h 3690880"/>
                <a:gd name="connsiteX10" fmla="*/ 136187 w 3886967"/>
                <a:gd name="connsiteY10" fmla="*/ 1595337 h 3690880"/>
                <a:gd name="connsiteX11" fmla="*/ 184825 w 3886967"/>
                <a:gd name="connsiteY11" fmla="*/ 1225686 h 3690880"/>
                <a:gd name="connsiteX12" fmla="*/ 204280 w 3886967"/>
                <a:gd name="connsiteY12" fmla="*/ 739303 h 3690880"/>
                <a:gd name="connsiteX13" fmla="*/ 194553 w 3886967"/>
                <a:gd name="connsiteY13" fmla="*/ 408562 h 3690880"/>
                <a:gd name="connsiteX14" fmla="*/ 116731 w 3886967"/>
                <a:gd name="connsiteY14" fmla="*/ 9728 h 3690880"/>
                <a:gd name="connsiteX0" fmla="*/ 116731 w 3886967"/>
                <a:gd name="connsiteY0" fmla="*/ 9728 h 3690880"/>
                <a:gd name="connsiteX1" fmla="*/ 2480553 w 3886967"/>
                <a:gd name="connsiteY1" fmla="*/ 0 h 3690880"/>
                <a:gd name="connsiteX2" fmla="*/ 2490280 w 3886967"/>
                <a:gd name="connsiteY2" fmla="*/ 330741 h 3690880"/>
                <a:gd name="connsiteX3" fmla="*/ 2626468 w 3886967"/>
                <a:gd name="connsiteY3" fmla="*/ 1186775 h 3690880"/>
                <a:gd name="connsiteX4" fmla="*/ 3689343 w 3886967"/>
                <a:gd name="connsiteY4" fmla="*/ 2336072 h 3690880"/>
                <a:gd name="connsiteX5" fmla="*/ 3886967 w 3886967"/>
                <a:gd name="connsiteY5" fmla="*/ 3174699 h 3690880"/>
                <a:gd name="connsiteX6" fmla="*/ 3254874 w 3886967"/>
                <a:gd name="connsiteY6" fmla="*/ 3690880 h 3690880"/>
                <a:gd name="connsiteX7" fmla="*/ 2158925 w 3886967"/>
                <a:gd name="connsiteY7" fmla="*/ 2826960 h 3690880"/>
                <a:gd name="connsiteX8" fmla="*/ 2158926 w 3886967"/>
                <a:gd name="connsiteY8" fmla="*/ 2817333 h 3690880"/>
                <a:gd name="connsiteX9" fmla="*/ 1381327 w 3886967"/>
                <a:gd name="connsiteY9" fmla="*/ 1653703 h 3690880"/>
                <a:gd name="connsiteX10" fmla="*/ 0 w 3886967"/>
                <a:gd name="connsiteY10" fmla="*/ 2091447 h 3690880"/>
                <a:gd name="connsiteX11" fmla="*/ 136187 w 3886967"/>
                <a:gd name="connsiteY11" fmla="*/ 1595337 h 3690880"/>
                <a:gd name="connsiteX12" fmla="*/ 184825 w 3886967"/>
                <a:gd name="connsiteY12" fmla="*/ 1225686 h 3690880"/>
                <a:gd name="connsiteX13" fmla="*/ 204280 w 3886967"/>
                <a:gd name="connsiteY13" fmla="*/ 739303 h 3690880"/>
                <a:gd name="connsiteX14" fmla="*/ 194553 w 3886967"/>
                <a:gd name="connsiteY14" fmla="*/ 408562 h 3690880"/>
                <a:gd name="connsiteX15" fmla="*/ 116731 w 3886967"/>
                <a:gd name="connsiteY15" fmla="*/ 9728 h 3690880"/>
                <a:gd name="connsiteX0" fmla="*/ 116731 w 3886967"/>
                <a:gd name="connsiteY0" fmla="*/ 9728 h 3690880"/>
                <a:gd name="connsiteX1" fmla="*/ 2480553 w 3886967"/>
                <a:gd name="connsiteY1" fmla="*/ 0 h 3690880"/>
                <a:gd name="connsiteX2" fmla="*/ 2490280 w 3886967"/>
                <a:gd name="connsiteY2" fmla="*/ 330741 h 3690880"/>
                <a:gd name="connsiteX3" fmla="*/ 2626468 w 3886967"/>
                <a:gd name="connsiteY3" fmla="*/ 1186775 h 3690880"/>
                <a:gd name="connsiteX4" fmla="*/ 3689343 w 3886967"/>
                <a:gd name="connsiteY4" fmla="*/ 2336072 h 3690880"/>
                <a:gd name="connsiteX5" fmla="*/ 3886967 w 3886967"/>
                <a:gd name="connsiteY5" fmla="*/ 3174699 h 3690880"/>
                <a:gd name="connsiteX6" fmla="*/ 3254874 w 3886967"/>
                <a:gd name="connsiteY6" fmla="*/ 3690880 h 3690880"/>
                <a:gd name="connsiteX7" fmla="*/ 2158925 w 3886967"/>
                <a:gd name="connsiteY7" fmla="*/ 2826960 h 3690880"/>
                <a:gd name="connsiteX8" fmla="*/ 1417781 w 3886967"/>
                <a:gd name="connsiteY8" fmla="*/ 2259068 h 3690880"/>
                <a:gd name="connsiteX9" fmla="*/ 1381327 w 3886967"/>
                <a:gd name="connsiteY9" fmla="*/ 1653703 h 3690880"/>
                <a:gd name="connsiteX10" fmla="*/ 0 w 3886967"/>
                <a:gd name="connsiteY10" fmla="*/ 2091447 h 3690880"/>
                <a:gd name="connsiteX11" fmla="*/ 136187 w 3886967"/>
                <a:gd name="connsiteY11" fmla="*/ 1595337 h 3690880"/>
                <a:gd name="connsiteX12" fmla="*/ 184825 w 3886967"/>
                <a:gd name="connsiteY12" fmla="*/ 1225686 h 3690880"/>
                <a:gd name="connsiteX13" fmla="*/ 204280 w 3886967"/>
                <a:gd name="connsiteY13" fmla="*/ 739303 h 3690880"/>
                <a:gd name="connsiteX14" fmla="*/ 194553 w 3886967"/>
                <a:gd name="connsiteY14" fmla="*/ 408562 h 3690880"/>
                <a:gd name="connsiteX15" fmla="*/ 116731 w 3886967"/>
                <a:gd name="connsiteY15" fmla="*/ 9728 h 3690880"/>
                <a:gd name="connsiteX0" fmla="*/ 116731 w 3886967"/>
                <a:gd name="connsiteY0" fmla="*/ 9728 h 3690880"/>
                <a:gd name="connsiteX1" fmla="*/ 2480553 w 3886967"/>
                <a:gd name="connsiteY1" fmla="*/ 0 h 3690880"/>
                <a:gd name="connsiteX2" fmla="*/ 2490280 w 3886967"/>
                <a:gd name="connsiteY2" fmla="*/ 330741 h 3690880"/>
                <a:gd name="connsiteX3" fmla="*/ 2626468 w 3886967"/>
                <a:gd name="connsiteY3" fmla="*/ 1186775 h 3690880"/>
                <a:gd name="connsiteX4" fmla="*/ 3689343 w 3886967"/>
                <a:gd name="connsiteY4" fmla="*/ 2336072 h 3690880"/>
                <a:gd name="connsiteX5" fmla="*/ 3886967 w 3886967"/>
                <a:gd name="connsiteY5" fmla="*/ 3174699 h 3690880"/>
                <a:gd name="connsiteX6" fmla="*/ 3254874 w 3886967"/>
                <a:gd name="connsiteY6" fmla="*/ 3690880 h 3690880"/>
                <a:gd name="connsiteX7" fmla="*/ 2389932 w 3886967"/>
                <a:gd name="connsiteY7" fmla="*/ 3317849 h 3690880"/>
                <a:gd name="connsiteX8" fmla="*/ 1417781 w 3886967"/>
                <a:gd name="connsiteY8" fmla="*/ 2259068 h 3690880"/>
                <a:gd name="connsiteX9" fmla="*/ 1381327 w 3886967"/>
                <a:gd name="connsiteY9" fmla="*/ 1653703 h 3690880"/>
                <a:gd name="connsiteX10" fmla="*/ 0 w 3886967"/>
                <a:gd name="connsiteY10" fmla="*/ 2091447 h 3690880"/>
                <a:gd name="connsiteX11" fmla="*/ 136187 w 3886967"/>
                <a:gd name="connsiteY11" fmla="*/ 1595337 h 3690880"/>
                <a:gd name="connsiteX12" fmla="*/ 184825 w 3886967"/>
                <a:gd name="connsiteY12" fmla="*/ 1225686 h 3690880"/>
                <a:gd name="connsiteX13" fmla="*/ 204280 w 3886967"/>
                <a:gd name="connsiteY13" fmla="*/ 739303 h 3690880"/>
                <a:gd name="connsiteX14" fmla="*/ 194553 w 3886967"/>
                <a:gd name="connsiteY14" fmla="*/ 408562 h 3690880"/>
                <a:gd name="connsiteX15" fmla="*/ 116731 w 3886967"/>
                <a:gd name="connsiteY15" fmla="*/ 9728 h 36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6967" h="3690880">
                  <a:moveTo>
                    <a:pt x="116731" y="9728"/>
                  </a:moveTo>
                  <a:lnTo>
                    <a:pt x="2480553" y="0"/>
                  </a:lnTo>
                  <a:lnTo>
                    <a:pt x="2490280" y="330741"/>
                  </a:lnTo>
                  <a:lnTo>
                    <a:pt x="2626468" y="1186775"/>
                  </a:lnTo>
                  <a:lnTo>
                    <a:pt x="3689343" y="2336072"/>
                  </a:lnTo>
                  <a:lnTo>
                    <a:pt x="3886967" y="3174699"/>
                  </a:lnTo>
                  <a:lnTo>
                    <a:pt x="3254874" y="3690880"/>
                  </a:lnTo>
                  <a:lnTo>
                    <a:pt x="2389932" y="3317849"/>
                  </a:lnTo>
                  <a:cubicBezTo>
                    <a:pt x="2389932" y="3314640"/>
                    <a:pt x="1417781" y="2262277"/>
                    <a:pt x="1417781" y="2259068"/>
                  </a:cubicBezTo>
                  <a:lnTo>
                    <a:pt x="1381327" y="1653703"/>
                  </a:lnTo>
                  <a:lnTo>
                    <a:pt x="0" y="2091447"/>
                  </a:lnTo>
                  <a:lnTo>
                    <a:pt x="136187" y="1595337"/>
                  </a:lnTo>
                  <a:lnTo>
                    <a:pt x="184825" y="1225686"/>
                  </a:lnTo>
                  <a:lnTo>
                    <a:pt x="204280" y="739303"/>
                  </a:lnTo>
                  <a:lnTo>
                    <a:pt x="194553" y="408562"/>
                  </a:lnTo>
                  <a:lnTo>
                    <a:pt x="116731" y="9728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F7354C9-600B-47D6-39FF-25084BB3C080}"/>
                </a:ext>
              </a:extLst>
            </p:cNvPr>
            <p:cNvSpPr txBox="1"/>
            <p:nvPr/>
          </p:nvSpPr>
          <p:spPr>
            <a:xfrm>
              <a:off x="6469712" y="1550133"/>
              <a:ext cx="289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MTMA I Čáslav </a:t>
              </a:r>
            </a:p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2000 ft AMSL – FL95</a:t>
              </a:r>
              <a:endParaRPr lang="cs-CZ" sz="1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D3DD550-22BD-EB48-F0D2-439F97444D7E}"/>
              </a:ext>
            </a:extLst>
          </p:cNvPr>
          <p:cNvGrpSpPr/>
          <p:nvPr/>
        </p:nvGrpSpPr>
        <p:grpSpPr>
          <a:xfrm>
            <a:off x="6949440" y="2779776"/>
            <a:ext cx="4063460" cy="2009984"/>
            <a:chOff x="6949440" y="2779776"/>
            <a:chExt cx="4063460" cy="2009984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8F593BF3-BE01-CC7E-3F73-6B43EEA040EB}"/>
                </a:ext>
              </a:extLst>
            </p:cNvPr>
            <p:cNvSpPr/>
            <p:nvPr/>
          </p:nvSpPr>
          <p:spPr>
            <a:xfrm>
              <a:off x="6949440" y="2779776"/>
              <a:ext cx="3395472" cy="2009984"/>
            </a:xfrm>
            <a:custGeom>
              <a:avLst/>
              <a:gdLst>
                <a:gd name="connsiteX0" fmla="*/ 126460 w 5321030"/>
                <a:gd name="connsiteY0" fmla="*/ 0 h 3112851"/>
                <a:gd name="connsiteX1" fmla="*/ 3025302 w 5321030"/>
                <a:gd name="connsiteY1" fmla="*/ 1955260 h 3112851"/>
                <a:gd name="connsiteX2" fmla="*/ 4007796 w 5321030"/>
                <a:gd name="connsiteY2" fmla="*/ 1040860 h 3112851"/>
                <a:gd name="connsiteX3" fmla="*/ 3813243 w 5321030"/>
                <a:gd name="connsiteY3" fmla="*/ 233464 h 3112851"/>
                <a:gd name="connsiteX4" fmla="*/ 4494179 w 5321030"/>
                <a:gd name="connsiteY4" fmla="*/ 992222 h 3112851"/>
                <a:gd name="connsiteX5" fmla="*/ 5321030 w 5321030"/>
                <a:gd name="connsiteY5" fmla="*/ 1673158 h 3112851"/>
                <a:gd name="connsiteX6" fmla="*/ 4202349 w 5321030"/>
                <a:gd name="connsiteY6" fmla="*/ 3112851 h 3112851"/>
                <a:gd name="connsiteX7" fmla="*/ 0 w 5321030"/>
                <a:gd name="connsiteY7" fmla="*/ 340468 h 3112851"/>
                <a:gd name="connsiteX8" fmla="*/ 126460 w 5321030"/>
                <a:gd name="connsiteY8" fmla="*/ 0 h 31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1030" h="3112851">
                  <a:moveTo>
                    <a:pt x="126460" y="0"/>
                  </a:moveTo>
                  <a:lnTo>
                    <a:pt x="3025302" y="1955260"/>
                  </a:lnTo>
                  <a:lnTo>
                    <a:pt x="4007796" y="1040860"/>
                  </a:lnTo>
                  <a:lnTo>
                    <a:pt x="3813243" y="233464"/>
                  </a:lnTo>
                  <a:lnTo>
                    <a:pt x="4494179" y="992222"/>
                  </a:lnTo>
                  <a:lnTo>
                    <a:pt x="5321030" y="1673158"/>
                  </a:lnTo>
                  <a:lnTo>
                    <a:pt x="4202349" y="3112851"/>
                  </a:lnTo>
                  <a:lnTo>
                    <a:pt x="0" y="340468"/>
                  </a:lnTo>
                  <a:lnTo>
                    <a:pt x="12646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569F68D6-05DD-0871-9EFE-6BA72F806727}"/>
                </a:ext>
              </a:extLst>
            </p:cNvPr>
            <p:cNvSpPr txBox="1"/>
            <p:nvPr/>
          </p:nvSpPr>
          <p:spPr>
            <a:xfrm>
              <a:off x="8115093" y="3947365"/>
              <a:ext cx="289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MTMA III Čáslav </a:t>
              </a:r>
            </a:p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3000 ft AMSL – FL95</a:t>
              </a:r>
              <a:endParaRPr lang="cs-CZ" sz="1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3D5E1271-B251-D814-B79C-C50F8C3D2D05}"/>
              </a:ext>
            </a:extLst>
          </p:cNvPr>
          <p:cNvGrpSpPr/>
          <p:nvPr/>
        </p:nvGrpSpPr>
        <p:grpSpPr>
          <a:xfrm>
            <a:off x="6299025" y="2499361"/>
            <a:ext cx="2897807" cy="1543050"/>
            <a:chOff x="6299025" y="2499361"/>
            <a:chExt cx="2897807" cy="1543050"/>
          </a:xfrm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B7509F43-7F78-6C2F-4835-D458D6FE54C6}"/>
                </a:ext>
              </a:extLst>
            </p:cNvPr>
            <p:cNvSpPr/>
            <p:nvPr/>
          </p:nvSpPr>
          <p:spPr>
            <a:xfrm>
              <a:off x="7025640" y="2499361"/>
              <a:ext cx="2118360" cy="1543050"/>
            </a:xfrm>
            <a:custGeom>
              <a:avLst/>
              <a:gdLst>
                <a:gd name="connsiteX0" fmla="*/ 1410511 w 3287949"/>
                <a:gd name="connsiteY0" fmla="*/ 0 h 2373549"/>
                <a:gd name="connsiteX1" fmla="*/ 1429966 w 3287949"/>
                <a:gd name="connsiteY1" fmla="*/ 603115 h 2373549"/>
                <a:gd name="connsiteX2" fmla="*/ 2354093 w 3287949"/>
                <a:gd name="connsiteY2" fmla="*/ 1624519 h 2373549"/>
                <a:gd name="connsiteX3" fmla="*/ 3287949 w 3287949"/>
                <a:gd name="connsiteY3" fmla="*/ 2023353 h 2373549"/>
                <a:gd name="connsiteX4" fmla="*/ 2898842 w 3287949"/>
                <a:gd name="connsiteY4" fmla="*/ 2373549 h 2373549"/>
                <a:gd name="connsiteX5" fmla="*/ 0 w 3287949"/>
                <a:gd name="connsiteY5" fmla="*/ 428017 h 2373549"/>
                <a:gd name="connsiteX6" fmla="*/ 1410511 w 3287949"/>
                <a:gd name="connsiteY6" fmla="*/ 0 h 23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949" h="2373549">
                  <a:moveTo>
                    <a:pt x="1410511" y="0"/>
                  </a:moveTo>
                  <a:lnTo>
                    <a:pt x="1429966" y="603115"/>
                  </a:lnTo>
                  <a:lnTo>
                    <a:pt x="2354093" y="1624519"/>
                  </a:lnTo>
                  <a:lnTo>
                    <a:pt x="3287949" y="2023353"/>
                  </a:lnTo>
                  <a:lnTo>
                    <a:pt x="2898842" y="2373549"/>
                  </a:lnTo>
                  <a:lnTo>
                    <a:pt x="0" y="428017"/>
                  </a:lnTo>
                  <a:lnTo>
                    <a:pt x="1410511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24BCBC6-5F22-149C-E577-82636B3C2A4F}"/>
                </a:ext>
              </a:extLst>
            </p:cNvPr>
            <p:cNvSpPr txBox="1"/>
            <p:nvPr/>
          </p:nvSpPr>
          <p:spPr>
            <a:xfrm>
              <a:off x="6299025" y="2779776"/>
              <a:ext cx="289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</a:rPr>
                <a:t>MTMA II Čáslav </a:t>
              </a:r>
            </a:p>
            <a:p>
              <a:pPr algn="ctr"/>
              <a:r>
                <a:rPr lang="cs-CZ" sz="1000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2500 ft AMSL – FL95</a:t>
              </a:r>
              <a:endParaRPr lang="cs-CZ" sz="1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BF9E3C2E-9D62-8D1C-7EEF-98E25EBF32A7}"/>
              </a:ext>
            </a:extLst>
          </p:cNvPr>
          <p:cNvGrpSpPr/>
          <p:nvPr/>
        </p:nvGrpSpPr>
        <p:grpSpPr>
          <a:xfrm>
            <a:off x="386431" y="1499065"/>
            <a:ext cx="11340109" cy="3775586"/>
            <a:chOff x="386433" y="1470065"/>
            <a:chExt cx="11340109" cy="3775586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DA1DA136-AB6A-C13D-FC6C-637176F84095}"/>
                </a:ext>
              </a:extLst>
            </p:cNvPr>
            <p:cNvSpPr/>
            <p:nvPr/>
          </p:nvSpPr>
          <p:spPr>
            <a:xfrm>
              <a:off x="386433" y="1470065"/>
              <a:ext cx="11340109" cy="377558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Zástupný symbol pro obsah 4">
              <a:extLst>
                <a:ext uri="{FF2B5EF4-FFF2-40B4-BE49-F238E27FC236}">
                  <a16:creationId xmlns:a16="http://schemas.microsoft.com/office/drawing/2014/main" id="{C680E80C-1559-0152-16A8-FAF2E286DF92}"/>
                </a:ext>
              </a:extLst>
            </p:cNvPr>
            <p:cNvSpPr txBox="1"/>
            <p:nvPr/>
          </p:nvSpPr>
          <p:spPr bwMode="auto">
            <a:xfrm>
              <a:off x="693662" y="2012376"/>
              <a:ext cx="5705457" cy="315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8000" tIns="0" rIns="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66700" indent="-266700" algn="just" defTabSz="685800" rtl="0" eaLnBrk="1" fontAlgn="base" hangingPunct="1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Georgia" pitchFamily="18" charset="0"/>
                <a:buChar char="―"/>
                <a:defRPr sz="18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2pPr>
              <a:lvl3pPr marL="857250" indent="-22860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5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3pPr>
              <a:lvl4pPr marL="1123950" indent="-2603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tabLst>
                  <a:tab pos="857250" algn="l"/>
                </a:tabLst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4pPr>
              <a:lvl5pPr marL="1358900" indent="-234950" algn="just" defTabSz="685800" rtl="0" eaLnBrk="1" fontAlgn="base" hangingPunct="1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Georgia" pitchFamily="18" charset="0"/>
                <a:buChar char="―"/>
                <a:defRPr sz="1300" kern="1200">
                  <a:solidFill>
                    <a:srgbClr val="5A5A5A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cs-CZ" sz="3200" b="1" dirty="0">
                  <a:solidFill>
                    <a:schemeClr val="bg1"/>
                  </a:solidFill>
                </a:rPr>
                <a:t>Omezení letů nad základnou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Na základě § 44 odst. 4 zákona č. 49/1997 Sb., o civilním letectví, bude od 1. 4. 2026 dočasně omezeno užívání vzdušného prostoru nad základnou. Omezení bude nejprve publikováno formou NOTAM.</a:t>
              </a:r>
            </a:p>
            <a:p>
              <a:pPr algn="l">
                <a:buFontTx/>
                <a:buChar char="-"/>
              </a:pPr>
              <a:r>
                <a:rPr lang="cs-CZ" sz="2000" b="1" dirty="0">
                  <a:solidFill>
                    <a:schemeClr val="bg1"/>
                  </a:solidFill>
                </a:rPr>
                <a:t>Rozsah omezení je obdélník o rozměru 3 x 6 km, GND – 3000 ft</a:t>
              </a: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  <a:p>
              <a:pPr algn="l">
                <a:buFontTx/>
                <a:buChar char="-"/>
              </a:pPr>
              <a:endParaRPr lang="cs-CZ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2815689-D1B7-1A43-A31D-F40C62844365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8766" y="2028008"/>
              <a:ext cx="4579691" cy="2628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9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4FBE6-3461-EAD2-D3EE-D341F7FEF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770021"/>
            <a:ext cx="8973051" cy="1376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/>
              <a:t>DOTAZY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gelbic@ans.cz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6012</TotalTime>
  <Words>667</Words>
  <Application>Microsoft Office PowerPoint</Application>
  <PresentationFormat>Širokoúhlá obrazovka</PresentationFormat>
  <Paragraphs>84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Georgia</vt:lpstr>
      <vt:lpstr>PPT Prezentace CZ -  nové logo</vt:lpstr>
      <vt:lpstr>Změny ve vzdušném prostoru pro rok 2026  </vt:lpstr>
      <vt:lpstr>Prostory z roku 2025 publikované ruční opravou</vt:lpstr>
      <vt:lpstr>D – Nebezpečné prostory</vt:lpstr>
      <vt:lpstr>TSA – Dočasně vyhrazené prostory</vt:lpstr>
      <vt:lpstr>TRA – Dočasně rezervované prostory</vt:lpstr>
      <vt:lpstr>Vznik LKRMZ2 VODOCHODY</vt:lpstr>
      <vt:lpstr>LKRMZ1 České Budějovice vs LKRMZ2 Vodochody</vt:lpstr>
      <vt:lpstr>Výluka provozu LKCV</vt:lpstr>
      <vt:lpstr>DOTAZY  gelbic@ans.cz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GELBIC Ondrej</cp:lastModifiedBy>
  <cp:revision>521</cp:revision>
  <cp:lastPrinted>2019-05-21T07:01:59Z</cp:lastPrinted>
  <dcterms:created xsi:type="dcterms:W3CDTF">2016-04-27T12:53:02Z</dcterms:created>
  <dcterms:modified xsi:type="dcterms:W3CDTF">2026-01-11T21:10:12Z</dcterms:modified>
</cp:coreProperties>
</file>