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91" r:id="rId4"/>
    <p:sldId id="308" r:id="rId5"/>
    <p:sldId id="309" r:id="rId6"/>
    <p:sldId id="310" r:id="rId7"/>
    <p:sldId id="311" r:id="rId8"/>
    <p:sldId id="294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295" r:id="rId17"/>
    <p:sldId id="31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A90295-4102-B44E-B9EA-C40C1976E717}" v="3" dt="2024-03-22T14:45:53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717"/>
  </p:normalViewPr>
  <p:slideViewPr>
    <p:cSldViewPr snapToGrid="0" snapToObjects="1">
      <p:cViewPr varScale="1">
        <p:scale>
          <a:sx n="66" d="100"/>
          <a:sy n="66" d="100"/>
        </p:scale>
        <p:origin x="58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16745-181D-4169-96DA-7E2A43D275AF}" type="datetimeFigureOut">
              <a:rPr lang="cs-CZ" smtClean="0"/>
              <a:t>09.01.2026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396EB-91AA-4150-A69B-960356A225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972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Rozbor nehod tak trochu jiným úhlem pohledu.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381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rámci plachtařského provozu je jeden fenomén . Dostaví se soukromý vlastník kluzáku a chce vlek. Je nutné ze strany AK stanovit jasná pravidla pro provoz soukromníků. U nás je to na bázi dobrovolné, tradice, ale nastal čas to změnit. I z důvodů odpovědnosti AK za </a:t>
            </a:r>
            <a:r>
              <a:rPr lang="cs-CZ" dirty="0" err="1"/>
              <a:t>aerovlek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774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rámci plachtařského provozu je jeden fenomén . Dostaví se soukromý vlastník kluzáku a chce vlek. Je nutné ze strany AK stanovit jasná pravidla pro provoz soukromníků. U nás je to na bázi dobrovolné, tradice, ale nastal čas to změnit. I z důvodů odpovědnosti AK za </a:t>
            </a:r>
            <a:r>
              <a:rPr lang="cs-CZ" dirty="0" err="1"/>
              <a:t>aerovlek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829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rámci plachtařského provozu je jeden fenomén . Dostaví se soukromý vlastník kluzáku a chce vlek. Je nutné ze strany AK stanovit jasná pravidla pro provoz soukromníků. U nás je to na bázi dobrovolné, tradice, ale nastal čas to změnit. I z důvodů odpovědnosti AK za </a:t>
            </a:r>
            <a:r>
              <a:rPr lang="cs-CZ" dirty="0" err="1"/>
              <a:t>aerovlek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066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rámci plachtařského provozu je jeden fenomén . Dostaví se soukromý vlastník kluzáku a chce vlek. Je nutné ze strany AK stanovit jasná pravidla pro provoz soukromníků. U nás je to na bázi dobrovolné, tradice, ale nastal čas to změnit. I z důvodů odpovědnosti AK za </a:t>
            </a:r>
            <a:r>
              <a:rPr lang="cs-CZ" dirty="0" err="1"/>
              <a:t>aerovlek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674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rámci plachtařského provozu je jeden fenomén . Dostaví se soukromý vlastník kluzáku a chce vlek. Je nutné ze strany AK stanovit jasná pravidla pro provoz soukromníků. U nás je to na bázi dobrovolné, tradice, ale nastal čas to změnit. I z důvodů odpovědnosti AK za </a:t>
            </a:r>
            <a:r>
              <a:rPr lang="cs-CZ" dirty="0" err="1"/>
              <a:t>aerovlek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1078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rámci plachtařského provozu je jeden fenomén . Dostaví se soukromý vlastník kluzáku a chce vlek. Je nutné ze strany AK stanovit jasná pravidla pro provoz soukromníků. U nás je to na bázi dobrovolné, tradice, ale nastal čas to změnit. I z důvodů odpovědnosti AK za </a:t>
            </a:r>
            <a:r>
              <a:rPr lang="cs-CZ" dirty="0" err="1"/>
              <a:t>aerovlek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420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Graf mluví za vše, nule je akorát, cokoli nad je blbě.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332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Graf mluví za vše, nule je akorát, cokoli nad je blbě.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05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Cílem rozboru nehod je odnést si ponaučení a neopakovat cizí chyby. Děláme chyby sami od sebe. Kolikrát si říkáme, že to by se nám nestalo a ejhle, přijde den a najednou jsem v situaci, kdy máme setiny vteřiny na rozhodnutí, ale již jen volíme to menší zlo, protože tu správnou chvíli jsme propásli. Pojďme přispět k tomu, že nebudeme umírat.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512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Stále zapomínáme na to, že se má hlásit kde co, ale hlásí se jen veliké průšvihy. Každopádně platí, že své povinnosti má nejen velitel, ale i provozovatel letadla a provozovatel letiště. Všichni tři musí hlásit známý incident do 72 hodin. Když se koordinují, stačí, když podá jeden z nich.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378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Cílem rozboru nehod je odnést si ponaučení a neopakovat cizí chyby. Děláme chyby sami od sebe. Kolikrát si říkáme, že to by se nám nestalo a ejhle, přijde den a najednou jsem v situaci, kdy máme setiny vteřiny na rozhodnutí, ale již jen volíme to menší zlo, protože tu správnou chvíli jsme propásli. Pojďme přispět k tomu, že nebudeme umírat.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763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Cílem rozboru nehod je odnést si ponaučení a neopakovat cizí chyby. Děláme chyby sami od sebe. Kolikrát si říkáme, že to by se nám nestalo a ejhle, přijde den a najednou jsem v situaci, kdy máme setiny vteřiny na rozhodnutí, ale již jen volíme to menší zlo, protože tu správnou chvíli jsme propásli. Pojďme přispět k tomu, že nebudeme umírat.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68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Cílem rozboru nehod je odnést si ponaučení a neopakovat cizí chyby. Děláme chyby sami od sebe. Kolikrát si říkáme, že to by se nám nestalo a ejhle, přijde den a najednou jsem v situaci, kdy máme setiny vteřiny na rozhodnutí, ale již jen volíme to menší zlo, protože tu správnou chvíli jsme propásli. Pojďme přispět k tomu, že nebudeme umírat.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91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Cílem rozboru nehod je odnést si ponaučení a neopakovat cizí chyby. Děláme chyby sami od sebe. Kolikrát si říkáme, že to by se nám nestalo a ejhle, přijde den a najednou jsem v situaci, kdy máme setiny vteřiny na rozhodnutí, ale již jen volíme to menší zlo, protože tu správnou chvíli jsme propásli. Pojďme přispět k tomu, že nebudeme umírat.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1584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rámci plachtařského provozu je jeden fenomén . Dostaví se soukromý vlastník kluzáku a chce vlek. Je nutné ze strany AK stanovit jasná pravidla pro provoz soukromníků. U nás je to na bázi dobrovolné, tradice, ale nastal čas to změnit. I z důvodů odpovědnosti AK za </a:t>
            </a:r>
            <a:r>
              <a:rPr lang="cs-CZ" dirty="0" err="1"/>
              <a:t>aerovlek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8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rámci plachtařského provozu je jeden fenomén . Dostaví se soukromý vlastník kluzáku a chce vlek. Je nutné ze strany AK stanovit jasná pravidla pro provoz soukromníků. U nás je to na bázi dobrovolné, tradice, ale nastal čas to změnit. I z důvodů odpovědnosti AK za </a:t>
            </a:r>
            <a:r>
              <a:rPr lang="cs-CZ" dirty="0" err="1"/>
              <a:t>aerovlek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396EB-91AA-4150-A69B-960356A2254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77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nekvasil\Plocha\Práce\88 Prezentace GR - obecne, plus MS\pozadi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2" y="993329"/>
            <a:ext cx="12208272" cy="53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8066" y="1067536"/>
            <a:ext cx="11986952" cy="5150384"/>
          </a:xfrm>
          <a:solidFill>
            <a:schemeClr val="accent1">
              <a:lumMod val="75000"/>
              <a:alpha val="9100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 marL="342900" indent="-342900" algn="just">
              <a:buFont typeface="Wingdings" pitchFamily="2" charset="2"/>
              <a:buChar char="ü"/>
              <a:defRPr sz="2400">
                <a:solidFill>
                  <a:schemeClr val="bg1"/>
                </a:solidFill>
              </a:defRPr>
            </a:lvl1pPr>
            <a:lvl2pPr algn="just">
              <a:defRPr sz="2000">
                <a:solidFill>
                  <a:schemeClr val="bg1"/>
                </a:solidFill>
              </a:defRPr>
            </a:lvl2pPr>
            <a:lvl3pPr algn="just">
              <a:defRPr sz="1800">
                <a:solidFill>
                  <a:schemeClr val="bg1"/>
                </a:solidFill>
              </a:defRPr>
            </a:lvl3pPr>
            <a:lvl4pPr algn="just">
              <a:defRPr sz="1600">
                <a:solidFill>
                  <a:schemeClr val="bg1"/>
                </a:solidFill>
              </a:defRPr>
            </a:lvl4pPr>
            <a:lvl5pPr algn="just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335360" y="116632"/>
            <a:ext cx="10972800" cy="1143000"/>
          </a:xfrm>
        </p:spPr>
        <p:txBody>
          <a:bodyPr/>
          <a:lstStyle>
            <a:lvl1pPr algn="l">
              <a:defRPr lang="cs-CZ" sz="4000" b="1" kern="1200" cap="small" spc="0" baseline="0" smtClean="0">
                <a:ln w="28575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0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9168341" y="6415088"/>
            <a:ext cx="28448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fld id="{645D5B5B-17EA-48BD-B291-772EAE6D0C5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335360" y="6415088"/>
            <a:ext cx="2844800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cs-CZ"/>
              <a:t>10. - 12. 6.  2014</a:t>
            </a:r>
            <a:endParaRPr lang="cs-CZ" dirty="0"/>
          </a:p>
        </p:txBody>
      </p:sp>
      <p:sp>
        <p:nvSpPr>
          <p:cNvPr id="13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9952" y="6424154"/>
            <a:ext cx="5376597" cy="365125"/>
          </a:xfrm>
        </p:spPr>
        <p:txBody>
          <a:bodyPr/>
          <a:lstStyle>
            <a:lvl1pPr>
              <a:defRPr b="1">
                <a:solidFill>
                  <a:srgbClr val="002E63"/>
                </a:solidFill>
              </a:defRPr>
            </a:lvl1pPr>
          </a:lstStyle>
          <a:p>
            <a:r>
              <a:rPr lang="en-US"/>
              <a:t>Seminář pro SPL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446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mvs.cuzk.gov.cz/porta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an, objekt v exteriéru&#10;&#10;Popis byl vytvořen automaticky">
            <a:extLst>
              <a:ext uri="{FF2B5EF4-FFF2-40B4-BE49-F238E27FC236}">
                <a16:creationId xmlns:a16="http://schemas.microsoft.com/office/drawing/2014/main" id="{B09DCAEB-7EDE-564B-8EA1-9531D91F8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-152400"/>
            <a:ext cx="12620240" cy="71015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2BC78CF-17A4-894B-A5DC-C2C85E321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045" y="541175"/>
            <a:ext cx="11047444" cy="774321"/>
          </a:xfrm>
          <a:solidFill>
            <a:schemeClr val="tx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Seminář pro všeobecné letectví 2026</a:t>
            </a:r>
            <a:endParaRPr lang="cs-CZ" dirty="0">
              <a:solidFill>
                <a:srgbClr val="FFC0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8F8824-1ECC-294F-911C-23D8D0CE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5273" y="6459879"/>
            <a:ext cx="8676222" cy="19050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DAVID JÁGR, </a:t>
            </a:r>
            <a:r>
              <a:rPr lang="cs-CZ" dirty="0" smtClean="0">
                <a:solidFill>
                  <a:schemeClr val="bg1"/>
                </a:solidFill>
              </a:rPr>
              <a:t>ÚCL, 10.1.2026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9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03413" y="1345223"/>
            <a:ext cx="11286564" cy="4475285"/>
          </a:xfrm>
        </p:spPr>
        <p:txBody>
          <a:bodyPr>
            <a:normAutofit fontScale="92500" lnSpcReduction="20000"/>
          </a:bodyPr>
          <a:lstStyle/>
          <a:p>
            <a:r>
              <a:rPr lang="cs-CZ" sz="3600" dirty="0" smtClean="0">
                <a:solidFill>
                  <a:schemeClr val="tx1"/>
                </a:solidFill>
              </a:rPr>
              <a:t>Neudržitelná situace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8.4.2026 SPL, BPL a PPL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Koncese VUT Brno jako pilotní projekt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Cílem je decentralizace na kvalifikované subjekty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Budoucí díl je postupně přenést zkoušky mimo ÚCL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jiná databáze otázek SPL, BPL a PPL od dodavatele </a:t>
            </a:r>
            <a:r>
              <a:rPr lang="cs-CZ" sz="3600" dirty="0" err="1" smtClean="0">
                <a:solidFill>
                  <a:schemeClr val="tx1"/>
                </a:solidFill>
              </a:rPr>
              <a:t>Airacademy</a:t>
            </a:r>
            <a:r>
              <a:rPr lang="cs-CZ" sz="3600" dirty="0" smtClean="0">
                <a:solidFill>
                  <a:schemeClr val="tx1"/>
                </a:solidFill>
              </a:rPr>
              <a:t>, neveřejná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Vybírání správního poplatku 2000 Kč (SPL, BPL).</a:t>
            </a:r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4"/>
                </a:solidFill>
              </a:rPr>
              <a:t>Zkoušky teoretických znalostí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8678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03413" y="2631231"/>
            <a:ext cx="11286564" cy="2408855"/>
          </a:xfrm>
        </p:spPr>
        <p:txBody>
          <a:bodyPr>
            <a:normAutofit fontScale="92500" lnSpcReduction="10000"/>
          </a:bodyPr>
          <a:lstStyle/>
          <a:p>
            <a:r>
              <a:rPr lang="cs-CZ" sz="3600" dirty="0" smtClean="0">
                <a:solidFill>
                  <a:schemeClr val="tx1"/>
                </a:solidFill>
              </a:rPr>
              <a:t>Komunikace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Zavedeno dle možností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Cílem je digitalizace (2026) způsobem, který klient očekává</a:t>
            </a:r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4"/>
                </a:solidFill>
              </a:rPr>
              <a:t>Rejstříkové číslo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3217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2923" y="2068526"/>
            <a:ext cx="11609728" cy="3780454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tx1"/>
                </a:solidFill>
              </a:rPr>
              <a:t>Digitální technické mapy krajů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Portál DMVS spravovaný ČÚZK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 </a:t>
            </a:r>
            <a:r>
              <a:rPr lang="cs-CZ" sz="3600" dirty="0" smtClean="0">
                <a:solidFill>
                  <a:schemeClr val="tx1"/>
                </a:solidFill>
                <a:hlinkClick r:id="rId3"/>
              </a:rPr>
              <a:t>https</a:t>
            </a:r>
            <a:r>
              <a:rPr lang="cs-CZ" sz="3600" dirty="0">
                <a:solidFill>
                  <a:schemeClr val="tx1"/>
                </a:solidFill>
                <a:hlinkClick r:id="rId3"/>
              </a:rPr>
              <a:t>://</a:t>
            </a:r>
            <a:r>
              <a:rPr lang="cs-CZ" sz="3600" dirty="0" smtClean="0">
                <a:solidFill>
                  <a:schemeClr val="tx1"/>
                </a:solidFill>
                <a:hlinkClick r:id="rId3"/>
              </a:rPr>
              <a:t>dmvs.cuzk.gov.cz/portal</a:t>
            </a:r>
            <a:endParaRPr lang="cs-CZ" sz="3600" dirty="0" smtClean="0">
              <a:solidFill>
                <a:schemeClr val="tx1"/>
              </a:solidFill>
            </a:endParaRPr>
          </a:p>
          <a:p>
            <a:r>
              <a:rPr lang="cs-CZ" sz="3600" dirty="0" smtClean="0">
                <a:solidFill>
                  <a:schemeClr val="tx1"/>
                </a:solidFill>
              </a:rPr>
              <a:t>Požadavek z. č. 200/1994 Sb., o zeměměřičství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Nebrat na lehkou váhu (digitalizace stavebního řízení)</a:t>
            </a:r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4"/>
                </a:solidFill>
              </a:rPr>
              <a:t>Poskytování digitálních dat o OP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6396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2923" y="2068526"/>
            <a:ext cx="11609728" cy="3780454"/>
          </a:xfrm>
        </p:spPr>
        <p:txBody>
          <a:bodyPr>
            <a:normAutofit/>
          </a:bodyPr>
          <a:lstStyle/>
          <a:p>
            <a:r>
              <a:rPr lang="cs-CZ" sz="16600" dirty="0" smtClean="0">
                <a:solidFill>
                  <a:schemeClr val="tx1"/>
                </a:solidFill>
              </a:rPr>
              <a:t>Jak to je?</a:t>
            </a:r>
            <a:endParaRPr lang="cs-CZ" sz="16600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4"/>
                </a:solidFill>
              </a:rPr>
              <a:t>Přednost na okruhu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4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2923" y="2068526"/>
            <a:ext cx="11609728" cy="3780454"/>
          </a:xfrm>
        </p:spPr>
        <p:txBody>
          <a:bodyPr>
            <a:normAutofit fontScale="77500" lnSpcReduction="20000"/>
          </a:bodyPr>
          <a:lstStyle/>
          <a:p>
            <a:r>
              <a:rPr lang="cs-CZ" sz="4000" dirty="0" smtClean="0">
                <a:solidFill>
                  <a:schemeClr val="tx1"/>
                </a:solidFill>
              </a:rPr>
              <a:t>Obecné přednosti kategorií letadel</a:t>
            </a:r>
          </a:p>
          <a:p>
            <a:r>
              <a:rPr lang="cs-CZ" sz="4000" dirty="0" smtClean="0">
                <a:solidFill>
                  <a:schemeClr val="tx1"/>
                </a:solidFill>
              </a:rPr>
              <a:t>Povinnost dát přednost letadlům na okruhu (ladíme názvosloví)</a:t>
            </a:r>
          </a:p>
          <a:p>
            <a:r>
              <a:rPr lang="cs-CZ" sz="4000" dirty="0" smtClean="0">
                <a:solidFill>
                  <a:schemeClr val="tx1"/>
                </a:solidFill>
              </a:rPr>
              <a:t>přednost zprava</a:t>
            </a:r>
          </a:p>
          <a:p>
            <a:r>
              <a:rPr lang="cs-CZ" sz="4000" dirty="0" smtClean="0">
                <a:solidFill>
                  <a:schemeClr val="tx1"/>
                </a:solidFill>
              </a:rPr>
              <a:t>Lépe připraven na přistání a níže</a:t>
            </a:r>
          </a:p>
          <a:p>
            <a:r>
              <a:rPr lang="cs-CZ" sz="4000" dirty="0" smtClean="0">
                <a:solidFill>
                  <a:schemeClr val="tx1"/>
                </a:solidFill>
              </a:rPr>
              <a:t>Předejít srážce</a:t>
            </a:r>
          </a:p>
          <a:p>
            <a:r>
              <a:rPr lang="cs-CZ" sz="4000" dirty="0" err="1" smtClean="0">
                <a:solidFill>
                  <a:schemeClr val="tx1"/>
                </a:solidFill>
              </a:rPr>
              <a:t>airmanship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4"/>
                </a:solidFill>
              </a:rPr>
              <a:t>Přednost na okruhu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8686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4"/>
                </a:solidFill>
              </a:rPr>
              <a:t>Přednost na okruhu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5" name="AutoShape 2" descr="https://chatgpt.com/backend-api/estuary/content?id=file_00000000dba871f4bdd6ef5c3e426e4b&amp;ts=491099&amp;p=fs&amp;cid=1&amp;sig=809f45ec0c1b9eee330594a80e14058697a4b62397800cace7d3265cf4e807b6&amp;v=0"/>
          <p:cNvSpPr>
            <a:spLocks noChangeAspect="1" noChangeArrowheads="1"/>
          </p:cNvSpPr>
          <p:nvPr/>
        </p:nvSpPr>
        <p:spPr bwMode="auto">
          <a:xfrm>
            <a:off x="155574" y="-144463"/>
            <a:ext cx="1796317" cy="17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40" y="975946"/>
            <a:ext cx="8831360" cy="58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9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4"/>
                </a:solidFill>
              </a:rPr>
              <a:t>Závěr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2050" name="Picture 2" descr="603d7c3e-fd0c-40f4-9751-4e62dfdd6e23@c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1" y="12700"/>
            <a:ext cx="1026795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099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4"/>
                </a:solidFill>
              </a:rPr>
              <a:t>Závěr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31" y="0"/>
            <a:ext cx="12441116" cy="70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9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C9C72-7C12-0140-8FBC-96A5FFDC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24" y="150471"/>
            <a:ext cx="11817752" cy="998316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solidFill>
                  <a:srgbClr val="FFC000"/>
                </a:solidFill>
              </a:rPr>
              <a:t>Úhel pohledu</a:t>
            </a:r>
            <a:endParaRPr lang="cs-CZ" sz="3600" b="1" dirty="0">
              <a:solidFill>
                <a:srgbClr val="FFC000"/>
              </a:solidFill>
            </a:endParaRPr>
          </a:p>
        </p:txBody>
      </p:sp>
      <p:pic>
        <p:nvPicPr>
          <p:cNvPr id="5" name="Obrázek 4" descr="Obsah obrázku planina, exteriér, mraky, střela&#10;&#10;Popis byl vytvořen automaticky">
            <a:extLst>
              <a:ext uri="{FF2B5EF4-FFF2-40B4-BE49-F238E27FC236}">
                <a16:creationId xmlns:a16="http://schemas.microsoft.com/office/drawing/2014/main" id="{B0D2B204-E519-2449-8CF8-D520F1777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943" y="0"/>
            <a:ext cx="55434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4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C9C72-7C12-0140-8FBC-96A5FFDC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24" y="150471"/>
            <a:ext cx="11817752" cy="998316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solidFill>
                  <a:srgbClr val="FFC000"/>
                </a:solidFill>
              </a:rPr>
              <a:t>Úhel pohledu</a:t>
            </a:r>
            <a:endParaRPr lang="cs-CZ" sz="3600" b="1" dirty="0">
              <a:solidFill>
                <a:srgbClr val="FFC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74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C9C72-7C12-0140-8FBC-96A5FFDC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24" y="150471"/>
            <a:ext cx="11817752" cy="998316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solidFill>
                  <a:srgbClr val="FFC000"/>
                </a:solidFill>
              </a:rPr>
              <a:t>Úhel pohledu</a:t>
            </a:r>
            <a:endParaRPr lang="cs-CZ" sz="3600" b="1" dirty="0">
              <a:solidFill>
                <a:srgbClr val="FFC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5" y="0"/>
            <a:ext cx="4984615" cy="6858000"/>
          </a:xfrm>
          <a:prstGeom prst="rect">
            <a:avLst/>
          </a:prstGeom>
        </p:spPr>
      </p:pic>
      <p:sp>
        <p:nvSpPr>
          <p:cNvPr id="6" name="Zástupný symbol pro obsah 3"/>
          <p:cNvSpPr>
            <a:spLocks noGrp="1"/>
          </p:cNvSpPr>
          <p:nvPr>
            <p:ph idx="1"/>
          </p:nvPr>
        </p:nvSpPr>
        <p:spPr>
          <a:xfrm>
            <a:off x="187124" y="6212540"/>
            <a:ext cx="11286564" cy="584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>
                <a:solidFill>
                  <a:schemeClr val="tx1"/>
                </a:solidFill>
              </a:rPr>
              <a:t>© foto </a:t>
            </a:r>
            <a:r>
              <a:rPr lang="cs-CZ" sz="1600" dirty="0">
                <a:solidFill>
                  <a:schemeClr val="tx1"/>
                </a:solidFill>
              </a:rPr>
              <a:t>J</a:t>
            </a:r>
            <a:r>
              <a:rPr lang="cs-CZ" sz="1600" dirty="0" smtClean="0">
                <a:solidFill>
                  <a:schemeClr val="tx1"/>
                </a:solidFill>
              </a:rPr>
              <a:t>an Čadil</a:t>
            </a:r>
            <a:endParaRPr lang="cs-C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6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C9C72-7C12-0140-8FBC-96A5FFDC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24" y="150471"/>
            <a:ext cx="11817752" cy="998316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solidFill>
                  <a:srgbClr val="FFC000"/>
                </a:solidFill>
              </a:rPr>
              <a:t>Úhel pohledu</a:t>
            </a:r>
            <a:endParaRPr lang="cs-CZ" sz="3600" b="1" dirty="0">
              <a:solidFill>
                <a:srgbClr val="FFC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8" y="-651717"/>
            <a:ext cx="12198527" cy="7509717"/>
          </a:xfrm>
          <a:prstGeom prst="rect">
            <a:avLst/>
          </a:prstGeom>
        </p:spPr>
      </p:pic>
      <p:sp>
        <p:nvSpPr>
          <p:cNvPr id="6" name="Zástupný symbol pro obsah 3"/>
          <p:cNvSpPr>
            <a:spLocks noGrp="1"/>
          </p:cNvSpPr>
          <p:nvPr>
            <p:ph idx="1"/>
          </p:nvPr>
        </p:nvSpPr>
        <p:spPr>
          <a:xfrm>
            <a:off x="187124" y="6212540"/>
            <a:ext cx="11286564" cy="584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>
                <a:solidFill>
                  <a:schemeClr val="tx1"/>
                </a:solidFill>
              </a:rPr>
              <a:t>© foto </a:t>
            </a:r>
            <a:r>
              <a:rPr lang="cs-CZ" sz="1600" dirty="0">
                <a:solidFill>
                  <a:schemeClr val="tx1"/>
                </a:solidFill>
              </a:rPr>
              <a:t>J</a:t>
            </a:r>
            <a:r>
              <a:rPr lang="cs-CZ" sz="1600" dirty="0" smtClean="0">
                <a:solidFill>
                  <a:schemeClr val="tx1"/>
                </a:solidFill>
              </a:rPr>
              <a:t>an Čadil</a:t>
            </a:r>
            <a:endParaRPr lang="cs-C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6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C9C72-7C12-0140-8FBC-96A5FFDC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24" y="150471"/>
            <a:ext cx="11817752" cy="998316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solidFill>
                  <a:srgbClr val="FFC000"/>
                </a:solidFill>
              </a:rPr>
              <a:t>Úhel pohledu</a:t>
            </a:r>
            <a:endParaRPr lang="cs-CZ" sz="3600" b="1" dirty="0">
              <a:solidFill>
                <a:srgbClr val="FFC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52" y="-1338469"/>
            <a:ext cx="12294704" cy="8196469"/>
          </a:xfrm>
        </p:spPr>
      </p:pic>
    </p:spTree>
    <p:extLst>
      <p:ext uri="{BB962C8B-B14F-4D97-AF65-F5344CB8AC3E}">
        <p14:creationId xmlns:p14="http://schemas.microsoft.com/office/powerpoint/2010/main" val="185050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C9C72-7C12-0140-8FBC-96A5FFDC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24" y="150471"/>
            <a:ext cx="11817752" cy="998316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solidFill>
                  <a:srgbClr val="FFC000"/>
                </a:solidFill>
              </a:rPr>
              <a:t>Úhel pohledu</a:t>
            </a:r>
            <a:endParaRPr lang="cs-CZ" sz="3600" b="1" dirty="0">
              <a:solidFill>
                <a:srgbClr val="FFC000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37" y="834887"/>
            <a:ext cx="9037764" cy="6023113"/>
          </a:xfrm>
        </p:spPr>
      </p:pic>
    </p:spTree>
    <p:extLst>
      <p:ext uri="{BB962C8B-B14F-4D97-AF65-F5344CB8AC3E}">
        <p14:creationId xmlns:p14="http://schemas.microsoft.com/office/powerpoint/2010/main" val="28734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03413" y="2631231"/>
            <a:ext cx="11286564" cy="2408855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tx1"/>
                </a:solidFill>
              </a:rPr>
              <a:t>NOTAM, jak ho kdo čte</a:t>
            </a:r>
            <a:r>
              <a:rPr lang="cs-CZ" sz="3600" smtClean="0">
                <a:solidFill>
                  <a:schemeClr val="tx1"/>
                </a:solidFill>
              </a:rPr>
              <a:t>, úhel </a:t>
            </a:r>
            <a:r>
              <a:rPr lang="cs-CZ" sz="3600" dirty="0" smtClean="0">
                <a:solidFill>
                  <a:schemeClr val="tx1"/>
                </a:solidFill>
              </a:rPr>
              <a:t>pohledu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Včasné projednání se správci prostorů</a:t>
            </a:r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4"/>
                </a:solidFill>
              </a:rPr>
              <a:t>Závody kluzáků pro ostatní provoz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612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03413" y="2631231"/>
            <a:ext cx="11286564" cy="3483819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tx1"/>
                </a:solidFill>
              </a:rPr>
              <a:t>Viditelnost? </a:t>
            </a:r>
          </a:p>
          <a:p>
            <a:pPr lvl="1"/>
            <a:r>
              <a:rPr lang="cs-CZ" sz="3200" dirty="0" smtClean="0">
                <a:solidFill>
                  <a:schemeClr val="tx1"/>
                </a:solidFill>
              </a:rPr>
              <a:t>Soutěž o nejlepší překlad do češtiny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Hledáme racionální řešení, nadhled bude nutný ze všech stran</a:t>
            </a:r>
          </a:p>
          <a:p>
            <a:r>
              <a:rPr lang="cs-CZ" sz="3600" dirty="0" smtClean="0">
                <a:solidFill>
                  <a:schemeClr val="tx1"/>
                </a:solidFill>
              </a:rPr>
              <a:t>Stane se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Cyrl-AZ" dirty="0" smtClean="0">
                <a:solidFill>
                  <a:schemeClr val="accent4"/>
                </a:solidFill>
              </a:rPr>
              <a:t>і</a:t>
            </a:r>
            <a:r>
              <a:rPr lang="cs-CZ" dirty="0" err="1" smtClean="0">
                <a:solidFill>
                  <a:schemeClr val="accent4"/>
                </a:solidFill>
              </a:rPr>
              <a:t>Conspicuity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5B5B-17EA-48BD-B291-772EAE6D0C55}" type="slidenum">
              <a:rPr lang="cs-CZ" smtClean="0"/>
              <a:pPr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791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íť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Síť</Template>
  <TotalTime>484</TotalTime>
  <Words>1115</Words>
  <Application>Microsoft Office PowerPoint</Application>
  <PresentationFormat>Širokoúhlá obrazovka</PresentationFormat>
  <Paragraphs>92</Paragraphs>
  <Slides>17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</vt:lpstr>
      <vt:lpstr>Síť</vt:lpstr>
      <vt:lpstr>Seminář pro všeobecné letectví 2026</vt:lpstr>
      <vt:lpstr>Úhel pohledu</vt:lpstr>
      <vt:lpstr>Úhel pohledu</vt:lpstr>
      <vt:lpstr>Úhel pohledu</vt:lpstr>
      <vt:lpstr>Úhel pohledu</vt:lpstr>
      <vt:lpstr>Úhel pohledu</vt:lpstr>
      <vt:lpstr>Úhel pohledu</vt:lpstr>
      <vt:lpstr>Závody kluzáků pro ostatní provoz</vt:lpstr>
      <vt:lpstr>іConspicuity</vt:lpstr>
      <vt:lpstr>Zkoušky teoretických znalostí</vt:lpstr>
      <vt:lpstr>Rejstříkové číslo</vt:lpstr>
      <vt:lpstr>Poskytování digitálních dat o OP</vt:lpstr>
      <vt:lpstr>Přednost na okruhu</vt:lpstr>
      <vt:lpstr>Přednost na okruhu</vt:lpstr>
      <vt:lpstr>Přednost na okruhu</vt:lpstr>
      <vt:lpstr>Závěr</vt:lpstr>
      <vt:lpstr>Závěr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ZIMNÍ ŠKOLENÍ LKCB 2022 ROZBOR NEHOD</dc:title>
  <dc:creator>D J</dc:creator>
  <cp:lastModifiedBy>Jágr David</cp:lastModifiedBy>
  <cp:revision>17</cp:revision>
  <dcterms:created xsi:type="dcterms:W3CDTF">2022-03-08T19:29:38Z</dcterms:created>
  <dcterms:modified xsi:type="dcterms:W3CDTF">2026-01-09T12:33:02Z</dcterms:modified>
</cp:coreProperties>
</file>