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4"/>
  </p:notesMasterIdLst>
  <p:handoutMasterIdLst>
    <p:handoutMasterId r:id="rId25"/>
  </p:handoutMasterIdLst>
  <p:sldIdLst>
    <p:sldId id="257" r:id="rId4"/>
    <p:sldId id="261" r:id="rId5"/>
    <p:sldId id="302" r:id="rId6"/>
    <p:sldId id="277" r:id="rId7"/>
    <p:sldId id="294" r:id="rId8"/>
    <p:sldId id="287" r:id="rId9"/>
    <p:sldId id="288" r:id="rId10"/>
    <p:sldId id="293" r:id="rId11"/>
    <p:sldId id="295" r:id="rId12"/>
    <p:sldId id="300" r:id="rId13"/>
    <p:sldId id="301" r:id="rId14"/>
    <p:sldId id="289" r:id="rId15"/>
    <p:sldId id="296" r:id="rId16"/>
    <p:sldId id="297" r:id="rId17"/>
    <p:sldId id="299" r:id="rId18"/>
    <p:sldId id="298" r:id="rId19"/>
    <p:sldId id="273" r:id="rId20"/>
    <p:sldId id="274" r:id="rId21"/>
    <p:sldId id="267" r:id="rId22"/>
    <p:sldId id="259" r:id="rId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99AC1-36B8-49D7-8836-E25A83B78F52}" v="117" dt="2025-11-26T11:28:42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94717" autoAdjust="0"/>
  </p:normalViewPr>
  <p:slideViewPr>
    <p:cSldViewPr>
      <p:cViewPr varScale="1">
        <p:scale>
          <a:sx n="90" d="100"/>
          <a:sy n="90" d="100"/>
        </p:scale>
        <p:origin x="92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5532E3C-F030-C5A0-C654-B90721F263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B93656-1F0A-33A5-3B7D-CD33C04D6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262951D-EA9E-4CCF-AC66-4AE5D6E822C4}" type="datetime1">
              <a:rPr lang="cs-CZ"/>
              <a:pPr>
                <a:defRPr/>
              </a:pPr>
              <a:t>09.01.2026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0A9FBC-5455-CE38-C7A8-A0A037107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MINISTERSTVO OBRANY ČESKÉ REPUBLIKY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20482F-9917-776C-65A8-C2F2EF05A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5A5E99C-1528-4446-BE99-D218777A5BF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A41E0C7-3A6D-39A9-C0EF-E148F2FD05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F6C769A-8116-FEE7-D961-181E0CE8DD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F49410-39F1-4824-8F91-5B3F98215BAE}" type="datetime1">
              <a:rPr lang="cs-CZ"/>
              <a:pPr>
                <a:defRPr/>
              </a:pPr>
              <a:t>09.01.2026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BA31F9AB-495B-A805-C839-53167C8CDC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B54064F-5FFC-5081-6CDA-B8AC52C37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B9214B-44D1-C2BC-042D-C570630B4C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MINISTERSTVO OBRANY ČESKÉ REPUBLIKY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146E41-37D6-809D-EEEF-D4407AC72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3356174-B03B-4D34-B7A6-3A61A95F49D7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5252DD34-607B-04B2-30D7-2B8C10ED55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D2D241A0-965B-42D4-D99D-E19278D956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Být viděn. Poslouchat FIC a monitorovat 121.5.</a:t>
            </a:r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21AAE610-1815-928C-2CE1-4265E0761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D8ED05-6440-4EEF-B219-6E2305D1F0BE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3">
            <a:extLst>
              <a:ext uri="{FF2B5EF4-FFF2-40B4-BE49-F238E27FC236}">
                <a16:creationId xmlns:a16="http://schemas.microsoft.com/office/drawing/2014/main" id="{6D0E354B-A766-8EC0-1D65-9372A77C59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53975" y="-26988"/>
            <a:ext cx="9251950" cy="6911976"/>
            <a:chOff x="-54399" y="-27000"/>
            <a:chExt cx="9252799" cy="6912000"/>
          </a:xfrm>
        </p:grpSpPr>
        <p:pic>
          <p:nvPicPr>
            <p:cNvPr id="3" name="Picture 2" descr="D:\BACKUP_LENKA\Plocha\MINISTERSVO_OBRANY\Složka ppt8_final\JPG\ppt4.jpg">
              <a:extLst>
                <a:ext uri="{FF2B5EF4-FFF2-40B4-BE49-F238E27FC236}">
                  <a16:creationId xmlns:a16="http://schemas.microsoft.com/office/drawing/2014/main" id="{F27416F5-88CC-CEA2-47C7-83445283F8B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99" y="-27000"/>
              <a:ext cx="9252799" cy="69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D:\BACKUP_LENKA\Plocha\MINISTERSVO_OBRANY\ppt10\logo_erb.emf">
              <a:extLst>
                <a:ext uri="{FF2B5EF4-FFF2-40B4-BE49-F238E27FC236}">
                  <a16:creationId xmlns:a16="http://schemas.microsoft.com/office/drawing/2014/main" id="{271B726E-C662-CEB4-67AC-CC572FE9544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284984"/>
              <a:ext cx="2054255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934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9">
            <a:extLst>
              <a:ext uri="{FF2B5EF4-FFF2-40B4-BE49-F238E27FC236}">
                <a16:creationId xmlns:a16="http://schemas.microsoft.com/office/drawing/2014/main" id="{5C49CAF7-E7C2-D816-9D99-7740F03D669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525"/>
            <a:ext cx="9204326" cy="6877050"/>
            <a:chOff x="-30304" y="-9000"/>
            <a:chExt cx="9204608" cy="6876000"/>
          </a:xfrm>
        </p:grpSpPr>
        <p:pic>
          <p:nvPicPr>
            <p:cNvPr id="5" name="Picture 2" descr="D:\BACKUP_LENKA\Plocha\MINISTERSVO_OBRANY\ppt10\pt_104.jpg">
              <a:extLst>
                <a:ext uri="{FF2B5EF4-FFF2-40B4-BE49-F238E27FC236}">
                  <a16:creationId xmlns:a16="http://schemas.microsoft.com/office/drawing/2014/main" id="{BD6AF245-5B9E-7892-2723-6139FA6281A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304" y="-9000"/>
              <a:ext cx="9204608" cy="68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D:\BACKUP_LENKA\Plocha\MINISTERSVO_OBRANY\ppt10\logo_erb.emf">
              <a:extLst>
                <a:ext uri="{FF2B5EF4-FFF2-40B4-BE49-F238E27FC236}">
                  <a16:creationId xmlns:a16="http://schemas.microsoft.com/office/drawing/2014/main" id="{118C1377-7D59-DB8F-6118-CC79E9A8874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59734" y="5239950"/>
              <a:ext cx="912174" cy="121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5EDAF7-A2BA-4458-9A31-8864BF728CB4}"/>
              </a:ext>
            </a:extLst>
          </p:cNvPr>
          <p:cNvSpPr txBox="1"/>
          <p:nvPr userDrawn="1"/>
        </p:nvSpPr>
        <p:spPr>
          <a:xfrm rot="5400000">
            <a:off x="-2743994" y="3377407"/>
            <a:ext cx="6192837" cy="203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720" dirty="0">
                <a:latin typeface="Arial Narrow" pitchFamily="34" charset="0"/>
              </a:rPr>
              <a:t>MINISTERSTVO OBRANY ČR, sekce vyzbrojování</a:t>
            </a:r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884368" y="404665"/>
            <a:ext cx="1080120" cy="496855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3568" y="404665"/>
            <a:ext cx="6552728" cy="612068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9B7473BA-9D70-D6EC-7E83-BD317FE403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5400000">
            <a:off x="288132" y="5652294"/>
            <a:ext cx="503237" cy="365125"/>
          </a:xfrm>
        </p:spPr>
        <p:txBody>
          <a:bodyPr/>
          <a:lstStyle>
            <a:lvl1pPr>
              <a:defRPr/>
            </a:lvl1pPr>
          </a:lstStyle>
          <a:p>
            <a:fld id="{905CCD16-B339-4887-8058-C21180EDAF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133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Složka ppt9_final\jpg\Bez názvu-15.jpg">
            <a:extLst>
              <a:ext uri="{FF2B5EF4-FFF2-40B4-BE49-F238E27FC236}">
                <a16:creationId xmlns:a16="http://schemas.microsoft.com/office/drawing/2014/main" id="{E49A5B3F-5CCF-C02A-5AFD-0A39C9FBA4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217026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4B5C51A-6323-F9BC-758C-0587024508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63713" y="3429000"/>
            <a:ext cx="5616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sz="2400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5" name="Obrázek 4" descr="otaznik-01.png">
            <a:extLst>
              <a:ext uri="{FF2B5EF4-FFF2-40B4-BE49-F238E27FC236}">
                <a16:creationId xmlns:a16="http://schemas.microsoft.com/office/drawing/2014/main" id="{EBC32C12-786F-E725-C9CD-E601FB0BFA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4300" y="1700213"/>
            <a:ext cx="1438275" cy="143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9035" y="5013177"/>
            <a:ext cx="6845932" cy="1584176"/>
          </a:xfrm>
        </p:spPr>
        <p:txBody>
          <a:bodyPr/>
          <a:lstStyle>
            <a:lvl1pPr algn="ctr">
              <a:defRPr sz="1200" cap="none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28963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2FD2-89F2-B5DC-F6D9-51538ABF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BD8B2-3970-4E1D-A809-A7F6E91665ED}" type="datetimeFigureOut">
              <a:rPr lang="en-US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B0D9-CE73-311C-670E-578B3779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B1F2-51B9-5508-153C-68C047E7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C657C-3A9F-462E-8166-706D0C6E494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9876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6">
            <a:extLst>
              <a:ext uri="{FF2B5EF4-FFF2-40B4-BE49-F238E27FC236}">
                <a16:creationId xmlns:a16="http://schemas.microsoft.com/office/drawing/2014/main" id="{2D75CD17-E652-D83E-51A7-2F7771706F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53975" y="-26988"/>
            <a:ext cx="9251950" cy="6911976"/>
            <a:chOff x="-54400" y="-27000"/>
            <a:chExt cx="9252801" cy="6912000"/>
          </a:xfrm>
        </p:grpSpPr>
        <p:pic>
          <p:nvPicPr>
            <p:cNvPr id="4" name="Picture 2" descr="D:\BACKUP_LENKA\Plocha\MINISTERSVO_OBRANY\FINAL\JPG_final\ppt2.jpg">
              <a:extLst>
                <a:ext uri="{FF2B5EF4-FFF2-40B4-BE49-F238E27FC236}">
                  <a16:creationId xmlns:a16="http://schemas.microsoft.com/office/drawing/2014/main" id="{66E1D598-399D-E77E-B1A8-E1B724DF448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400" y="-27000"/>
              <a:ext cx="9252801" cy="69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D:\BACKUP_LENKA\Plocha\MINISTERSVO_OBRANY\ppt10\logo_erb.emf">
              <a:extLst>
                <a:ext uri="{FF2B5EF4-FFF2-40B4-BE49-F238E27FC236}">
                  <a16:creationId xmlns:a16="http://schemas.microsoft.com/office/drawing/2014/main" id="{0BD861CD-E78E-3377-BB1A-D484442C3D9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971" y="1678890"/>
              <a:ext cx="1530117" cy="203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8680" y="3717032"/>
            <a:ext cx="7846640" cy="1512168"/>
          </a:xfrm>
        </p:spPr>
        <p:txBody>
          <a:bodyPr/>
          <a:lstStyle>
            <a:lvl1pPr algn="ctr">
              <a:defRPr sz="2800" cap="none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0"/>
          </p:nvPr>
        </p:nvSpPr>
        <p:spPr>
          <a:xfrm>
            <a:off x="639723" y="5876950"/>
            <a:ext cx="7848600" cy="360362"/>
          </a:xfrm>
        </p:spPr>
        <p:txBody>
          <a:bodyPr>
            <a:normAutofit/>
          </a:bodyPr>
          <a:lstStyle>
            <a:lvl1pPr algn="ctr">
              <a:buNone/>
              <a:defRPr sz="1200" b="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5" name="Zástupný symbol pro text 11"/>
          <p:cNvSpPr>
            <a:spLocks noGrp="1"/>
          </p:cNvSpPr>
          <p:nvPr>
            <p:ph type="body" sz="quarter" idx="11"/>
          </p:nvPr>
        </p:nvSpPr>
        <p:spPr>
          <a:xfrm>
            <a:off x="639723" y="5562396"/>
            <a:ext cx="7848600" cy="360362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9264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E25662C2-23C1-2A09-46B4-0A75F6A087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FA68A1-3C4F-4705-B75B-F4557A27AF0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3375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825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7D60558-A98E-6336-8715-C90D455F1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5BAD24-56E5-4054-BDDE-CD82F562386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9864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číslo snímku 8">
            <a:extLst>
              <a:ext uri="{FF2B5EF4-FFF2-40B4-BE49-F238E27FC236}">
                <a16:creationId xmlns:a16="http://schemas.microsoft.com/office/drawing/2014/main" id="{E3D3DB27-9EDD-8FCC-9A74-27C919C92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75475" y="62372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E855C3E-6D7B-4C6B-A658-43315523F08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0876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4A3D5FB7-7C6E-7347-6D40-8FE832927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E6CC717-B3B1-4AB5-B76E-D525F45B3B3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39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3575050" y="1844825"/>
            <a:ext cx="5111751" cy="42813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844825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3" name="Zástupný symbol pro číslo snímku 5">
            <a:extLst>
              <a:ext uri="{FF2B5EF4-FFF2-40B4-BE49-F238E27FC236}">
                <a16:creationId xmlns:a16="http://schemas.microsoft.com/office/drawing/2014/main" id="{A58D80A0-3D03-0544-6158-48EE4AA2AA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CDBD2E-BAA1-4623-9922-3E2440D99EF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8068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17579208-4C29-4579-94EC-C0A079EE1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71E15D-407C-43DF-A7CE-9A89E66B8C2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4082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484784"/>
            <a:ext cx="5486400" cy="38164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850800" cy="1080000"/>
          </a:xfr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0A8F16DC-D7B3-C616-A162-6EEC7271F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79B5EB-4428-4CF2-9B11-EFB3AFFE477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8237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Skupina 7">
            <a:extLst>
              <a:ext uri="{FF2B5EF4-FFF2-40B4-BE49-F238E27FC236}">
                <a16:creationId xmlns:a16="http://schemas.microsoft.com/office/drawing/2014/main" id="{D894D6BD-7FDA-F3E9-5332-1593572917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0163" y="-9525"/>
            <a:ext cx="9204326" cy="6877050"/>
            <a:chOff x="-30304" y="-9000"/>
            <a:chExt cx="9204608" cy="6876000"/>
          </a:xfrm>
        </p:grpSpPr>
        <p:pic>
          <p:nvPicPr>
            <p:cNvPr id="1031" name="Picture 3" descr="D:\BACKUP_LENKA\Plocha\MINISTERSVO_OBRANY\ppt10\pt_103.jpg">
              <a:extLst>
                <a:ext uri="{FF2B5EF4-FFF2-40B4-BE49-F238E27FC236}">
                  <a16:creationId xmlns:a16="http://schemas.microsoft.com/office/drawing/2014/main" id="{C89AD8DF-639C-1E5C-E351-7675ACCF524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304" y="-9000"/>
              <a:ext cx="9204608" cy="68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2" descr="D:\BACKUP_LENKA\Plocha\MINISTERSVO_OBRANY\ppt10\logo_erb.emf">
              <a:extLst>
                <a:ext uri="{FF2B5EF4-FFF2-40B4-BE49-F238E27FC236}">
                  <a16:creationId xmlns:a16="http://schemas.microsoft.com/office/drawing/2014/main" id="{0DACF711-A3C5-D611-B4F4-4783783252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620688"/>
              <a:ext cx="897532" cy="1195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1F4A3B08-A452-B482-FB77-C422EBCEDD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7067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NÁZEV PREZENTACE</a:t>
            </a:r>
          </a:p>
        </p:txBody>
      </p:sp>
      <p:sp>
        <p:nvSpPr>
          <p:cNvPr id="1028" name="Zástupný symbol pro text 2">
            <a:extLst>
              <a:ext uri="{FF2B5EF4-FFF2-40B4-BE49-F238E27FC236}">
                <a16:creationId xmlns:a16="http://schemas.microsoft.com/office/drawing/2014/main" id="{F91F269D-7C17-30EC-FE75-248079BD0E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844675"/>
            <a:ext cx="82296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 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8E6B66-6122-5B86-7827-7C709EFAD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40650" y="6232525"/>
            <a:ext cx="647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chemeClr val="bg1"/>
                </a:solidFill>
              </a:defRPr>
            </a:lvl1pPr>
          </a:lstStyle>
          <a:p>
            <a:fld id="{317A6423-8331-46BF-918F-6C825AC30E1F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A15C72-5F10-C6C8-2B8C-CF4637274C54}"/>
              </a:ext>
            </a:extLst>
          </p:cNvPr>
          <p:cNvSpPr txBox="1"/>
          <p:nvPr/>
        </p:nvSpPr>
        <p:spPr>
          <a:xfrm>
            <a:off x="349250" y="6453188"/>
            <a:ext cx="6192838" cy="203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720" b="1" dirty="0">
                <a:latin typeface="Arial Narrow" pitchFamily="34" charset="0"/>
              </a:rPr>
              <a:t>MINISTERSTVO OBRANY ČR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82" r:id="rId3"/>
    <p:sldLayoutId id="2147483883" r:id="rId4"/>
    <p:sldLayoutId id="2147483890" r:id="rId5"/>
    <p:sldLayoutId id="2147483884" r:id="rId6"/>
    <p:sldLayoutId id="2147483885" r:id="rId7"/>
    <p:sldLayoutId id="2147483886" r:id="rId8"/>
    <p:sldLayoutId id="2147483887" r:id="rId9"/>
    <p:sldLayoutId id="2147483891" r:id="rId10"/>
    <p:sldLayoutId id="2147483892" r:id="rId11"/>
    <p:sldLayoutId id="214748389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190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b="1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76092"/>
        </a:buClr>
        <a:buSzPct val="100000"/>
        <a:buFont typeface="Arial" panose="020B0604020202020204" pitchFamily="34" charset="0"/>
        <a:buChar char="•"/>
        <a:defRPr sz="2400" kern="1200">
          <a:solidFill>
            <a:srgbClr val="37609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SzPct val="88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SzPct val="74000"/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7375E"/>
        </a:buClr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my.cz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AD6C545-B3DE-EEA1-D267-B59DA1749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88" y="3716338"/>
            <a:ext cx="7845425" cy="1512887"/>
          </a:xfrm>
        </p:spPr>
        <p:txBody>
          <a:bodyPr/>
          <a:lstStyle/>
          <a:p>
            <a:pPr eaLnBrk="1" hangingPunct="1"/>
            <a:r>
              <a:rPr lang="cs-CZ" altLang="cs-CZ" dirty="0"/>
              <a:t>UZPLN za rok 2024</a:t>
            </a:r>
          </a:p>
        </p:txBody>
      </p:sp>
      <p:sp>
        <p:nvSpPr>
          <p:cNvPr id="10243" name="Zástupný symbol pro text 2">
            <a:extLst>
              <a:ext uri="{FF2B5EF4-FFF2-40B4-BE49-F238E27FC236}">
                <a16:creationId xmlns:a16="http://schemas.microsoft.com/office/drawing/2014/main" id="{21E4263C-1748-19B9-46A7-34E76580F5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763" y="5876925"/>
            <a:ext cx="7848600" cy="360363"/>
          </a:xfrm>
        </p:spPr>
        <p:txBody>
          <a:bodyPr/>
          <a:lstStyle/>
          <a:p>
            <a:pPr marL="0" indent="323850" eaLnBrk="1" hangingPunct="1"/>
            <a:endParaRPr lang="cs-CZ" altLang="cs-CZ" dirty="0"/>
          </a:p>
        </p:txBody>
      </p:sp>
      <p:sp>
        <p:nvSpPr>
          <p:cNvPr id="10244" name="Zástupný symbol pro text 3">
            <a:extLst>
              <a:ext uri="{FF2B5EF4-FFF2-40B4-BE49-F238E27FC236}">
                <a16:creationId xmlns:a16="http://schemas.microsoft.com/office/drawing/2014/main" id="{A97AFAFE-9E81-D27B-4AFB-96F773E4E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287" y="4954351"/>
            <a:ext cx="7839075" cy="549747"/>
          </a:xfrm>
        </p:spPr>
        <p:txBody>
          <a:bodyPr>
            <a:normAutofit/>
          </a:bodyPr>
          <a:lstStyle/>
          <a:p>
            <a:pPr marL="0" indent="323850" eaLnBrk="1" hangingPunct="1"/>
            <a:r>
              <a:rPr lang="cs-CZ" altLang="cs-CZ" sz="2800" dirty="0"/>
              <a:t>Vojenské prostory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8E155-7D52-6783-D49F-E8C41B859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661B2-0AAB-D5CA-F2F5-9B698BCD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Vyhlašování prostorů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343B719-F3DB-0EB5-D072-BB1A831A9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AD24-56E5-4054-BDDE-CD82F562386A}" type="slidenum">
              <a:rPr lang="cs-CZ" altLang="en-US" smtClean="0"/>
              <a:pPr/>
              <a:t>10</a:t>
            </a:fld>
            <a:endParaRPr lang="cs-CZ" alt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DFDC9D-7926-4A1F-92F2-371BF1B63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562635"/>
            <a:ext cx="8424936" cy="60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2F6E-64FD-C97D-46C0-89750E58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FE402-2F94-2296-2648-CB2BEAF2E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Vyhlašování prostorů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481D7A-F436-EBCB-B157-2C44F5296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AD24-56E5-4054-BDDE-CD82F562386A}" type="slidenum">
              <a:rPr lang="cs-CZ" altLang="en-US" smtClean="0"/>
              <a:pPr/>
              <a:t>11</a:t>
            </a:fld>
            <a:endParaRPr lang="cs-CZ" alt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80C1BF-85F0-322B-40FE-E36B6E20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913"/>
            <a:ext cx="8352928" cy="64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6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3F3D-EA14-1F92-62B8-C7F49822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F1BC037A-8031-3B05-4FBE-5451A1E3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algn="ctr" eaLnBrk="1" hangingPunct="1"/>
            <a:r>
              <a:rPr lang="cs-CZ" altLang="cs-CZ" b="1" cap="none" dirty="0"/>
              <a:t>Narušování zakázaných prostorů pouze v listopadu 2025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658EB3A-1CE3-4C2D-5FF5-32053474C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72" name="Content Placeholder 3">
            <a:extLst>
              <a:ext uri="{FF2B5EF4-FFF2-40B4-BE49-F238E27FC236}">
                <a16:creationId xmlns:a16="http://schemas.microsoft.com/office/drawing/2014/main" id="{7754AB8F-776C-F5D6-1033-1B2136658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648369"/>
            <a:ext cx="8640960" cy="4584155"/>
          </a:xfrm>
        </p:spPr>
        <p:txBody>
          <a:bodyPr/>
          <a:lstStyle/>
          <a:p>
            <a:pPr marL="323850" indent="0">
              <a:buNone/>
            </a:pPr>
            <a:r>
              <a:rPr lang="cs-CZ" sz="2400" dirty="0"/>
              <a:t>Dne 8. 11. 2025 v čase 11:20 UTC bylo zjištěno narušení zakázaného prostoru LKP-4 (Muniční sklad – Vlašim) civilním letounem PC12, volací znak OKCOP, státní příslušnost ČR, letícím podle pravidel VFR (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Flight</a:t>
            </a:r>
            <a:r>
              <a:rPr lang="cs-CZ" sz="2400" dirty="0"/>
              <a:t> </a:t>
            </a:r>
            <a:r>
              <a:rPr lang="cs-CZ" sz="2400" dirty="0" err="1"/>
              <a:t>Rules</a:t>
            </a:r>
            <a:r>
              <a:rPr lang="cs-CZ" sz="2400" dirty="0"/>
              <a:t> – let dle vidu, neřízený let). Trasa letu LKZB (Zbraslavice - ČR) – LKZB (Zbraslavice - ČR). Letoun vstoupil do zakázaného prostoru LKP-4 na výšce 750 m. n. m.  ze severu. V čase 11:21 UTC letoun opustil LKP-4 na stejné výšce a pokračoval ve směru na jih. Protože letoun nebyl na spojení s civilním řízením letového provozu, IDO kontaktoval letiště ve Zbraslavicích a vyžádal si informace. </a:t>
            </a:r>
            <a:endParaRPr lang="en-US" sz="2400" dirty="0"/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73CBFA45-D095-E932-2F27-05FE38819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12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7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B5DBF-FB5A-2BA4-AB9D-CB1F423A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E987CFC9-C0F1-66CD-8AE2-0C764E49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algn="ctr" eaLnBrk="1" hangingPunct="1"/>
            <a:r>
              <a:rPr lang="cs-CZ" altLang="cs-CZ" b="1" dirty="0"/>
              <a:t>Narušování zakázaných prostorů pouze v listopadu 2025</a:t>
            </a:r>
            <a:endParaRPr lang="cs-CZ" altLang="cs-CZ" b="1" cap="none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BD8BC2F-79F1-D75E-4D6F-736486B8A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72" name="Content Placeholder 3">
            <a:extLst>
              <a:ext uri="{FF2B5EF4-FFF2-40B4-BE49-F238E27FC236}">
                <a16:creationId xmlns:a16="http://schemas.microsoft.com/office/drawing/2014/main" id="{DB00CAB2-22A6-F3B5-35C3-5992194E4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648369"/>
            <a:ext cx="8640960" cy="4584155"/>
          </a:xfrm>
        </p:spPr>
        <p:txBody>
          <a:bodyPr/>
          <a:lstStyle/>
          <a:p>
            <a:pPr marL="323850" indent="0">
              <a:buNone/>
            </a:pPr>
            <a:r>
              <a:rPr lang="cs-CZ" sz="2400" dirty="0"/>
              <a:t>Dne 14. 11. 2025 v čase 13:39 bylo zjištěno narušení zakázaného prostoru LKP-4 (Muniční sklad – Vlašim) civilním letounem TECNAM P-92 ECHO, volací znak OKYUS35, státní příslušnost ČR, letícím podle pravidel VFR (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Flight</a:t>
            </a:r>
            <a:r>
              <a:rPr lang="cs-CZ" sz="2400" dirty="0"/>
              <a:t> </a:t>
            </a:r>
            <a:r>
              <a:rPr lang="cs-CZ" sz="2400" dirty="0" err="1"/>
              <a:t>Rules</a:t>
            </a:r>
            <a:r>
              <a:rPr lang="cs-CZ" sz="2400" dirty="0"/>
              <a:t> – let dle vidu, neřízený let). Trasa letu LKOSIC (</a:t>
            </a:r>
            <a:r>
              <a:rPr lang="cs-CZ" sz="2400" dirty="0" err="1"/>
              <a:t>Osičiny</a:t>
            </a:r>
            <a:r>
              <a:rPr lang="cs-CZ" sz="2400" dirty="0"/>
              <a:t> - ČR) – neznámé. Letoun vstoupil do zakázaného prostoru LKP-4 na výšce 3200 ft.  ze směru JZ.. V čase 13:40 UTC letoun opustil LKP-4 na stejné výšce a pokračoval ve směru na sever.</a:t>
            </a:r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C0FB1B55-D033-E167-1A97-33FA14C39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13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5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EC9E5-40E0-C514-D481-815C70AEF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5514773E-9E95-5EBC-CEE5-E75FAEE7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algn="ctr" eaLnBrk="1" hangingPunct="1"/>
            <a:r>
              <a:rPr lang="cs-CZ" altLang="cs-CZ" b="1" dirty="0"/>
              <a:t>Narušování zakázaných prostorů pouze v listopadu 2025</a:t>
            </a:r>
            <a:endParaRPr lang="cs-CZ" altLang="cs-CZ" b="1" cap="none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A0F0D96-3C4F-29F2-8E55-A94F3FDB8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72" name="Content Placeholder 3">
            <a:extLst>
              <a:ext uri="{FF2B5EF4-FFF2-40B4-BE49-F238E27FC236}">
                <a16:creationId xmlns:a16="http://schemas.microsoft.com/office/drawing/2014/main" id="{778C13DB-78C8-6878-DF63-847275146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648369"/>
            <a:ext cx="8640960" cy="4584155"/>
          </a:xfrm>
        </p:spPr>
        <p:txBody>
          <a:bodyPr/>
          <a:lstStyle/>
          <a:p>
            <a:pPr marL="323850" indent="0">
              <a:buNone/>
            </a:pPr>
            <a:r>
              <a:rPr lang="cs-CZ" sz="2400" dirty="0"/>
              <a:t>Dne 20. 11. 2025 v čase 12:58 bylo zjištěno narušení zakázaného prostoru LKP-7 (Zbrojovka – Polička) civilním letounem BRM Aero </a:t>
            </a:r>
            <a:r>
              <a:rPr lang="cs-CZ" sz="2400" dirty="0" err="1"/>
              <a:t>Bristell</a:t>
            </a:r>
            <a:r>
              <a:rPr lang="cs-CZ" sz="2400" dirty="0"/>
              <a:t>, volací znak OKAUI04, státní příslušnost Česká, letícím podle pravidel VFR (let bez letového plánu, řízený let), trasa letu: LKRO (Roudnice nad Labem – ČR) – LKPO (Přerov – ČR). Letoun vstoupil do zakázaného prostoru LKP-7 na výšce 1000 m. n. m.  ze severu. V čase 12:59 UTC letoun opustil LKP-7 na výšce 1000 m. n. m. a pokračoval ve směru východ. V čase 12:59 bylo kontaktováno ATC Praha (civilní řízení letového provozu Praha). </a:t>
            </a:r>
            <a:endParaRPr lang="en-US" sz="2400" dirty="0"/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5A298924-7F0A-2870-09A5-BB93BBAD62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14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6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2EA5B-1001-51A2-26B2-B31F7A14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2B13F07B-9630-EF2A-ED7C-330A4412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algn="ctr" eaLnBrk="1" hangingPunct="1"/>
            <a:r>
              <a:rPr lang="cs-CZ" altLang="cs-CZ" b="1" dirty="0"/>
              <a:t>Narušování zakázaných prostorů pouze v listopadu 2025</a:t>
            </a:r>
            <a:endParaRPr lang="cs-CZ" altLang="cs-CZ" b="1" cap="none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FB9F520-0774-1E92-9EC2-AC2ABF2F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72" name="Content Placeholder 3">
            <a:extLst>
              <a:ext uri="{FF2B5EF4-FFF2-40B4-BE49-F238E27FC236}">
                <a16:creationId xmlns:a16="http://schemas.microsoft.com/office/drawing/2014/main" id="{BFD1E2E5-158A-B421-E1B7-74A13AC39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648369"/>
            <a:ext cx="8640960" cy="4584155"/>
          </a:xfrm>
        </p:spPr>
        <p:txBody>
          <a:bodyPr/>
          <a:lstStyle/>
          <a:p>
            <a:pPr marL="323850" indent="0">
              <a:buNone/>
            </a:pPr>
            <a:r>
              <a:rPr lang="cs-CZ" sz="2400" dirty="0"/>
              <a:t>V čase 13:02 UTC byla obdržena informace z ATC Praha, které navázalo kontakt s pilotem letounu, pilot tvrdil, že letěl po hraně prostoru. V čase 13:25 UTC letoun přistál na letišti LKPO (Přerov – ČR). V čase 13:26 CRC navázalo telefonické spojení s pilotem a obdržel informaci, že pilot o zakázaném prostoru věděl, a tvrdil, že na základě GPS prostor nenarušil. </a:t>
            </a:r>
            <a:endParaRPr lang="en-US" sz="2400" dirty="0"/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F37D0584-BCFC-1EF6-50C5-C9156C84B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15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0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8133-8334-4453-5275-28B29CF8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8C876158-0B1B-5510-25F3-5A52CE75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algn="ctr" eaLnBrk="1" hangingPunct="1"/>
            <a:r>
              <a:rPr lang="cs-CZ" altLang="cs-CZ" b="1" dirty="0"/>
              <a:t>Narušování zakázaných prostorů pouze v listopadu 2025</a:t>
            </a:r>
            <a:endParaRPr lang="cs-CZ" altLang="cs-CZ" b="1" cap="none" dirty="0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0E09E5C-F40A-628D-BFDF-C3E8D2F31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72" name="Content Placeholder 3">
            <a:extLst>
              <a:ext uri="{FF2B5EF4-FFF2-40B4-BE49-F238E27FC236}">
                <a16:creationId xmlns:a16="http://schemas.microsoft.com/office/drawing/2014/main" id="{54905A10-4CFC-F4D7-A959-C945E22B6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520" y="1648369"/>
            <a:ext cx="8640960" cy="4584155"/>
          </a:xfrm>
        </p:spPr>
        <p:txBody>
          <a:bodyPr/>
          <a:lstStyle/>
          <a:p>
            <a:pPr marL="323850" indent="0">
              <a:buNone/>
            </a:pPr>
            <a:r>
              <a:rPr lang="cs-CZ" dirty="0"/>
              <a:t> </a:t>
            </a:r>
            <a:r>
              <a:rPr lang="cs-CZ" sz="2400" dirty="0"/>
              <a:t>Dne 23. 11. 2025 v čase 13:52 bylo zjištěno narušení zakázaného prostoru LKP-4 (Muniční sklad - Vlašim) civilním letounem, volací znak OKAUI77, státní příslušnost ČR, letícím podle pravidel VFR (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Flight</a:t>
            </a:r>
            <a:r>
              <a:rPr lang="cs-CZ" sz="2400" dirty="0"/>
              <a:t> </a:t>
            </a:r>
            <a:r>
              <a:rPr lang="cs-CZ" sz="2400" dirty="0" err="1"/>
              <a:t>Rules</a:t>
            </a:r>
            <a:r>
              <a:rPr lang="cs-CZ" sz="2400" dirty="0"/>
              <a:t> – let dle vidu). Pravděpodobná trasa letu: LKST (Strakonice – ČR) – LKSK (Skuteč – ČR). Letoun vstoupil do zakázaného prostoru LKP-4 na výšce 900 m. n. m.  ze západu. Ve stejném čase letoun opustil LKP-4 na výšce 900 m. n. m. a pokračoval ve směru na západ. V čase 14:18 UTC letoun přistál na letišti LKSK (Skuteč – ČR). </a:t>
            </a:r>
            <a:endParaRPr lang="en-US" sz="2400" dirty="0"/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4D812EA5-7F43-4C04-FD43-ACB1E7986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16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8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24202A6D-829B-971E-F347-1339746AD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8320793-8FCC-49ED-994E-FFD82521B53C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8CCD5E7-286E-B0FF-3831-605FDE80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 dirty="0"/>
              <a:t>Hlášení INCIDENTŮ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E1CB4E5-B078-4373-B92F-EABBED59D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8229600" cy="2160240"/>
          </a:xfrm>
        </p:spPr>
        <p:txBody>
          <a:bodyPr/>
          <a:lstStyle/>
          <a:p>
            <a:pPr marL="457200" indent="-457200" eaLnBrk="1" hangingPunct="1">
              <a:defRPr/>
            </a:pPr>
            <a:r>
              <a:rPr lang="cs-CZ" altLang="cs-CZ" dirty="0">
                <a:latin typeface="Arial" charset="0"/>
                <a:cs typeface="Arial" charset="0"/>
              </a:rPr>
              <a:t>UZPLN</a:t>
            </a:r>
          </a:p>
          <a:p>
            <a:pPr marL="457200" indent="-457200" eaLnBrk="1" hangingPunct="1">
              <a:defRPr/>
            </a:pPr>
            <a:r>
              <a:rPr lang="cs-CZ" altLang="cs-CZ" dirty="0">
                <a:latin typeface="Arial" charset="0"/>
                <a:cs typeface="Arial" charset="0"/>
              </a:rPr>
              <a:t>LAA</a:t>
            </a:r>
          </a:p>
          <a:p>
            <a:pPr marL="457200" indent="-457200" eaLnBrk="1" hangingPunct="1">
              <a:defRPr/>
            </a:pPr>
            <a:r>
              <a:rPr lang="cs-CZ" altLang="cs-CZ" dirty="0">
                <a:latin typeface="Arial" charset="0"/>
                <a:cs typeface="Arial" charset="0"/>
              </a:rPr>
              <a:t>ÚCL</a:t>
            </a:r>
          </a:p>
          <a:p>
            <a:pPr marL="457200" indent="-457200" eaLnBrk="1" hangingPunct="1">
              <a:defRPr/>
            </a:pPr>
            <a:r>
              <a:rPr lang="cs-CZ" altLang="cs-CZ" dirty="0">
                <a:latin typeface="Arial" charset="0"/>
                <a:cs typeface="Arial" charset="0"/>
              </a:rPr>
              <a:t>Policie ?</a:t>
            </a:r>
          </a:p>
          <a:p>
            <a:pPr marL="457200" indent="-45720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Bose A20 Aviation wired Headset with Standard Dual Plug Cable, BlackBose  A20 Aviation wired Headset with Standard Dual Plug Cable, Black Bose A20 ...">
            <a:extLst>
              <a:ext uri="{FF2B5EF4-FFF2-40B4-BE49-F238E27FC236}">
                <a16:creationId xmlns:a16="http://schemas.microsoft.com/office/drawing/2014/main" id="{3C9D7C2C-899C-31D8-C9C7-7A24FD10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617913"/>
            <a:ext cx="24352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ubtitle 2">
            <a:extLst>
              <a:ext uri="{FF2B5EF4-FFF2-40B4-BE49-F238E27FC236}">
                <a16:creationId xmlns:a16="http://schemas.microsoft.com/office/drawing/2014/main" id="{A52B2F7A-36DA-6A35-3549-61A6971AE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260350"/>
            <a:ext cx="6400800" cy="6096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</a:rPr>
              <a:t>Segregované prostory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157678-04E8-F7C0-C8C8-E44F5ED083DE}"/>
              </a:ext>
            </a:extLst>
          </p:cNvPr>
          <p:cNvSpPr txBox="1"/>
          <p:nvPr/>
        </p:nvSpPr>
        <p:spPr>
          <a:xfrm>
            <a:off x="499269" y="1948721"/>
            <a:ext cx="7920037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Proveď přípravu na let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Dodržuj pravidla a předpisy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Komunikuj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Následuj pokyny / neboj se zavolat o pomoc, radu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Měj zapnutý odpovídač (</a:t>
            </a:r>
            <a:r>
              <a:rPr lang="cs-CZ" sz="2400" b="1" dirty="0">
                <a:solidFill>
                  <a:srgbClr val="FF0000"/>
                </a:solidFill>
              </a:rPr>
              <a:t>povinnost od roku 2022</a:t>
            </a:r>
            <a:r>
              <a:rPr lang="cs-CZ" sz="2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dirty="0"/>
          </a:p>
        </p:txBody>
      </p:sp>
      <p:pic>
        <p:nvPicPr>
          <p:cNvPr id="22534" name="Picture 6" descr="Everything You Need to Know about Mode C Transponders">
            <a:extLst>
              <a:ext uri="{FF2B5EF4-FFF2-40B4-BE49-F238E27FC236}">
                <a16:creationId xmlns:a16="http://schemas.microsoft.com/office/drawing/2014/main" id="{8B658E27-83B7-38D2-D153-EC06CBB34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5" y="3970305"/>
            <a:ext cx="4043809" cy="227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A56C46CD-8103-CA23-84AE-6C7056C0D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747BEFD-FD60-4EA6-A2F7-84108CF97DE8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C3FE56E2-0E13-257F-6BA4-CFE15F9F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 dirty="0"/>
              <a:t>Poučení</a:t>
            </a: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11C24EA6-5FE4-8572-9A37-3EB935D93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2132856"/>
            <a:ext cx="8075240" cy="3888432"/>
          </a:xfrm>
        </p:spPr>
        <p:txBody>
          <a:bodyPr/>
          <a:lstStyle/>
          <a:p>
            <a:pPr marL="857250" indent="-857250" eaLnBrk="1" hangingPunct="1"/>
            <a:r>
              <a:rPr lang="cs-CZ" altLang="cs-CZ" sz="4400" dirty="0"/>
              <a:t>Neprovedená příprava na let je letecká nekázeň</a:t>
            </a:r>
          </a:p>
          <a:p>
            <a:pPr marL="857250" indent="-857250" eaLnBrk="1" hangingPunct="1"/>
            <a:r>
              <a:rPr lang="cs-CZ" altLang="cs-CZ" sz="4400" dirty="0"/>
              <a:t>Dodržujte pravidla a nebude vyšetřovaní!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EFD86E3F-68E9-306A-2A2C-3001AEFE5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B634C6B-578A-8694-C71F-A03F63B0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/>
              <a:t>Vojenský provoz 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615847-519E-9299-16D3-21AD9AE27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031704"/>
          </a:xfrm>
        </p:spPr>
        <p:txBody>
          <a:bodyPr/>
          <a:lstStyle/>
          <a:p>
            <a:pPr>
              <a:defRPr/>
            </a:pPr>
            <a:r>
              <a:rPr lang="cs-CZ" b="0" dirty="0"/>
              <a:t> </a:t>
            </a:r>
            <a:r>
              <a:rPr lang="cs-CZ" sz="3600" b="0" dirty="0"/>
              <a:t>Provádíme úkoly a lety, které se nedají cvičit v nesegregovaných prostorech</a:t>
            </a:r>
          </a:p>
          <a:p>
            <a:pPr>
              <a:defRPr/>
            </a:pPr>
            <a:r>
              <a:rPr lang="cs-CZ" b="0" dirty="0"/>
              <a:t> MCTR/MTMA, </a:t>
            </a:r>
          </a:p>
          <a:p>
            <a:pPr>
              <a:defRPr/>
            </a:pPr>
            <a:r>
              <a:rPr lang="cs-CZ" b="0" dirty="0"/>
              <a:t> TSA, TRA (Po 10:00 až Pá 14:00)</a:t>
            </a:r>
          </a:p>
          <a:p>
            <a:pPr>
              <a:defRPr/>
            </a:pPr>
            <a:endParaRPr lang="cs-CZ" sz="1200" b="0" dirty="0"/>
          </a:p>
          <a:p>
            <a:pPr marL="323850" indent="0">
              <a:spcBef>
                <a:spcPts val="0"/>
              </a:spcBef>
              <a:buNone/>
              <a:defRPr/>
            </a:pPr>
            <a:r>
              <a:rPr lang="cs-CZ" sz="3600" b="0" dirty="0"/>
              <a:t>Důvod: </a:t>
            </a:r>
          </a:p>
          <a:p>
            <a:pPr marL="323850" indent="0">
              <a:spcBef>
                <a:spcPts val="0"/>
              </a:spcBef>
              <a:buNone/>
              <a:defRPr/>
            </a:pPr>
            <a:r>
              <a:rPr lang="cs-CZ" sz="3600" b="0" dirty="0">
                <a:solidFill>
                  <a:srgbClr val="FF0000"/>
                </a:solidFill>
              </a:rPr>
              <a:t>Bezpečnost všech zúčastněných</a:t>
            </a:r>
            <a:endParaRPr lang="en-US" sz="3600" b="0" dirty="0">
              <a:solidFill>
                <a:srgbClr val="FF0000"/>
              </a:solidFill>
            </a:endParaRPr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4">
            <a:extLst>
              <a:ext uri="{FF2B5EF4-FFF2-40B4-BE49-F238E27FC236}">
                <a16:creationId xmlns:a16="http://schemas.microsoft.com/office/drawing/2014/main" id="{FC6430C4-0BC9-8D04-AE06-54E93489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50" y="5013325"/>
            <a:ext cx="6845300" cy="1584325"/>
          </a:xfrm>
        </p:spPr>
        <p:txBody>
          <a:bodyPr/>
          <a:lstStyle/>
          <a:p>
            <a:pPr eaLnBrk="1" hangingPunct="1"/>
            <a:r>
              <a:rPr lang="cs-CZ" altLang="cs-CZ"/>
              <a:t>Jméno</a:t>
            </a:r>
            <a:br>
              <a:rPr lang="cs-CZ" altLang="cs-CZ"/>
            </a:br>
            <a:r>
              <a:rPr lang="cs-CZ" altLang="cs-CZ"/>
              <a:t>funkce</a:t>
            </a:r>
            <a:br>
              <a:rPr lang="cs-CZ" altLang="cs-CZ"/>
            </a:br>
            <a:r>
              <a:rPr lang="cs-CZ" altLang="cs-CZ"/>
              <a:t>kontakt</a:t>
            </a:r>
            <a:br>
              <a:rPr lang="cs-CZ" altLang="cs-CZ"/>
            </a:br>
            <a:r>
              <a:rPr lang="cs-CZ" altLang="cs-CZ">
                <a:hlinkClick r:id="rId2"/>
              </a:rPr>
              <a:t>www.army.cz</a:t>
            </a:r>
            <a:endParaRPr lang="cs-CZ" alt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EAB9-527B-3600-2387-3D8289D4B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7CFA364D-6A69-FA72-CF4D-6A421DB81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485C1A1-DF36-E9CC-A860-9221D4ED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/>
              <a:t>Vojenský provoz 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2C7F9CB-9BB8-39C2-ABC2-45282A702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031704"/>
          </a:xfrm>
        </p:spPr>
        <p:txBody>
          <a:bodyPr/>
          <a:lstStyle/>
          <a:p>
            <a:pPr>
              <a:defRPr/>
            </a:pPr>
            <a:r>
              <a:rPr lang="cs-CZ" b="0" dirty="0"/>
              <a:t> TRA</a:t>
            </a:r>
          </a:p>
          <a:p>
            <a:pPr>
              <a:defRPr/>
            </a:pPr>
            <a:r>
              <a:rPr lang="cs-CZ" b="0" dirty="0"/>
              <a:t> TSA</a:t>
            </a:r>
          </a:p>
          <a:p>
            <a:pPr>
              <a:defRPr/>
            </a:pPr>
            <a:r>
              <a:rPr lang="cs-CZ" b="0" dirty="0"/>
              <a:t> LKP</a:t>
            </a:r>
          </a:p>
          <a:p>
            <a:pPr>
              <a:defRPr/>
            </a:pPr>
            <a:r>
              <a:rPr lang="cs-CZ" b="0" dirty="0"/>
              <a:t> LKR</a:t>
            </a:r>
          </a:p>
          <a:p>
            <a:pPr marL="323850" indent="0"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4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9E82E-582E-29C0-9986-50C62388C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D78A1BB8-ED7B-CC84-B616-11EDBD3ED3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30D046F-E424-5A2A-62AD-D3AE0E7D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 dirty="0"/>
              <a:t>Vyčkávací VFR body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A3EB99A-A516-74C9-E2FD-8C4E3EFAF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8" y="2133600"/>
            <a:ext cx="8229600" cy="3384550"/>
          </a:xfrm>
        </p:spPr>
        <p:txBody>
          <a:bodyPr/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sz="5400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F015CB-6A8A-237C-8D3E-E29939BD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88" t="20601" r="5000"/>
          <a:stretch>
            <a:fillRect/>
          </a:stretch>
        </p:blipFill>
        <p:spPr>
          <a:xfrm>
            <a:off x="1403648" y="1497087"/>
            <a:ext cx="6023682" cy="47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57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182D8-2F55-B0E3-50F4-12C8E1D76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61AFDB50-F072-3815-91C6-5D9D61223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2360C820-81CC-A254-0C25-58E79BE5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 b="1" cap="none" dirty="0"/>
              <a:t>Vyčkávací VFR body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DAB177D-7D4E-F3C9-A598-51A3D9431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8" y="2133600"/>
            <a:ext cx="8229600" cy="3384550"/>
          </a:xfrm>
        </p:spPr>
        <p:txBody>
          <a:bodyPr/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sz="5400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0842B2-4855-7CA7-ED26-60C85086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37" t="34198" r="15733" b="13600"/>
          <a:stretch>
            <a:fillRect/>
          </a:stretch>
        </p:blipFill>
        <p:spPr>
          <a:xfrm>
            <a:off x="173249" y="1698874"/>
            <a:ext cx="8737177" cy="417646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B932DCD-F3E9-1DA9-9FBE-A8CDF374E0C1}"/>
              </a:ext>
            </a:extLst>
          </p:cNvPr>
          <p:cNvCxnSpPr/>
          <p:nvPr/>
        </p:nvCxnSpPr>
        <p:spPr>
          <a:xfrm flipV="1">
            <a:off x="1691680" y="3501008"/>
            <a:ext cx="5184576" cy="93610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97BF63-1FBF-D665-0A9E-7CBAE8EB343C}"/>
              </a:ext>
            </a:extLst>
          </p:cNvPr>
          <p:cNvSpPr txBox="1"/>
          <p:nvPr/>
        </p:nvSpPr>
        <p:spPr>
          <a:xfrm>
            <a:off x="3851920" y="34998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30 km</a:t>
            </a:r>
          </a:p>
        </p:txBody>
      </p:sp>
    </p:spTree>
    <p:extLst>
      <p:ext uri="{BB962C8B-B14F-4D97-AF65-F5344CB8AC3E}">
        <p14:creationId xmlns:p14="http://schemas.microsoft.com/office/powerpoint/2010/main" val="343405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810C3-E91E-EE71-4C9F-83FB5D5A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29196345-9245-E482-9673-858BF8FA7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C5CD1758-19D0-5567-B1BF-99CD54AD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b="1" cap="none" dirty="0"/>
              <a:t>Prostory Podhořan pro svahové létání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DAA68C7-80A1-E930-DA78-83875857D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8" y="2133600"/>
            <a:ext cx="8229600" cy="3384550"/>
          </a:xfrm>
        </p:spPr>
        <p:txBody>
          <a:bodyPr/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sz="5400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  <a:p>
            <a:pPr marL="0" indent="323850" eaLnBrk="1" hangingPunct="1">
              <a:defRPr/>
            </a:pPr>
            <a:endParaRPr lang="cs-CZ" altLang="cs-CZ" dirty="0">
              <a:latin typeface="Arial" charset="0"/>
              <a:cs typeface="Arial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3724AE-9047-B225-706A-9F86023C0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87" t="25484" r="15690" b="12916"/>
          <a:stretch>
            <a:fillRect/>
          </a:stretch>
        </p:blipFill>
        <p:spPr>
          <a:xfrm>
            <a:off x="1187624" y="1590820"/>
            <a:ext cx="6125133" cy="46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1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E0D56-F141-DE62-F139-0A2156F1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>
            <a:extLst>
              <a:ext uri="{FF2B5EF4-FFF2-40B4-BE49-F238E27FC236}">
                <a16:creationId xmlns:a16="http://schemas.microsoft.com/office/drawing/2014/main" id="{469F1E8D-AE34-4C46-446E-151509C1B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824854F-D7BF-02EC-E306-60008F5E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6850800" cy="1080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cs-CZ" altLang="cs-CZ" b="1" cap="none"/>
              <a:t>Incident 25. 3. 2025</a:t>
            </a:r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86235125-1AE9-9CC8-8F79-E3C585322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7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40FA99-CC0C-2D5E-8FCD-652DB2FC575B}"/>
              </a:ext>
            </a:extLst>
          </p:cNvPr>
          <p:cNvSpPr txBox="1"/>
          <p:nvPr/>
        </p:nvSpPr>
        <p:spPr>
          <a:xfrm>
            <a:off x="390364" y="2204864"/>
            <a:ext cx="83632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Pilot ve výcviku prováděl nízký navigační na čas v TSA21 na výšce 400 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Mezi obcemi Bobrová a Bystřice pod Perštejnem zpozoroval závěsný kluzák na vstřícném kurzu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Provedl úhybný manévr doleva a nad něj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Závěsný kluzák měl stejnou výšku a kolizní kurz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05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14937-7054-C03B-D0DB-90447C7A2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1ABE3DDE-31EB-3335-C17F-3C700B39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7067550" cy="10795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cs-CZ" altLang="cs-CZ" b="1" cap="none"/>
              <a:t>Incident 25. 3. 2025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B0FC287-D0E9-B956-2A49-0ED37B8B6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 wrap="square" anchor="t">
            <a:normAutofit/>
          </a:bodyPr>
          <a:lstStyle/>
          <a:p>
            <a:pPr marL="323850" indent="0">
              <a:buFont typeface="Wingdings" panose="05000000000000000000" pitchFamily="2" charset="2"/>
              <a:buNone/>
              <a:defRPr/>
            </a:pPr>
            <a:endParaRPr lang="en-US" b="0" dirty="0"/>
          </a:p>
          <a:p>
            <a:pPr marL="323850" indent="0"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  <a:p>
            <a:pPr marL="0" indent="323850" eaLnBrk="1" hangingPunct="1">
              <a:defRPr/>
            </a:pPr>
            <a:endParaRPr lang="cs-CZ" altLang="cs-CZ"/>
          </a:p>
        </p:txBody>
      </p:sp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07306E93-4A55-DEA7-634C-67C1ABC173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740650" y="6232525"/>
            <a:ext cx="6477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b="1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376092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17375E"/>
              </a:buClr>
              <a:buSzPct val="88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17375E"/>
              </a:buClr>
              <a:buSzPct val="74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fld id="{E1E5B81A-7C9D-46D9-B9AA-C7281EF67154}" type="slidenum">
              <a:rPr lang="cs-CZ" altLang="cs-CZ" sz="1100" b="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FontTx/>
                <a:buNone/>
              </a:pPr>
              <a:t>8</a:t>
            </a:fld>
            <a:endParaRPr lang="cs-CZ" altLang="cs-CZ" sz="1100" b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269F7BF7-2B4F-B274-1666-298B252FF9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3" t="46786" r="27529" b="22256"/>
          <a:stretch>
            <a:fillRect/>
          </a:stretch>
        </p:blipFill>
        <p:spPr>
          <a:xfrm>
            <a:off x="318567" y="2005125"/>
            <a:ext cx="7344816" cy="3960738"/>
          </a:xfrm>
        </p:spPr>
      </p:pic>
      <p:pic>
        <p:nvPicPr>
          <p:cNvPr id="9" name="Obrázek 8" descr="Obsah obrázku text, snímek obrazovky, číslo, software&#10;&#10;Obsah generovaný pomocí AI může být nesprávný.">
            <a:extLst>
              <a:ext uri="{FF2B5EF4-FFF2-40B4-BE49-F238E27FC236}">
                <a16:creationId xmlns:a16="http://schemas.microsoft.com/office/drawing/2014/main" id="{D1F47AE2-68E7-EFA4-6F99-9EECDDA03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5" b="33075"/>
          <a:stretch>
            <a:fillRect/>
          </a:stretch>
        </p:blipFill>
        <p:spPr>
          <a:xfrm>
            <a:off x="4680450" y="4149080"/>
            <a:ext cx="4396680" cy="26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12FDE-1E58-98A7-16EA-2D5B8791F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Vyhlašování prostorů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19B4199-33BC-89E9-68C8-AEE28CD9D1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259632" y="1556792"/>
            <a:ext cx="6419056" cy="476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457D59-4F79-FC9B-EC59-498C79E8F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AD24-56E5-4054-BDDE-CD82F562386A}" type="slidenum">
              <a:rPr lang="cs-CZ" altLang="en-US" smtClean="0"/>
              <a:pPr/>
              <a:t>9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3941137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inisterstva_obrany_CR_template_FINAL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57F3F3C2493142ADF0CC43C8BF8E47" ma:contentTypeVersion="0" ma:contentTypeDescription="Vytvořit nový dokument" ma:contentTypeScope="" ma:versionID="747c474635393cca45ee5dd60524042e">
  <xsd:schema xmlns:xsd="http://www.w3.org/2001/XMLSchema" xmlns:p="http://schemas.microsoft.com/office/2006/metadata/properties" targetNamespace="http://schemas.microsoft.com/office/2006/metadata/properties" ma:root="true" ma:fieldsID="6e09d84638f9847586fe3e45fca2917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34042E-DEC0-4AB8-85DA-979F62B48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2ADC71D-76E8-435D-AEB5-D356D7EDCE6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</TotalTime>
  <Words>771</Words>
  <Application>Microsoft Office PowerPoint</Application>
  <PresentationFormat>Předvádění na obrazovce (4:3)</PresentationFormat>
  <Paragraphs>108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Arial Narrow</vt:lpstr>
      <vt:lpstr>Calibri</vt:lpstr>
      <vt:lpstr>Wingdings</vt:lpstr>
      <vt:lpstr>Prezentace_Ministerstva_obrany_CR_template_FINAL</vt:lpstr>
      <vt:lpstr>UZPLN za rok 2024</vt:lpstr>
      <vt:lpstr>Vojenský provoz </vt:lpstr>
      <vt:lpstr>Vojenský provoz </vt:lpstr>
      <vt:lpstr>Vyčkávací VFR body</vt:lpstr>
      <vt:lpstr>Vyčkávací VFR body</vt:lpstr>
      <vt:lpstr>Prostory Podhořan pro svahové létání</vt:lpstr>
      <vt:lpstr>Incident 25. 3. 2025</vt:lpstr>
      <vt:lpstr>Incident 25. 3. 2025</vt:lpstr>
      <vt:lpstr>Vyhlašování prostorů</vt:lpstr>
      <vt:lpstr>Vyhlašování prostorů</vt:lpstr>
      <vt:lpstr>Vyhlašování prostorů</vt:lpstr>
      <vt:lpstr>Narušování zakázaných prostorů pouze v listopadu 2025</vt:lpstr>
      <vt:lpstr>Narušování zakázaných prostorů pouze v listopadu 2025</vt:lpstr>
      <vt:lpstr>Narušování zakázaných prostorů pouze v listopadu 2025</vt:lpstr>
      <vt:lpstr>Narušování zakázaných prostorů pouze v listopadu 2025</vt:lpstr>
      <vt:lpstr>Narušování zakázaných prostorů pouze v listopadu 2025</vt:lpstr>
      <vt:lpstr>Hlášení INCIDENTŮ</vt:lpstr>
      <vt:lpstr>Prezentace aplikace PowerPoint</vt:lpstr>
      <vt:lpstr>Poučení</vt:lpstr>
      <vt:lpstr>Jméno funkce kontakt www.army.cz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Topinková</dc:creator>
  <cp:lastModifiedBy>CURIK Lukas</cp:lastModifiedBy>
  <cp:revision>70</cp:revision>
  <dcterms:created xsi:type="dcterms:W3CDTF">2011-01-09T21:51:31Z</dcterms:created>
  <dcterms:modified xsi:type="dcterms:W3CDTF">2026-01-09T14:42:34Z</dcterms:modified>
</cp:coreProperties>
</file>