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572" r:id="rId2"/>
    <p:sldId id="3656" r:id="rId3"/>
    <p:sldId id="3657" r:id="rId4"/>
    <p:sldId id="3672" r:id="rId5"/>
    <p:sldId id="3667" r:id="rId6"/>
    <p:sldId id="3660" r:id="rId7"/>
    <p:sldId id="3676" r:id="rId8"/>
    <p:sldId id="3661" r:id="rId9"/>
    <p:sldId id="3659" r:id="rId10"/>
    <p:sldId id="3671" r:id="rId11"/>
    <p:sldId id="3463" r:id="rId12"/>
    <p:sldId id="3677" r:id="rId13"/>
    <p:sldId id="3666" r:id="rId14"/>
  </p:sldIdLst>
  <p:sldSz cx="12192000" cy="6858000"/>
  <p:notesSz cx="6735763" cy="98663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3F6"/>
    <a:srgbClr val="FF3399"/>
    <a:srgbClr val="000000"/>
    <a:srgbClr val="FF00FF"/>
    <a:srgbClr val="0033CC"/>
    <a:srgbClr val="E4F3F6"/>
    <a:srgbClr val="E5FBFB"/>
    <a:srgbClr val="E2F2F6"/>
    <a:srgbClr val="F3CDE8"/>
    <a:srgbClr val="E6E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688" autoAdjust="0"/>
  </p:normalViewPr>
  <p:slideViewPr>
    <p:cSldViewPr>
      <p:cViewPr varScale="1">
        <p:scale>
          <a:sx n="73" d="100"/>
          <a:sy n="73" d="100"/>
        </p:scale>
        <p:origin x="278" y="67"/>
      </p:cViewPr>
      <p:guideLst>
        <p:guide orient="horz" pos="2160"/>
        <p:guide pos="39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352"/>
    </p:cViewPr>
  </p:sorterViewPr>
  <p:notesViewPr>
    <p:cSldViewPr>
      <p:cViewPr varScale="1">
        <p:scale>
          <a:sx n="77" d="100"/>
          <a:sy n="77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496883202099746E-2"/>
          <c:y val="7.5852220921295135E-2"/>
          <c:w val="0.88871979996851191"/>
          <c:h val="0.72555819149534451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oznámených událostí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94-4C41-BD43-F8B93FF5A17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94-4C41-BD43-F8B93FF5A17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94-4C41-BD43-F8B93FF5A17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694-4C41-BD43-F8B93FF5A17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694-4C41-BD43-F8B93FF5A17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694-4C41-BD43-F8B93FF5A17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694-4C41-BD43-F8B93FF5A17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694-4C41-BD43-F8B93FF5A17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694-4C41-BD43-F8B93FF5A17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694-4C41-BD43-F8B93FF5A17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694-4C41-BD43-F8B93FF5A17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694-4C41-BD43-F8B93FF5A172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694-4C41-BD43-F8B93FF5A172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2694-4C41-BD43-F8B93FF5A172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2694-4C41-BD43-F8B93FF5A17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2694-4C41-BD43-F8B93FF5A172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2694-4C41-BD43-F8B93FF5A172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2694-4C41-BD43-F8B93FF5A172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2694-4C41-BD43-F8B93FF5A172}"/>
              </c:ext>
            </c:extLst>
          </c:dPt>
          <c:dPt>
            <c:idx val="19"/>
            <c:invertIfNegative val="0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2694-4C41-BD43-F8B93FF5A172}"/>
              </c:ext>
            </c:extLst>
          </c:dPt>
          <c:dPt>
            <c:idx val="20"/>
            <c:invertIfNegative val="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2694-4C41-BD43-F8B93FF5A172}"/>
              </c:ext>
            </c:extLst>
          </c:dPt>
          <c:dPt>
            <c:idx val="21"/>
            <c:invertIfNegative val="0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2440-414B-917C-3B80D4BEBE8E}"/>
              </c:ext>
            </c:extLst>
          </c:dPt>
          <c:dPt>
            <c:idx val="22"/>
            <c:invertIfNegative val="0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C945-404C-B039-2760838B94D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List1!$A$2:$A$24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List1!$B$2:$B$24</c:f>
              <c:numCache>
                <c:formatCode>General</c:formatCode>
                <c:ptCount val="23"/>
                <c:pt idx="0">
                  <c:v>540</c:v>
                </c:pt>
                <c:pt idx="1">
                  <c:v>557</c:v>
                </c:pt>
                <c:pt idx="2">
                  <c:v>634</c:v>
                </c:pt>
                <c:pt idx="3">
                  <c:v>683</c:v>
                </c:pt>
                <c:pt idx="4">
                  <c:v>623</c:v>
                </c:pt>
                <c:pt idx="5">
                  <c:v>763</c:v>
                </c:pt>
                <c:pt idx="6">
                  <c:v>688</c:v>
                </c:pt>
                <c:pt idx="7">
                  <c:v>765</c:v>
                </c:pt>
                <c:pt idx="8">
                  <c:v>687</c:v>
                </c:pt>
                <c:pt idx="9">
                  <c:v>641</c:v>
                </c:pt>
                <c:pt idx="10">
                  <c:v>696</c:v>
                </c:pt>
                <c:pt idx="11">
                  <c:v>735</c:v>
                </c:pt>
                <c:pt idx="12">
                  <c:v>869</c:v>
                </c:pt>
                <c:pt idx="13">
                  <c:v>1100</c:v>
                </c:pt>
                <c:pt idx="14">
                  <c:v>1171</c:v>
                </c:pt>
                <c:pt idx="15">
                  <c:v>1207</c:v>
                </c:pt>
                <c:pt idx="16">
                  <c:v>1162</c:v>
                </c:pt>
                <c:pt idx="17">
                  <c:v>804</c:v>
                </c:pt>
                <c:pt idx="18">
                  <c:v>953</c:v>
                </c:pt>
                <c:pt idx="19">
                  <c:v>1374</c:v>
                </c:pt>
                <c:pt idx="20">
                  <c:v>1469</c:v>
                </c:pt>
                <c:pt idx="21">
                  <c:v>1983</c:v>
                </c:pt>
                <c:pt idx="22">
                  <c:v>2455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A-2694-4C41-BD43-F8B93FF5A1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9"/>
        <c:axId val="347517576"/>
        <c:axId val="347515224"/>
      </c:barChart>
      <c:catAx>
        <c:axId val="347517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7515224"/>
        <c:crosses val="autoZero"/>
        <c:auto val="1"/>
        <c:lblAlgn val="ctr"/>
        <c:lblOffset val="100"/>
        <c:noMultiLvlLbl val="0"/>
      </c:catAx>
      <c:valAx>
        <c:axId val="347515224"/>
        <c:scaling>
          <c:orientation val="minMax"/>
          <c:max val="25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7517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Meziroční srovnání počtu leteckých nehod, které se staly na území České republiky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3232188855127623E-3"/>
                  <c:y val="6.7570097837490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B3-45B1-84DE-F8538495739B}"/>
                </c:ext>
              </c:extLst>
            </c:dLbl>
            <c:dLbl>
              <c:idx val="1"/>
              <c:layout>
                <c:manualLayout>
                  <c:x val="1.6616094427563202E-3"/>
                  <c:y val="0.111750546423542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3-45B1-84DE-F8538495739B}"/>
                </c:ext>
              </c:extLst>
            </c:dLbl>
            <c:dLbl>
              <c:idx val="2"/>
              <c:layout>
                <c:manualLayout>
                  <c:x val="1.6616094427563781E-3"/>
                  <c:y val="9.61574469225835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B3-45B1-84DE-F8538495739B}"/>
                </c:ext>
              </c:extLst>
            </c:dLbl>
            <c:dLbl>
              <c:idx val="3"/>
              <c:layout>
                <c:manualLayout>
                  <c:x val="6.6464377710253883E-3"/>
                  <c:y val="6.7570097837490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B3-45B1-84DE-F853849573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1. čtvrtletí</c:v>
                </c:pt>
                <c:pt idx="1">
                  <c:v>2. čtvrtletí</c:v>
                </c:pt>
                <c:pt idx="2">
                  <c:v>3. čtvrtletí</c:v>
                </c:pt>
                <c:pt idx="3">
                  <c:v>4. čtvrtletí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5</c:v>
                </c:pt>
                <c:pt idx="1">
                  <c:v>29</c:v>
                </c:pt>
                <c:pt idx="2">
                  <c:v>21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B3-45B1-84DE-F8538495739B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939313313076527E-2"/>
                  <c:y val="-3.11861990019188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B3-45B1-84DE-F8538495739B}"/>
                </c:ext>
              </c:extLst>
            </c:dLbl>
            <c:dLbl>
              <c:idx val="1"/>
              <c:layout>
                <c:manualLayout>
                  <c:x val="2.1600922755832912E-2"/>
                  <c:y val="-3.6383898835571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B3-45B1-84DE-F8538495739B}"/>
                </c:ext>
              </c:extLst>
            </c:dLbl>
            <c:dLbl>
              <c:idx val="2"/>
              <c:layout>
                <c:manualLayout>
                  <c:x val="2.1600922755832801E-2"/>
                  <c:y val="-3.6383898835572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B3-45B1-84DE-F8538495739B}"/>
                </c:ext>
              </c:extLst>
            </c:dLbl>
            <c:dLbl>
              <c:idx val="3"/>
              <c:layout>
                <c:manualLayout>
                  <c:x val="1.8277703870320149E-2"/>
                  <c:y val="-4.1581598669225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B3-45B1-84DE-F853849573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1. čtvrtletí</c:v>
                </c:pt>
                <c:pt idx="1">
                  <c:v>2. čtvrtletí</c:v>
                </c:pt>
                <c:pt idx="2">
                  <c:v>3. čtvrtletí</c:v>
                </c:pt>
                <c:pt idx="3">
                  <c:v>4. čtvrtletí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3</c:v>
                </c:pt>
                <c:pt idx="1">
                  <c:v>20</c:v>
                </c:pt>
                <c:pt idx="2">
                  <c:v>15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4B3-45B1-84DE-F85384957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7514832"/>
        <c:axId val="347515616"/>
        <c:axId val="276667728"/>
      </c:bar3DChart>
      <c:catAx>
        <c:axId val="34751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7515616"/>
        <c:crosses val="autoZero"/>
        <c:auto val="1"/>
        <c:lblAlgn val="ctr"/>
        <c:lblOffset val="100"/>
        <c:noMultiLvlLbl val="0"/>
      </c:catAx>
      <c:valAx>
        <c:axId val="347515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7514832"/>
        <c:crosses val="autoZero"/>
        <c:crossBetween val="between"/>
      </c:valAx>
      <c:serAx>
        <c:axId val="276667728"/>
        <c:scaling>
          <c:orientation val="minMax"/>
        </c:scaling>
        <c:delete val="1"/>
        <c:axPos val="b"/>
        <c:majorTickMark val="none"/>
        <c:minorTickMark val="none"/>
        <c:tickLblPos val="none"/>
        <c:crossAx val="347515616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20"/>
      <c:rAngAx val="0"/>
      <c:perspective val="1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9419861086863375E-2"/>
          <c:y val="0.16133343563422678"/>
          <c:w val="0.91099153665465771"/>
          <c:h val="0.6000603149463624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List1!$A$2:$A$9</c:f>
              <c:strCache>
                <c:ptCount val="8"/>
                <c:pt idx="0">
                  <c:v>Letouny s MTOM  nad 5700 kg</c:v>
                </c:pt>
                <c:pt idx="1">
                  <c:v>Letouny s MTOM  2251 - 5700 kg</c:v>
                </c:pt>
                <c:pt idx="2">
                  <c:v>Letouny s MTOM do 2250 kg</c:v>
                </c:pt>
                <c:pt idx="3">
                  <c:v>Vrtulníky</c:v>
                </c:pt>
                <c:pt idx="4">
                  <c:v>Kluzáky</c:v>
                </c:pt>
                <c:pt idx="5">
                  <c:v>Motorové kluzáky</c:v>
                </c:pt>
                <c:pt idx="6">
                  <c:v>Balóny </c:v>
                </c:pt>
                <c:pt idx="7">
                  <c:v>Bezpilotní letadla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0">
                  <c:v>0</c:v>
                </c:pt>
                <c:pt idx="1">
                  <c:v>2</c:v>
                </c:pt>
                <c:pt idx="2">
                  <c:v>8</c:v>
                </c:pt>
                <c:pt idx="3">
                  <c:v>4</c:v>
                </c:pt>
                <c:pt idx="4">
                  <c:v>7</c:v>
                </c:pt>
                <c:pt idx="5">
                  <c:v>4</c:v>
                </c:pt>
                <c:pt idx="6">
                  <c:v>0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B-4766-98D8-88424E9ED0A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2.2806374004420975E-2"/>
                  <c:y val="-7.10290827740494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DB-4766-98D8-88424E9ED0A2}"/>
                </c:ext>
              </c:extLst>
            </c:dLbl>
            <c:dLbl>
              <c:idx val="4"/>
              <c:layout>
                <c:manualLayout>
                  <c:x val="2.2806374004420975E-2"/>
                  <c:y val="-1.420581655480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4DB-4766-98D8-88424E9ED0A2}"/>
                </c:ext>
              </c:extLst>
            </c:dLbl>
            <c:dLbl>
              <c:idx val="7"/>
              <c:layout>
                <c:manualLayout>
                  <c:x val="3.8010623340701599E-2"/>
                  <c:y val="-9.47054436987323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DB-4766-98D8-88424E9ED0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List1!$A$2:$A$9</c:f>
              <c:strCache>
                <c:ptCount val="8"/>
                <c:pt idx="0">
                  <c:v>Letouny s MTOM  nad 5700 kg</c:v>
                </c:pt>
                <c:pt idx="1">
                  <c:v>Letouny s MTOM  2251 - 5700 kg</c:v>
                </c:pt>
                <c:pt idx="2">
                  <c:v>Letouny s MTOM do 2250 kg</c:v>
                </c:pt>
                <c:pt idx="3">
                  <c:v>Vrtulníky</c:v>
                </c:pt>
                <c:pt idx="4">
                  <c:v>Kluzáky</c:v>
                </c:pt>
                <c:pt idx="5">
                  <c:v>Motorové kluzáky</c:v>
                </c:pt>
                <c:pt idx="6">
                  <c:v>Balóny </c:v>
                </c:pt>
                <c:pt idx="7">
                  <c:v>Bezpilotní letadla</c:v>
                </c:pt>
              </c:strCache>
            </c:strRef>
          </c:cat>
          <c:val>
            <c:numRef>
              <c:f>List1!$C$2:$C$9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1</c:v>
                </c:pt>
                <c:pt idx="4">
                  <c:v>7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DB-4766-98D8-88424E9ED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3710176"/>
        <c:axId val="353699592"/>
        <c:axId val="353543384"/>
      </c:bar3DChart>
      <c:catAx>
        <c:axId val="353710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3699592"/>
        <c:crosses val="autoZero"/>
        <c:auto val="1"/>
        <c:lblAlgn val="ctr"/>
        <c:lblOffset val="100"/>
        <c:noMultiLvlLbl val="0"/>
      </c:catAx>
      <c:valAx>
        <c:axId val="353699592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3710176"/>
        <c:crosses val="autoZero"/>
        <c:crossBetween val="between"/>
      </c:valAx>
      <c:serAx>
        <c:axId val="353543384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3699592"/>
        <c:crosses val="autoZero"/>
        <c:tickLblSkip val="1"/>
      </c:ser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365380533115374"/>
          <c:y val="0.90682265089581049"/>
          <c:w val="0.21269238933769272"/>
          <c:h val="7.6615037318453039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20"/>
      <c:depthPercent val="1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178839519306109E-2"/>
          <c:y val="8.0077626509967373E-2"/>
          <c:w val="0.9248211659486455"/>
          <c:h val="0.6884616048667265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ULL</c:v>
                </c:pt>
                <c:pt idx="1">
                  <c:v>ULK</c:v>
                </c:pt>
                <c:pt idx="2">
                  <c:v>ULH</c:v>
                </c:pt>
                <c:pt idx="3">
                  <c:v>ULV</c:v>
                </c:pt>
                <c:pt idx="4">
                  <c:v>PK</c:v>
                </c:pt>
                <c:pt idx="5">
                  <c:v>MPK</c:v>
                </c:pt>
                <c:pt idx="6">
                  <c:v>ZK</c:v>
                </c:pt>
                <c:pt idx="7">
                  <c:v>MZK</c:v>
                </c:pt>
              </c:strCache>
            </c:strRef>
          </c:cat>
          <c:val>
            <c:numRef>
              <c:f>List1!$B$2:$B$9</c:f>
              <c:numCache>
                <c:formatCode>General</c:formatCode>
                <c:ptCount val="8"/>
                <c:pt idx="0">
                  <c:v>12</c:v>
                </c:pt>
                <c:pt idx="1">
                  <c:v>0</c:v>
                </c:pt>
                <c:pt idx="2">
                  <c:v>0</c:v>
                </c:pt>
                <c:pt idx="3">
                  <c:v>6</c:v>
                </c:pt>
                <c:pt idx="4">
                  <c:v>14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ED-4412-8EFD-1C3C85C7096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List1!$A$2:$A$9</c:f>
              <c:strCache>
                <c:ptCount val="8"/>
                <c:pt idx="0">
                  <c:v>ULL</c:v>
                </c:pt>
                <c:pt idx="1">
                  <c:v>ULK</c:v>
                </c:pt>
                <c:pt idx="2">
                  <c:v>ULH</c:v>
                </c:pt>
                <c:pt idx="3">
                  <c:v>ULV</c:v>
                </c:pt>
                <c:pt idx="4">
                  <c:v>PK</c:v>
                </c:pt>
                <c:pt idx="5">
                  <c:v>MPK</c:v>
                </c:pt>
                <c:pt idx="6">
                  <c:v>ZK</c:v>
                </c:pt>
                <c:pt idx="7">
                  <c:v>MZK</c:v>
                </c:pt>
              </c:strCache>
            </c:strRef>
          </c:cat>
          <c:val>
            <c:numRef>
              <c:f>List1!$C$2:$C$9</c:f>
              <c:numCache>
                <c:formatCode>General</c:formatCode>
                <c:ptCount val="8"/>
                <c:pt idx="0">
                  <c:v>13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8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ED-4412-8EFD-1C3C85C709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3712136"/>
        <c:axId val="353712528"/>
        <c:axId val="1654028255"/>
      </c:bar3DChart>
      <c:catAx>
        <c:axId val="353712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53712528"/>
        <c:crosses val="autoZero"/>
        <c:auto val="1"/>
        <c:lblAlgn val="ctr"/>
        <c:lblOffset val="100"/>
        <c:noMultiLvlLbl val="0"/>
      </c:catAx>
      <c:valAx>
        <c:axId val="353712528"/>
        <c:scaling>
          <c:orientation val="minMax"/>
        </c:scaling>
        <c:delete val="0"/>
        <c:axPos val="l"/>
        <c:majorGridlines>
          <c:spPr>
            <a:ln w="0"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353712136"/>
        <c:crossesAt val="1"/>
        <c:crossBetween val="between"/>
      </c:valAx>
      <c:serAx>
        <c:axId val="1654028255"/>
        <c:scaling>
          <c:orientation val="minMax"/>
        </c:scaling>
        <c:delete val="1"/>
        <c:axPos val="b"/>
        <c:majorTickMark val="out"/>
        <c:minorTickMark val="none"/>
        <c:tickLblPos val="nextTo"/>
        <c:crossAx val="353712528"/>
        <c:crosses val="autoZero"/>
        <c:tickLblSkip val="1"/>
      </c:serAx>
      <c:spPr>
        <a:ln>
          <a:solidFill>
            <a:schemeClr val="tx1">
              <a:lumMod val="15000"/>
              <a:lumOff val="8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9455436613237682"/>
          <c:y val="0.90384667226517335"/>
          <c:w val="0.21081015580373078"/>
          <c:h val="7.19877121496304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92154559031599E-2"/>
          <c:y val="4.9960875984251973E-2"/>
          <c:w val="0.69920660241290788"/>
          <c:h val="0.82534645669291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LN letadel (letouny, vrtulníky, kluzáky a balóny)</c:v>
                </c:pt>
              </c:strCache>
            </c:strRef>
          </c:tx>
          <c:spPr>
            <a:solidFill>
              <a:srgbClr val="FF66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List1!$B$10:$B$14</c:f>
              <c:numCache>
                <c:formatCode>General</c:formatCode>
                <c:ptCount val="5"/>
                <c:pt idx="0">
                  <c:v>22</c:v>
                </c:pt>
                <c:pt idx="1">
                  <c:v>18</c:v>
                </c:pt>
                <c:pt idx="2">
                  <c:v>23</c:v>
                </c:pt>
                <c:pt idx="3">
                  <c:v>14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47-4524-B2BD-C115254C056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LN sportovních létajících zařízení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List1!$C$10:$C$14</c:f>
              <c:numCache>
                <c:formatCode>General</c:formatCode>
                <c:ptCount val="5"/>
                <c:pt idx="0">
                  <c:v>46</c:v>
                </c:pt>
                <c:pt idx="1">
                  <c:v>39</c:v>
                </c:pt>
                <c:pt idx="2">
                  <c:v>38</c:v>
                </c:pt>
                <c:pt idx="3">
                  <c:v>27</c:v>
                </c:pt>
                <c:pt idx="4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47-4524-B2BD-C115254C0565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Parašutistické nehody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List1!$D$10:$D$14</c:f>
              <c:numCache>
                <c:formatCode>General</c:formatCode>
                <c:ptCount val="5"/>
                <c:pt idx="0">
                  <c:v>15</c:v>
                </c:pt>
                <c:pt idx="1">
                  <c:v>21</c:v>
                </c:pt>
                <c:pt idx="2">
                  <c:v>11</c:v>
                </c:pt>
                <c:pt idx="3">
                  <c:v>10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47-4524-B2BD-C115254C0565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LN bezpilotních prostředků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List1!$E$10:$E$14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47-4524-B2BD-C115254C05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2632680"/>
        <c:axId val="302632288"/>
      </c:barChart>
      <c:catAx>
        <c:axId val="302632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2632288"/>
        <c:crosses val="autoZero"/>
        <c:auto val="1"/>
        <c:lblAlgn val="ctr"/>
        <c:lblOffset val="100"/>
        <c:noMultiLvlLbl val="0"/>
      </c:catAx>
      <c:valAx>
        <c:axId val="30263228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9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302632680"/>
        <c:crosses val="autoZero"/>
        <c:crossBetween val="between"/>
      </c:valAx>
      <c:spPr>
        <a:noFill/>
        <a:ln w="25404">
          <a:noFill/>
        </a:ln>
      </c:spPr>
    </c:plotArea>
    <c:legend>
      <c:legendPos val="r"/>
      <c:layout>
        <c:manualLayout>
          <c:xMode val="edge"/>
          <c:yMode val="edge"/>
          <c:x val="0.74829480598517872"/>
          <c:y val="3.5840059055118112E-2"/>
          <c:w val="0.25014440381747188"/>
          <c:h val="0.89081988188976358"/>
        </c:manualLayout>
      </c:layout>
      <c:overlay val="0"/>
      <c:txPr>
        <a:bodyPr/>
        <a:lstStyle/>
        <a:p>
          <a:pPr>
            <a:defRPr sz="1600">
              <a:latin typeface="Arial" panose="020B0604020202020204" pitchFamily="34" charset="0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 i="0" u="none" strike="noStrike" kern="1200" spc="0" baseline="0" dirty="0">
                <a:solidFill>
                  <a:srgbClr val="002060"/>
                </a:solidFill>
                <a:latin typeface="Arial" charset="0"/>
                <a:cs typeface="Arial" charset="0"/>
              </a:rPr>
              <a:t>Počet fatálních LN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Hodnoty osy Y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List1!$A$2:$A$14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xVal>
          <c:yVal>
            <c:numRef>
              <c:f>List1!$B$2:$B$14</c:f>
              <c:numCache>
                <c:formatCode>General</c:formatCode>
                <c:ptCount val="13"/>
                <c:pt idx="0">
                  <c:v>9</c:v>
                </c:pt>
                <c:pt idx="1">
                  <c:v>9</c:v>
                </c:pt>
                <c:pt idx="2">
                  <c:v>8</c:v>
                </c:pt>
                <c:pt idx="3">
                  <c:v>15</c:v>
                </c:pt>
                <c:pt idx="4">
                  <c:v>6</c:v>
                </c:pt>
                <c:pt idx="5">
                  <c:v>7</c:v>
                </c:pt>
                <c:pt idx="6">
                  <c:v>10</c:v>
                </c:pt>
                <c:pt idx="7">
                  <c:v>5</c:v>
                </c:pt>
                <c:pt idx="8">
                  <c:v>6</c:v>
                </c:pt>
                <c:pt idx="9">
                  <c:v>11</c:v>
                </c:pt>
                <c:pt idx="10">
                  <c:v>9</c:v>
                </c:pt>
                <c:pt idx="11">
                  <c:v>4</c:v>
                </c:pt>
                <c:pt idx="12">
                  <c:v>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D4C-4552-B788-C47FD57CEA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175840"/>
        <c:axId val="119163360"/>
      </c:scatterChart>
      <c:valAx>
        <c:axId val="119175840"/>
        <c:scaling>
          <c:orientation val="minMax"/>
          <c:max val="2025"/>
          <c:min val="2013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9163360"/>
        <c:crosses val="autoZero"/>
        <c:crossBetween val="midCat"/>
        <c:majorUnit val="1"/>
        <c:minorUnit val="1"/>
      </c:valAx>
      <c:valAx>
        <c:axId val="119163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91758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Při LN letadel (Letouny, vrtulníky, kluzáky a balóny)</c:v>
                </c:pt>
              </c:strCache>
            </c:strRef>
          </c:tx>
          <c:spPr>
            <a:solidFill>
              <a:srgbClr val="FF66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List1!$B$10:$B$14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0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40-48B3-81A1-D594A4DAF2D9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Při LN sportovních létajících zařízení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List1!$C$10:$C$14</c:f>
              <c:numCache>
                <c:formatCode>General</c:formatCode>
                <c:ptCount val="5"/>
                <c:pt idx="0">
                  <c:v>5</c:v>
                </c:pt>
                <c:pt idx="1">
                  <c:v>9</c:v>
                </c:pt>
                <c:pt idx="2">
                  <c:v>8</c:v>
                </c:pt>
                <c:pt idx="3">
                  <c:v>4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40-48B3-81A1-D594A4DAF2D9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Při parašutistických nehodách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List1!$A$10:$A$14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List1!$D$10:$D$14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40-48B3-81A1-D594A4DAF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0530760"/>
        <c:axId val="300535072"/>
      </c:barChart>
      <c:catAx>
        <c:axId val="300530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0535072"/>
        <c:crosses val="autoZero"/>
        <c:auto val="1"/>
        <c:lblAlgn val="ctr"/>
        <c:lblOffset val="100"/>
        <c:noMultiLvlLbl val="0"/>
      </c:catAx>
      <c:valAx>
        <c:axId val="300535072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17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300530760"/>
        <c:crosses val="autoZero"/>
        <c:crossBetween val="between"/>
      </c:valAx>
      <c:spPr>
        <a:noFill/>
        <a:ln w="25404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cs-CZ"/>
          </a:p>
        </c:txPr>
      </c:legendEntry>
      <c:layout>
        <c:manualLayout>
          <c:xMode val="edge"/>
          <c:yMode val="edge"/>
          <c:x val="0.66698317008683994"/>
          <c:y val="0.15969242125984251"/>
          <c:w val="0.32860830676841501"/>
          <c:h val="0.668114911417322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všech leteckých nehod</a:t>
            </a:r>
            <a:r>
              <a:rPr lang="cs-CZ" sz="2000" b="1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 ČR v roce 2025</a:t>
            </a:r>
            <a:r>
              <a:rPr lang="cs-C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podle kategorií</a:t>
            </a:r>
          </a:p>
        </c:rich>
      </c:tx>
      <c:layout>
        <c:manualLayout>
          <c:xMode val="edge"/>
          <c:yMode val="edge"/>
          <c:x val="0.11211796442111403"/>
          <c:y val="1.041717761419072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1706765820939058E-2"/>
          <c:y val="0.17709579259218919"/>
          <c:w val="0.89887199863905964"/>
          <c:h val="0.738559191141428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 fatálních leteckých nehod</c:v>
                </c:pt>
              </c:strCache>
            </c:strRef>
          </c:tx>
          <c:spPr>
            <a:solidFill>
              <a:srgbClr val="FF3399"/>
            </a:solidFill>
            <a:ln w="60325" cmpd="sng">
              <a:solidFill>
                <a:srgbClr val="FF3399"/>
              </a:solidFill>
            </a:ln>
            <a:effectLst/>
          </c:spPr>
          <c:invertIfNegative val="0"/>
          <c:cat>
            <c:strRef>
              <c:f>List1!$A$2:$A$15</c:f>
              <c:strCache>
                <c:ptCount val="14"/>
                <c:pt idx="0">
                  <c:v>AMAN</c:v>
                </c:pt>
                <c:pt idx="1">
                  <c:v>ARC</c:v>
                </c:pt>
                <c:pt idx="2">
                  <c:v>C-FIT</c:v>
                </c:pt>
                <c:pt idx="3">
                  <c:v>CTOL</c:v>
                </c:pt>
                <c:pt idx="4">
                  <c:v>F-POST</c:v>
                </c:pt>
                <c:pt idx="5">
                  <c:v>GCOL</c:v>
                </c:pt>
                <c:pt idx="6">
                  <c:v>GTOW</c:v>
                </c:pt>
                <c:pt idx="7">
                  <c:v>LOC-G</c:v>
                </c:pt>
                <c:pt idx="8">
                  <c:v>LOC-I</c:v>
                </c:pt>
                <c:pt idx="9">
                  <c:v>LOLI</c:v>
                </c:pt>
                <c:pt idx="10">
                  <c:v>RE</c:v>
                </c:pt>
                <c:pt idx="11">
                  <c:v>SCF-NP</c:v>
                </c:pt>
                <c:pt idx="12">
                  <c:v>SCF-PP</c:v>
                </c:pt>
                <c:pt idx="13">
                  <c:v>TURB</c:v>
                </c:pt>
              </c:strCache>
            </c:strRef>
          </c:cat>
          <c:val>
            <c:numRef>
              <c:f>List1!$B$2:$B$15</c:f>
              <c:numCache>
                <c:formatCode>General</c:formatCode>
                <c:ptCount val="14"/>
                <c:pt idx="2">
                  <c:v>1</c:v>
                </c:pt>
                <c:pt idx="4">
                  <c:v>1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D-4635-B901-11B5686F91DB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Počet leteckých nehod</c:v>
                </c:pt>
              </c:strCache>
            </c:strRef>
          </c:tx>
          <c:spPr>
            <a:solidFill>
              <a:srgbClr val="0033CC"/>
            </a:solidFill>
            <a:ln w="44450">
              <a:solidFill>
                <a:srgbClr val="0033CC"/>
              </a:solidFill>
            </a:ln>
            <a:effectLst/>
          </c:spPr>
          <c:invertIfNegative val="0"/>
          <c:cat>
            <c:strRef>
              <c:f>List1!$A$2:$A$15</c:f>
              <c:strCache>
                <c:ptCount val="14"/>
                <c:pt idx="0">
                  <c:v>AMAN</c:v>
                </c:pt>
                <c:pt idx="1">
                  <c:v>ARC</c:v>
                </c:pt>
                <c:pt idx="2">
                  <c:v>C-FIT</c:v>
                </c:pt>
                <c:pt idx="3">
                  <c:v>CTOL</c:v>
                </c:pt>
                <c:pt idx="4">
                  <c:v>F-POST</c:v>
                </c:pt>
                <c:pt idx="5">
                  <c:v>GCOL</c:v>
                </c:pt>
                <c:pt idx="6">
                  <c:v>GTOW</c:v>
                </c:pt>
                <c:pt idx="7">
                  <c:v>LOC-G</c:v>
                </c:pt>
                <c:pt idx="8">
                  <c:v>LOC-I</c:v>
                </c:pt>
                <c:pt idx="9">
                  <c:v>LOLI</c:v>
                </c:pt>
                <c:pt idx="10">
                  <c:v>RE</c:v>
                </c:pt>
                <c:pt idx="11">
                  <c:v>SCF-NP</c:v>
                </c:pt>
                <c:pt idx="12">
                  <c:v>SCF-PP</c:v>
                </c:pt>
                <c:pt idx="13">
                  <c:v>TURB</c:v>
                </c:pt>
              </c:strCache>
            </c:strRef>
          </c:cat>
          <c:val>
            <c:numRef>
              <c:f>List1!$C$2:$C$15</c:f>
              <c:numCache>
                <c:formatCode>General</c:formatCode>
                <c:ptCount val="14"/>
                <c:pt idx="0">
                  <c:v>3</c:v>
                </c:pt>
                <c:pt idx="1">
                  <c:v>13</c:v>
                </c:pt>
                <c:pt idx="2">
                  <c:v>1</c:v>
                </c:pt>
                <c:pt idx="3">
                  <c:v>8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  <c:pt idx="8">
                  <c:v>26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7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D-4635-B901-11B5686F9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0"/>
        <c:axId val="348679648"/>
        <c:axId val="348682784"/>
      </c:barChart>
      <c:catAx>
        <c:axId val="3486796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8682784"/>
        <c:crosses val="autoZero"/>
        <c:auto val="1"/>
        <c:lblAlgn val="ctr"/>
        <c:lblOffset val="100"/>
        <c:tickLblSkip val="1"/>
        <c:noMultiLvlLbl val="0"/>
      </c:catAx>
      <c:valAx>
        <c:axId val="348682784"/>
        <c:scaling>
          <c:orientation val="minMax"/>
          <c:max val="28"/>
        </c:scaling>
        <c:delete val="0"/>
        <c:axPos val="t"/>
        <c:majorGridlines>
          <c:spPr>
            <a:ln w="9525" cap="flat" cmpd="sng" algn="ctr">
              <a:solidFill>
                <a:schemeClr val="tx1">
                  <a:alpha val="17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48679648"/>
        <c:crosses val="autoZero"/>
        <c:crossBetween val="between"/>
        <c:majorUnit val="1"/>
      </c:valAx>
      <c:spPr>
        <a:noFill/>
        <a:ln w="25400"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</a:t>
            </a:r>
            <a:r>
              <a:rPr lang="cs-C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počtu incidentů podle kategorií události</a:t>
            </a:r>
            <a:br>
              <a:rPr lang="cs-CZ" sz="2000" b="1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roce 2025 s </a:t>
            </a:r>
            <a:r>
              <a:rPr lang="cs-CZ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MTOM 0 – 5700 kg</a:t>
            </a:r>
            <a:endParaRPr lang="cs-CZ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220601244288908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4793185574025478E-2"/>
          <c:y val="0.17439766156509323"/>
          <c:w val="0.89887199863905909"/>
          <c:h val="0.770466431998551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Sloupec1</c:v>
                </c:pt>
              </c:strCache>
            </c:strRef>
          </c:tx>
          <c:spPr>
            <a:solidFill>
              <a:srgbClr val="FF3399"/>
            </a:solidFill>
            <a:ln>
              <a:noFill/>
            </a:ln>
            <a:effectLst/>
          </c:spPr>
          <c:invertIfNegative val="0"/>
          <c:cat>
            <c:strRef>
              <c:f>List1!$A$2:$A$30</c:f>
              <c:strCache>
                <c:ptCount val="29"/>
                <c:pt idx="0">
                  <c:v>ADRM</c:v>
                </c:pt>
                <c:pt idx="1">
                  <c:v>ARC</c:v>
                </c:pt>
                <c:pt idx="2">
                  <c:v>ATM</c:v>
                </c:pt>
                <c:pt idx="3">
                  <c:v>BIRD</c:v>
                </c:pt>
                <c:pt idx="4">
                  <c:v>CABIN</c:v>
                </c:pt>
                <c:pt idx="5">
                  <c:v>CTOL</c:v>
                </c:pt>
                <c:pt idx="6">
                  <c:v>F-NI</c:v>
                </c:pt>
                <c:pt idx="7">
                  <c:v>FUEL</c:v>
                </c:pt>
                <c:pt idx="8">
                  <c:v>GCOL</c:v>
                </c:pt>
                <c:pt idx="9">
                  <c:v>GTOW</c:v>
                </c:pt>
                <c:pt idx="10">
                  <c:v>ICE</c:v>
                </c:pt>
                <c:pt idx="11">
                  <c:v>LALT</c:v>
                </c:pt>
                <c:pt idx="12">
                  <c:v>LOC-G</c:v>
                </c:pt>
                <c:pt idx="13">
                  <c:v>LOC-I</c:v>
                </c:pt>
                <c:pt idx="14">
                  <c:v>LOLI</c:v>
                </c:pt>
                <c:pt idx="15">
                  <c:v>MAC</c:v>
                </c:pt>
                <c:pt idx="16">
                  <c:v>NAV</c:v>
                </c:pt>
                <c:pt idx="17">
                  <c:v>OTHR</c:v>
                </c:pt>
                <c:pt idx="18">
                  <c:v>RAMP</c:v>
                </c:pt>
                <c:pt idx="19">
                  <c:v>RE</c:v>
                </c:pt>
                <c:pt idx="20">
                  <c:v>RI</c:v>
                </c:pt>
                <c:pt idx="21">
                  <c:v>SCF-NP</c:v>
                </c:pt>
                <c:pt idx="22">
                  <c:v>SCF-PP</c:v>
                </c:pt>
                <c:pt idx="23">
                  <c:v>SEC</c:v>
                </c:pt>
                <c:pt idx="24">
                  <c:v>TURB</c:v>
                </c:pt>
                <c:pt idx="25">
                  <c:v>UIMC</c:v>
                </c:pt>
                <c:pt idx="26">
                  <c:v>UNK</c:v>
                </c:pt>
                <c:pt idx="27">
                  <c:v>USOS</c:v>
                </c:pt>
                <c:pt idx="28">
                  <c:v>WSTRW</c:v>
                </c:pt>
              </c:strCache>
            </c:strRef>
          </c:cat>
          <c:val>
            <c:numRef>
              <c:f>List1!$B$2:$B$30</c:f>
              <c:numCache>
                <c:formatCode>General</c:formatCode>
                <c:ptCount val="29"/>
              </c:numCache>
            </c:numRef>
          </c:val>
          <c:extLst>
            <c:ext xmlns:c16="http://schemas.microsoft.com/office/drawing/2014/chart" uri="{C3380CC4-5D6E-409C-BE32-E72D297353CC}">
              <c16:uniqueId val="{00000000-2BDF-4051-860F-ACC2CD67AF97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Vážné incidenty</c:v>
                </c:pt>
              </c:strCache>
            </c:strRef>
          </c:tx>
          <c:spPr>
            <a:solidFill>
              <a:srgbClr val="FF3399"/>
            </a:solidFill>
            <a:ln w="15875"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6.1728395061728392E-3"/>
                  <c:y val="4.16703509571745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DF-4051-860F-ACC2CD67AF97}"/>
                </c:ext>
              </c:extLst>
            </c:dLbl>
            <c:dLbl>
              <c:idx val="6"/>
              <c:layout>
                <c:manualLayout>
                  <c:x val="-4.6296296296296294E-3"/>
                  <c:y val="6.25047061855560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BDF-4051-860F-ACC2CD67AF97}"/>
                </c:ext>
              </c:extLst>
            </c:dLbl>
            <c:dLbl>
              <c:idx val="14"/>
              <c:layout>
                <c:manualLayout>
                  <c:x val="1.5432098765431957E-3"/>
                  <c:y val="4.16687104567628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DF-4051-860F-ACC2CD67AF97}"/>
                </c:ext>
              </c:extLst>
            </c:dLbl>
            <c:dLbl>
              <c:idx val="15"/>
              <c:layout>
                <c:manualLayout>
                  <c:x val="1.54320987654319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DF-4051-860F-ACC2CD67AF97}"/>
                </c:ext>
              </c:extLst>
            </c:dLbl>
            <c:dLbl>
              <c:idx val="16"/>
              <c:layout>
                <c:manualLayout>
                  <c:x val="-6.1728395061728392E-3"/>
                  <c:y val="2.08376362292055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DF-4051-860F-ACC2CD67AF97}"/>
                </c:ext>
              </c:extLst>
            </c:dLbl>
            <c:dLbl>
              <c:idx val="17"/>
              <c:layout>
                <c:manualLayout>
                  <c:x val="-4.6296296296296294E-3"/>
                  <c:y val="2.08409172300281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BDF-4051-860F-ACC2CD67AF97}"/>
                </c:ext>
              </c:extLst>
            </c:dLbl>
            <c:dLbl>
              <c:idx val="19"/>
              <c:layout>
                <c:manualLayout>
                  <c:x val="-6.1728395061728392E-3"/>
                  <c:y val="2.0840917230027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DF-4051-860F-ACC2CD67AF97}"/>
                </c:ext>
              </c:extLst>
            </c:dLbl>
            <c:dLbl>
              <c:idx val="20"/>
              <c:layout>
                <c:manualLayout>
                  <c:x val="-4.6296296296296294E-3"/>
                  <c:y val="4.16703509571753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BDF-4051-860F-ACC2CD67AF97}"/>
                </c:ext>
              </c:extLst>
            </c:dLbl>
            <c:dLbl>
              <c:idx val="24"/>
              <c:layout>
                <c:manualLayout>
                  <c:x val="-1.5432098765432241E-3"/>
                  <c:y val="1.640500413211413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BDF-4051-860F-ACC2CD67AF97}"/>
                </c:ext>
              </c:extLst>
            </c:dLbl>
            <c:dLbl>
              <c:idx val="25"/>
              <c:layout>
                <c:manualLayout>
                  <c:x val="1.5432098765431957E-3"/>
                  <c:y val="4.16687104567628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BDF-4051-860F-ACC2CD67AF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aseline="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List1!$A$2:$A$30</c:f>
              <c:strCache>
                <c:ptCount val="29"/>
                <c:pt idx="0">
                  <c:v>ADRM</c:v>
                </c:pt>
                <c:pt idx="1">
                  <c:v>ARC</c:v>
                </c:pt>
                <c:pt idx="2">
                  <c:v>ATM</c:v>
                </c:pt>
                <c:pt idx="3">
                  <c:v>BIRD</c:v>
                </c:pt>
                <c:pt idx="4">
                  <c:v>CABIN</c:v>
                </c:pt>
                <c:pt idx="5">
                  <c:v>CTOL</c:v>
                </c:pt>
                <c:pt idx="6">
                  <c:v>F-NI</c:v>
                </c:pt>
                <c:pt idx="7">
                  <c:v>FUEL</c:v>
                </c:pt>
                <c:pt idx="8">
                  <c:v>GCOL</c:v>
                </c:pt>
                <c:pt idx="9">
                  <c:v>GTOW</c:v>
                </c:pt>
                <c:pt idx="10">
                  <c:v>ICE</c:v>
                </c:pt>
                <c:pt idx="11">
                  <c:v>LALT</c:v>
                </c:pt>
                <c:pt idx="12">
                  <c:v>LOC-G</c:v>
                </c:pt>
                <c:pt idx="13">
                  <c:v>LOC-I</c:v>
                </c:pt>
                <c:pt idx="14">
                  <c:v>LOLI</c:v>
                </c:pt>
                <c:pt idx="15">
                  <c:v>MAC</c:v>
                </c:pt>
                <c:pt idx="16">
                  <c:v>NAV</c:v>
                </c:pt>
                <c:pt idx="17">
                  <c:v>OTHR</c:v>
                </c:pt>
                <c:pt idx="18">
                  <c:v>RAMP</c:v>
                </c:pt>
                <c:pt idx="19">
                  <c:v>RE</c:v>
                </c:pt>
                <c:pt idx="20">
                  <c:v>RI</c:v>
                </c:pt>
                <c:pt idx="21">
                  <c:v>SCF-NP</c:v>
                </c:pt>
                <c:pt idx="22">
                  <c:v>SCF-PP</c:v>
                </c:pt>
                <c:pt idx="23">
                  <c:v>SEC</c:v>
                </c:pt>
                <c:pt idx="24">
                  <c:v>TURB</c:v>
                </c:pt>
                <c:pt idx="25">
                  <c:v>UIMC</c:v>
                </c:pt>
                <c:pt idx="26">
                  <c:v>UNK</c:v>
                </c:pt>
                <c:pt idx="27">
                  <c:v>USOS</c:v>
                </c:pt>
                <c:pt idx="28">
                  <c:v>WSTRW</c:v>
                </c:pt>
              </c:strCache>
            </c:strRef>
          </c:cat>
          <c:val>
            <c:numRef>
              <c:f>List1!$C$2:$C$30</c:f>
              <c:numCache>
                <c:formatCode>General</c:formatCode>
                <c:ptCount val="29"/>
                <c:pt idx="0">
                  <c:v>1</c:v>
                </c:pt>
                <c:pt idx="1">
                  <c:v>5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13">
                  <c:v>1</c:v>
                </c:pt>
                <c:pt idx="15">
                  <c:v>1</c:v>
                </c:pt>
                <c:pt idx="18">
                  <c:v>2</c:v>
                </c:pt>
                <c:pt idx="2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BDF-4051-860F-ACC2CD67AF97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Incidenty</c:v>
                </c:pt>
              </c:strCache>
            </c:strRef>
          </c:tx>
          <c:spPr>
            <a:solidFill>
              <a:srgbClr val="0033CC"/>
            </a:solidFill>
          </c:spPr>
          <c:invertIfNegative val="0"/>
          <c:dLbls>
            <c:dLbl>
              <c:idx val="1"/>
              <c:layout>
                <c:manualLayout>
                  <c:x val="-4.629629629629629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BDF-4051-860F-ACC2CD67AF97}"/>
                </c:ext>
              </c:extLst>
            </c:dLbl>
            <c:dLbl>
              <c:idx val="5"/>
              <c:layout>
                <c:manualLayout>
                  <c:x val="-6.17283950617283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BDF-4051-860F-ACC2CD67AF97}"/>
                </c:ext>
              </c:extLst>
            </c:dLbl>
            <c:dLbl>
              <c:idx val="18"/>
              <c:layout>
                <c:manualLayout>
                  <c:x val="-6.1728395061728392E-3"/>
                  <c:y val="8.333906141393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BDF-4051-860F-ACC2CD67AF97}"/>
                </c:ext>
              </c:extLst>
            </c:dLbl>
            <c:dLbl>
              <c:idx val="23"/>
              <c:layout>
                <c:manualLayout>
                  <c:x val="-6.17283950617283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BDF-4051-860F-ACC2CD67AF9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List1!$A$2:$A$30</c:f>
              <c:strCache>
                <c:ptCount val="29"/>
                <c:pt idx="0">
                  <c:v>ADRM</c:v>
                </c:pt>
                <c:pt idx="1">
                  <c:v>ARC</c:v>
                </c:pt>
                <c:pt idx="2">
                  <c:v>ATM</c:v>
                </c:pt>
                <c:pt idx="3">
                  <c:v>BIRD</c:v>
                </c:pt>
                <c:pt idx="4">
                  <c:v>CABIN</c:v>
                </c:pt>
                <c:pt idx="5">
                  <c:v>CTOL</c:v>
                </c:pt>
                <c:pt idx="6">
                  <c:v>F-NI</c:v>
                </c:pt>
                <c:pt idx="7">
                  <c:v>FUEL</c:v>
                </c:pt>
                <c:pt idx="8">
                  <c:v>GCOL</c:v>
                </c:pt>
                <c:pt idx="9">
                  <c:v>GTOW</c:v>
                </c:pt>
                <c:pt idx="10">
                  <c:v>ICE</c:v>
                </c:pt>
                <c:pt idx="11">
                  <c:v>LALT</c:v>
                </c:pt>
                <c:pt idx="12">
                  <c:v>LOC-G</c:v>
                </c:pt>
                <c:pt idx="13">
                  <c:v>LOC-I</c:v>
                </c:pt>
                <c:pt idx="14">
                  <c:v>LOLI</c:v>
                </c:pt>
                <c:pt idx="15">
                  <c:v>MAC</c:v>
                </c:pt>
                <c:pt idx="16">
                  <c:v>NAV</c:v>
                </c:pt>
                <c:pt idx="17">
                  <c:v>OTHR</c:v>
                </c:pt>
                <c:pt idx="18">
                  <c:v>RAMP</c:v>
                </c:pt>
                <c:pt idx="19">
                  <c:v>RE</c:v>
                </c:pt>
                <c:pt idx="20">
                  <c:v>RI</c:v>
                </c:pt>
                <c:pt idx="21">
                  <c:v>SCF-NP</c:v>
                </c:pt>
                <c:pt idx="22">
                  <c:v>SCF-PP</c:v>
                </c:pt>
                <c:pt idx="23">
                  <c:v>SEC</c:v>
                </c:pt>
                <c:pt idx="24">
                  <c:v>TURB</c:v>
                </c:pt>
                <c:pt idx="25">
                  <c:v>UIMC</c:v>
                </c:pt>
                <c:pt idx="26">
                  <c:v>UNK</c:v>
                </c:pt>
                <c:pt idx="27">
                  <c:v>USOS</c:v>
                </c:pt>
                <c:pt idx="28">
                  <c:v>WSTRW</c:v>
                </c:pt>
              </c:strCache>
            </c:strRef>
          </c:cat>
          <c:val>
            <c:numRef>
              <c:f>List1!$D$2:$D$30</c:f>
              <c:numCache>
                <c:formatCode>General</c:formatCode>
                <c:ptCount val="29"/>
                <c:pt idx="0">
                  <c:v>4</c:v>
                </c:pt>
                <c:pt idx="1">
                  <c:v>18</c:v>
                </c:pt>
                <c:pt idx="2">
                  <c:v>2</c:v>
                </c:pt>
                <c:pt idx="5">
                  <c:v>6</c:v>
                </c:pt>
                <c:pt idx="6">
                  <c:v>2</c:v>
                </c:pt>
                <c:pt idx="8">
                  <c:v>10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  <c:pt idx="15">
                  <c:v>9</c:v>
                </c:pt>
                <c:pt idx="16">
                  <c:v>66</c:v>
                </c:pt>
                <c:pt idx="17">
                  <c:v>25</c:v>
                </c:pt>
                <c:pt idx="19">
                  <c:v>6</c:v>
                </c:pt>
                <c:pt idx="20">
                  <c:v>6</c:v>
                </c:pt>
                <c:pt idx="21">
                  <c:v>27</c:v>
                </c:pt>
                <c:pt idx="22">
                  <c:v>12</c:v>
                </c:pt>
                <c:pt idx="23">
                  <c:v>264</c:v>
                </c:pt>
                <c:pt idx="24">
                  <c:v>1</c:v>
                </c:pt>
                <c:pt idx="25">
                  <c:v>3</c:v>
                </c:pt>
                <c:pt idx="26">
                  <c:v>1</c:v>
                </c:pt>
                <c:pt idx="27">
                  <c:v>4</c:v>
                </c:pt>
                <c:pt idx="2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BDF-4051-860F-ACC2CD67AF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55639928"/>
        <c:axId val="355641888"/>
      </c:barChart>
      <c:catAx>
        <c:axId val="355639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5641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5641888"/>
        <c:scaling>
          <c:orientation val="minMax"/>
          <c:max val="110"/>
          <c:min val="0"/>
        </c:scaling>
        <c:delete val="0"/>
        <c:axPos val="t"/>
        <c:majorGridlines>
          <c:spPr>
            <a:ln w="9525" cap="flat" cmpd="sng" algn="ctr">
              <a:solidFill>
                <a:schemeClr val="bg1">
                  <a:lumMod val="50000"/>
                  <a:alpha val="2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355639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solidFill>
        <a:schemeClr val="accent1"/>
      </a:solidFill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0.91999</cdr:x>
      <cdr:y>0.75276</cdr:y>
    </cdr:from>
    <cdr:to>
      <cdr:x>0.97249</cdr:x>
      <cdr:y>0.80001</cdr:y>
    </cdr:to>
    <cdr:sp macro="" textlink="">
      <cdr:nvSpPr>
        <cdr:cNvPr id="2" name="TextovéPole 1">
          <a:extLst xmlns:a="http://schemas.openxmlformats.org/drawingml/2006/main">
            <a:ext uri="{FF2B5EF4-FFF2-40B4-BE49-F238E27FC236}">
              <a16:creationId xmlns:a16="http://schemas.microsoft.com/office/drawing/2014/main" id="{293E5932-8880-C4C8-818F-6C54C342B070}"/>
            </a:ext>
          </a:extLst>
        </cdr:cNvPr>
        <cdr:cNvSpPr txBox="1"/>
      </cdr:nvSpPr>
      <cdr:spPr>
        <a:xfrm xmlns:a="http://schemas.openxmlformats.org/drawingml/2006/main">
          <a:off x="7571184" y="4588620"/>
          <a:ext cx="43204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cs-CZ" sz="1100" kern="1200" dirty="0"/>
            <a:t>264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726" cy="493316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465" y="0"/>
            <a:ext cx="2918726" cy="493316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4CF556C-A516-49B4-AAEA-2C329EF32208}" type="datetimeFigureOut">
              <a:rPr lang="cs-CZ"/>
              <a:pPr>
                <a:defRPr/>
              </a:pPr>
              <a:t>07.01.2026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419"/>
            <a:ext cx="2918726" cy="493316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465" y="9371419"/>
            <a:ext cx="2918726" cy="493316"/>
          </a:xfrm>
          <a:prstGeom prst="rect">
            <a:avLst/>
          </a:prstGeom>
        </p:spPr>
        <p:txBody>
          <a:bodyPr vert="horz" wrap="square" lIns="91420" tIns="45709" rIns="91420" bIns="457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344313D-5A11-4213-9AE9-2996A234DD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4070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726" cy="493316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465" y="0"/>
            <a:ext cx="2918726" cy="493316"/>
          </a:xfrm>
          <a:prstGeom prst="rect">
            <a:avLst/>
          </a:prstGeom>
        </p:spPr>
        <p:txBody>
          <a:bodyPr vert="horz" lIns="91420" tIns="45709" rIns="91420" bIns="4570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19C190-F8E2-44B3-AC6E-A970AC2A5BCB}" type="datetimeFigureOut">
              <a:rPr lang="cs-CZ"/>
              <a:pPr>
                <a:defRPr/>
              </a:pPr>
              <a:t>07.01.2026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09" rIns="91420" bIns="45709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2947" y="4686499"/>
            <a:ext cx="5389872" cy="4439841"/>
          </a:xfrm>
          <a:prstGeom prst="rect">
            <a:avLst/>
          </a:prstGeom>
        </p:spPr>
        <p:txBody>
          <a:bodyPr vert="horz" lIns="91420" tIns="45709" rIns="91420" bIns="45709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419"/>
            <a:ext cx="2918726" cy="493316"/>
          </a:xfrm>
          <a:prstGeom prst="rect">
            <a:avLst/>
          </a:prstGeom>
        </p:spPr>
        <p:txBody>
          <a:bodyPr vert="horz" lIns="91420" tIns="45709" rIns="91420" bIns="4570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465" y="9371419"/>
            <a:ext cx="2918726" cy="493316"/>
          </a:xfrm>
          <a:prstGeom prst="rect">
            <a:avLst/>
          </a:prstGeom>
        </p:spPr>
        <p:txBody>
          <a:bodyPr vert="horz" wrap="square" lIns="91420" tIns="45709" rIns="91420" bIns="457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9D9B679-6024-4947-8806-3DA92CC06C5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4465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9375" y="739775"/>
            <a:ext cx="6577013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sp>
        <p:nvSpPr>
          <p:cNvPr id="593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6810" indent="-287234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8939" indent="-22978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8514" indent="-22978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68090" indent="-22978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7665" indent="-229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7241" indent="-229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46817" indent="-229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06392" indent="-22978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331E434-75DE-4600-B196-8806A5D27C3E}" type="slidenum">
              <a:rPr lang="cs-CZ" smtClean="0">
                <a:latin typeface="Calibri" panose="020F0502020204030204" pitchFamily="34" charset="0"/>
              </a:rPr>
              <a:pPr/>
              <a:t>1</a:t>
            </a:fld>
            <a:endParaRPr lang="cs-CZ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932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vní titul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Ústav pro odborné zjišťování příčin leteckých nehod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l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66AEB-3803-4E92-BC88-15BCB6225E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ist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ybrané ukazate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 – vybrané ukazatele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379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zinárodní spoluprá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Mezinárodní spolupráce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053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olupráce s IZ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Spolupráce se složkami IZS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592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olupráce  v civilním letectv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Spolupráce v civilním letectví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85218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é inform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Závěr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0597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tist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 - statistika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2240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dálosti v údržb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Události související s </a:t>
            </a:r>
            <a:r>
              <a:rPr lang="cs-CZ" sz="2400" b="1" i="0" u="none" strike="noStrike" kern="1200" baseline="0" dirty="0">
                <a:solidFill>
                  <a:schemeClr val="bg1"/>
                </a:solidFill>
                <a:latin typeface="Arial" charset="0"/>
                <a:ea typeface="+mn-ea"/>
                <a:cs typeface="Arial" charset="0"/>
              </a:rPr>
              <a:t>údržbou a opravou letadla </a:t>
            </a:r>
            <a:endParaRPr lang="cs-CZ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8619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závažných událostí v ostatním provozu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862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ystoup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Vystoupení hostů a diskuse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307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dálosti v AT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Události související s bezpečností ve vztahu k  ATM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6590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dálosti letadel v obchodní letecké dopravě2_Statist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Události letadel v obchodní letecké dopravě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3222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hraniční notifikace ACCID a INC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Oznámení o letecké nehodě a vážném incidentu 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5960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ahraniční notifikace ACCID a INC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zápatí 4"/>
          <p:cNvSpPr txBox="1">
            <a:spLocks/>
          </p:cNvSpPr>
          <p:nvPr userDrawn="1"/>
        </p:nvSpPr>
        <p:spPr>
          <a:xfrm>
            <a:off x="0" y="44625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Zahraniční letecké nehody a vážné incidenty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98B6C-BE13-4B5B-9C0F-23277DBFEF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29190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chodní letecká doprava - prv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o událostech v obchodní letecké dopravě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60BAC-FDA0-45D5-9AFE-7CFD2DE4F8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dálosti v AT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o událostech souvisejících s ATM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1EAE3-3C12-4F50-8CE6-579FCD49913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e o mezonárodní spoluprá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- mezinárodní spolupráce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0B24-DA56-4450-A2B4-20F1ED8099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olupráce s leteckými výrob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– spolupráce s leteckými výrobci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4E22B-1449-4832-9262-4D0EDDF986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e o M6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– spolehlivost motorů řady M601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38C22-478D-4E3D-BD73-7CA54C9C64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e o L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– L 13 Blaník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3439D-B990-4A57-AE62-7E26795D0B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dálo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Incidenty v provozu civilních letadel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547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rmace o pověřených osobá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– Pověření právnických osob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25D27-9A2A-4103-BD59-4A4CEF7DAB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rm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11E12-AC95-4F9D-9090-581BA04146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ávěr výroční porady 20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Závěr porady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325E4-C8C3-4CB8-85F0-E0BB9C5AED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řízení 37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Hlášení a analýza událostí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077D9-5DDE-4FD9-99DB-FC78655F75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řízení 37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Diskuze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2546F-A6E9-4818-B2B0-26ED26DC24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ystoupení host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Vystoupení hostů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BDF6C-9AC8-4A75-9A65-73400B0828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rmace olegislativ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– Evropská legislativa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AA13E-B2C2-4B74-9E8A-E05B22DBC4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řehled za rok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Údaje o provozní bezpečnosti v roce 2014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522D2-E179-4BB3-BF65-92EF44688B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chodní letecká doprava - inciden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o událostech v obchodní letecké dopravě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4B19D-235A-4C7E-A8BF-FFF64504C6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Avi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488017" y="188913"/>
            <a:ext cx="10945283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o událostech při dalších leteckých činnostech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4C676-9EAC-42C7-A7A8-9EB33AE12B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lý rok 20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Provozní bezpečnost v roce 2017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22659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tatní provo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488017" y="188913"/>
            <a:ext cx="10945283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o událostech v ostatním provozu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13FEE-5026-49A0-9708-DEE595819F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rvní titul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Přehled o událostech v obchodní letecké dopravě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7EE2E-3833-4852-A29D-91B132491D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rvní titul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 - statistika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C892A-55EB-4DA6-AF31-FB525C988C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rvní titul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 - statistika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9C298-0A5E-45A6-8AAF-96AE531695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rvní titul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 - statistika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5112568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01A52-AA8E-42A2-8A86-838EDFBE67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tist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4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 - statistika</a:t>
            </a:r>
          </a:p>
        </p:txBody>
      </p:sp>
      <p:sp>
        <p:nvSpPr>
          <p:cNvPr id="8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124744"/>
            <a:ext cx="11521280" cy="432048"/>
          </a:xfrm>
        </p:spPr>
        <p:txBody>
          <a:bodyPr>
            <a:noAutofit/>
          </a:bodyPr>
          <a:lstStyle>
            <a:lvl1pPr algn="just">
              <a:spcBef>
                <a:spcPts val="600"/>
              </a:spcBef>
              <a:buNone/>
              <a:defRPr sz="2400" b="1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8BB8C-3745-4560-B54F-4D2E771971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ul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k bezpečnosti letů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2483A-0C8E-4A97-9613-9BEC65C27B4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020DE-DBD6-45F4-99D9-01A9E2A470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Počet hlášených událostí - meziroční srovnání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7C3B6-EAF3-4342-9038-2686E0D108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Úvodní snímek rozboru za  celý rok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Provozní bezpečnost v roce 2012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92DDC-3B83-4AE4-9C15-F9BE9A3362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elý rok 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Provozní bezpečnost v roce 2020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55243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etiletí ÚZPL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Desetiletí působnosti ÚZPLN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4E643-D1F1-473F-8C26-A7588D6E0C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Úvodní snímek rozboru za  celý rok 20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4"/>
            <a:ext cx="9889067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Údaje o provozní bezpečnost v roce 2012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Údaje o provozní bezpečnosti v roce 2012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FDC28-89E8-47B5-BCEC-97E94F403D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hled o událostech v obchodní letecké doprav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 událostech v obchodní letecké dopravě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F0570-A450-4940-9CE8-2A2E6C5F1A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ablona Obchodní letecká dopr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4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5" name="Obrázek 4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" name="TextovéPole 5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7" name="TextovéPole 6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 událostech v obchodní letecké dopravě</a:t>
            </a:r>
          </a:p>
        </p:txBody>
      </p:sp>
      <p:sp>
        <p:nvSpPr>
          <p:cNvPr id="20" name="Zástupný symbol pro text 19"/>
          <p:cNvSpPr>
            <a:spLocks noGrp="1"/>
          </p:cNvSpPr>
          <p:nvPr>
            <p:ph type="body" sz="quarter" idx="13"/>
          </p:nvPr>
        </p:nvSpPr>
        <p:spPr>
          <a:xfrm>
            <a:off x="335360" y="1340768"/>
            <a:ext cx="11521280" cy="4896544"/>
          </a:xfrm>
        </p:spPr>
        <p:txBody>
          <a:bodyPr/>
          <a:lstStyle>
            <a:lvl1pPr algn="just">
              <a:spcBef>
                <a:spcPts val="600"/>
              </a:spcBef>
              <a:buNone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buFont typeface="Wingdings" pitchFamily="2" charset="2"/>
              <a:buChar char="Q"/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DB7D9-A47D-43AB-A6E2-4F75FF2690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ozáření laserovým zařízením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02CA2-8BDA-43E4-B6E1-DA054B035D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CAS 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indikace  TCAS RA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EEE43-B557-4705-AC09-C71A09A114E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řety s ptá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střetů s ptáky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E1942-3AD1-4529-98D5-E2DF418BDC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ference Střety s ptá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05C87-B26B-40B4-91D4-16D5FA239A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šeobecné letectv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 událostech ve všeobecném letectví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0EE40-766E-435B-ADDF-14125C772D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ablona letadla 2250 -570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000" b="1">
                <a:solidFill>
                  <a:srgbClr val="254061"/>
                </a:solidFill>
              </a:rPr>
              <a:t>Přehled o událostech při dalších leteckých činnostech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7EBD0-4937-4268-ADAF-2A2DA178EE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aprovo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Parašutistický provoz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0612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ablona letadla do 22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000" b="1">
                <a:solidFill>
                  <a:srgbClr val="254061"/>
                </a:solidFill>
              </a:rPr>
              <a:t>Přehled o událostech při dalších leteckých činnostech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B426A-7F71-42C4-95D2-D10B4D093E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ablona Všeobecné letectv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 událostech ve všeobecném letectví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710A5-5A35-4439-BA82-9FEB265869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hled o událostech při leteckých prac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 událostech při leteckých pracích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1A0B4-9EF8-485C-AE24-452C913F4E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Šablona Přehled o událostech při leteckých prac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 událostech při leteckých pracích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EBED6-3151-4F29-9B81-B92487E174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ku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Diskuze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80D50-641A-4621-BC10-D93324A4A6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ystoupení host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Vystoupení hostů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688918" y="1196975"/>
            <a:ext cx="2736849" cy="204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EE090-A633-49C1-8555-A8C88F1991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W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ÚZPLN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Internetové stránky ÚZPLN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5F643-DB88-48C4-B63E-CB403E706C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hraniční událo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Zahraniční letecké nehody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942D3-CF57-4F09-9B76-5F5D8F736E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zinárodní spoluprá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ÚZPLN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Mezinárodní  spolupráce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59801-4F45-4918-BE58-27214B6FEC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olupráce s justičními orgá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ÚZPLN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Koordinace šetření LN a vyšetřování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4CB42-3FFD-457D-8373-E364A1F181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zpilotní letad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44625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Bezpečnost v provozu systémů dálkově řízených letadel (RPAS)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943658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302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200" b="1">
                <a:solidFill>
                  <a:srgbClr val="254061"/>
                </a:solidFill>
              </a:rPr>
              <a:t>Události související s bezpečností ve vztahu k ATM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BCD19-7A91-4CE5-A42C-45DDAC2C53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brovolné hláš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Informace ÚZPLN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Oznamování událostí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C516-DBA8-4F2A-95AC-6F47BDEE52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Závěr porady k bezpečnosti letů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C33A6-C2AE-45F5-86C9-F29780C886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ávěr výroční por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Závěr porady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CB2DC-ECE2-42AE-8933-D756883F69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5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6" name="Obrázek 5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ovéPole 6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k bezpečnosti letů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825FB-A7CF-476C-B71A-EA78CE02D0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Arial" pitchFamily="34" charset="0"/>
              </a:defRPr>
            </a:lvl1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C42A3-CD04-4145-AD23-8C267A2760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77841-C0DB-45A2-85F5-6452681FFF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815CB-E2F2-430E-866F-5815082474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CFED8-8392-4F52-B394-9778A8692B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DCE98-1E11-443E-A446-36D626A173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ecké nehody Č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Letecké nehody na území České republiky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35555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4A568-C213-433B-88FA-256BA5AA18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44490-CAA0-441D-8606-310D127D83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93EB3-138C-45CD-A678-11E69A4D68A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37C2F-18FA-44BF-833C-3B54A33A74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69537-62BE-482A-8F0F-0D769A450A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0" y="116632"/>
            <a:ext cx="12192000" cy="720080"/>
            <a:chOff x="107504" y="44624"/>
            <a:chExt cx="9144000" cy="648072"/>
          </a:xfrm>
          <a:gradFill>
            <a:gsLst>
              <a:gs pos="0">
                <a:srgbClr val="92AFE2"/>
              </a:gs>
              <a:gs pos="50000">
                <a:srgbClr val="A6BCE4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</a:gradFill>
        </p:grpSpPr>
        <p:sp>
          <p:nvSpPr>
            <p:cNvPr id="3" name="Zástupný symbol pro zápatí 4"/>
            <p:cNvSpPr txBox="1">
              <a:spLocks/>
            </p:cNvSpPr>
            <p:nvPr/>
          </p:nvSpPr>
          <p:spPr>
            <a:xfrm>
              <a:off x="107504" y="44624"/>
              <a:ext cx="9144000" cy="648072"/>
            </a:xfrm>
            <a:prstGeom prst="rect">
              <a:avLst/>
            </a:prstGeom>
            <a:grpFill/>
          </p:spPr>
          <p:txBody>
            <a:bodyPr anchor="ctr"/>
            <a:lstStyle>
              <a:lvl1pPr>
                <a:defRPr baseline="0">
                  <a:solidFill>
                    <a:schemeClr val="tx1"/>
                  </a:solidFill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cs-CZ" sz="1200" dirty="0">
                <a:latin typeface="+mn-lt"/>
                <a:cs typeface="+mn-cs"/>
              </a:endParaRPr>
            </a:p>
          </p:txBody>
        </p:sp>
        <p:pic>
          <p:nvPicPr>
            <p:cNvPr id="4" name="Obrázek 3"/>
            <p:cNvPicPr/>
            <p:nvPr/>
          </p:nvPicPr>
          <p:blipFill>
            <a:blip r:embed="rId2" cstate="screen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8" y="188640"/>
              <a:ext cx="814571" cy="44666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" name="TextovéPole 4"/>
          <p:cNvSpPr txBox="1"/>
          <p:nvPr userDrawn="1"/>
        </p:nvSpPr>
        <p:spPr>
          <a:xfrm>
            <a:off x="1968500" y="188913"/>
            <a:ext cx="9889067" cy="5842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 bezpečnosti letů</a:t>
            </a:r>
          </a:p>
        </p:txBody>
      </p:sp>
      <p:sp>
        <p:nvSpPr>
          <p:cNvPr id="6" name="TextovéPole 5"/>
          <p:cNvSpPr txBox="1">
            <a:spLocks noChangeArrowheads="1"/>
          </p:cNvSpPr>
          <p:nvPr userDrawn="1"/>
        </p:nvSpPr>
        <p:spPr bwMode="auto">
          <a:xfrm>
            <a:off x="1968500" y="836613"/>
            <a:ext cx="9889067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cs-CZ" sz="2400" b="1">
                <a:solidFill>
                  <a:srgbClr val="254061"/>
                </a:solidFill>
              </a:rPr>
              <a:t>Přehled o událostech v obchodní letecké dopravě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D09A0-C0D3-4CCC-8884-76140790A9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se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Informace – ECCAIRS STEERING COMMITTEE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7F9D6-F2F9-412D-9B9F-860EBACAE1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93411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řehled za rok 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Údaje o provozní bezpečnosti v roce 2015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2CC52-B654-4881-95B1-84C1534D05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38194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ákladní údaje za rok 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Základní údaje o bezpečnosti v roce 2015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2CC52-B654-4881-95B1-84C1534D05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918424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k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Diskuze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C33F3-3A59-426A-B36B-D3CC8B3A80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594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ákladní údaje - 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000">
                <a:srgbClr val="0033CC"/>
              </a:gs>
              <a:gs pos="50000">
                <a:schemeClr val="tx2">
                  <a:lumMod val="60000"/>
                  <a:lumOff val="40000"/>
                </a:schemeClr>
              </a:gs>
              <a:gs pos="98000">
                <a:schemeClr val="tx2">
                  <a:lumMod val="20000"/>
                  <a:lumOff val="8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 údaje o bezpečnosti v roce 2015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6468-9026-4A40-AD0F-592280BA031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48643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Přehled za rok 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 userDrawn="1"/>
        </p:nvSpPr>
        <p:spPr>
          <a:xfrm>
            <a:off x="1678518" y="188913"/>
            <a:ext cx="10562167" cy="46196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Údaje o provozní bezpečnosti v roce 2016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2CC52-B654-4881-95B1-84C1534D05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18498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ciden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Incidenty 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9FACE-EEBC-464B-8370-361D75ED56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48442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láš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4"/>
          <p:cNvSpPr txBox="1">
            <a:spLocks/>
          </p:cNvSpPr>
          <p:nvPr userDrawn="1"/>
        </p:nvSpPr>
        <p:spPr>
          <a:xfrm>
            <a:off x="0" y="44451"/>
            <a:ext cx="12192000" cy="792163"/>
          </a:xfrm>
          <a:prstGeom prst="rect">
            <a:avLst/>
          </a:prstGeom>
          <a:gradFill flip="none" rotWithShape="1">
            <a:gsLst>
              <a:gs pos="29000">
                <a:schemeClr val="tx2">
                  <a:lumMod val="60000"/>
                  <a:lumOff val="40000"/>
                </a:schemeClr>
              </a:gs>
              <a:gs pos="51000">
                <a:srgbClr val="A6BCE4"/>
              </a:gs>
              <a:gs pos="86000">
                <a:schemeClr val="accent5">
                  <a:lumMod val="60000"/>
                  <a:lumOff val="40000"/>
                </a:schemeClr>
              </a:gs>
            </a:gsLst>
            <a:lin ang="10800000" scaled="1"/>
            <a:tileRect/>
          </a:gradFill>
        </p:spPr>
        <p:txBody>
          <a:bodyPr anchor="ctr"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200" dirty="0">
              <a:latin typeface="+mn-lt"/>
              <a:cs typeface="+mn-cs"/>
            </a:endParaRPr>
          </a:p>
        </p:txBody>
      </p:sp>
      <p:pic>
        <p:nvPicPr>
          <p:cNvPr id="3" name="Obrázek 7"/>
          <p:cNvPicPr>
            <a:picLocks noChangeAspect="1" noChangeArrowheads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718" y="188914"/>
            <a:ext cx="1225549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 userDrawn="1"/>
        </p:nvSpPr>
        <p:spPr>
          <a:xfrm>
            <a:off x="1678518" y="188914"/>
            <a:ext cx="10562167" cy="4616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dirty="0">
                <a:solidFill>
                  <a:schemeClr val="bg1"/>
                </a:solidFill>
              </a:rPr>
              <a:t>Systém hlášení událostí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9FACE-EEBC-464B-8370-361D75ED56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25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9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91" Type="http://schemas.openxmlformats.org/officeDocument/2006/relationships/slideLayout" Target="../slideLayouts/slideLayout9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10000"/>
                <a:lumOff val="90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AC5B052-A894-4F6A-999F-C0CF9EEDDF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3" r:id="rId1"/>
    <p:sldLayoutId id="2147489696" r:id="rId2"/>
    <p:sldLayoutId id="2147489697" r:id="rId3"/>
    <p:sldLayoutId id="2147489694" r:id="rId4"/>
    <p:sldLayoutId id="2147489700" r:id="rId5"/>
    <p:sldLayoutId id="2147489698" r:id="rId6"/>
    <p:sldLayoutId id="2147489699" r:id="rId7"/>
    <p:sldLayoutId id="2147489695" r:id="rId8"/>
    <p:sldLayoutId id="2147489683" r:id="rId9"/>
    <p:sldLayoutId id="2147489603" r:id="rId10"/>
    <p:sldLayoutId id="2147489614" r:id="rId11"/>
    <p:sldLayoutId id="2147489685" r:id="rId12"/>
    <p:sldLayoutId id="2147489671" r:id="rId13"/>
    <p:sldLayoutId id="2147489687" r:id="rId14"/>
    <p:sldLayoutId id="2147489674" r:id="rId15"/>
    <p:sldLayoutId id="2147489673" r:id="rId16"/>
    <p:sldLayoutId id="2147489672" r:id="rId17"/>
    <p:sldLayoutId id="2147489670" r:id="rId18"/>
    <p:sldLayoutId id="2147489686" r:id="rId19"/>
    <p:sldLayoutId id="2147489684" r:id="rId20"/>
    <p:sldLayoutId id="2147489669" r:id="rId21"/>
    <p:sldLayoutId id="2147489693" r:id="rId22"/>
    <p:sldLayoutId id="2147489701" r:id="rId23"/>
    <p:sldLayoutId id="2147489615" r:id="rId24"/>
    <p:sldLayoutId id="2147489616" r:id="rId25"/>
    <p:sldLayoutId id="2147489618" r:id="rId26"/>
    <p:sldLayoutId id="2147489619" r:id="rId27"/>
    <p:sldLayoutId id="2147489620" r:id="rId28"/>
    <p:sldLayoutId id="2147489621" r:id="rId29"/>
    <p:sldLayoutId id="2147489622" r:id="rId30"/>
    <p:sldLayoutId id="2147489623" r:id="rId31"/>
    <p:sldLayoutId id="2147489624" r:id="rId32"/>
    <p:sldLayoutId id="2147489625" r:id="rId33"/>
    <p:sldLayoutId id="2147489626" r:id="rId34"/>
    <p:sldLayoutId id="2147489627" r:id="rId35"/>
    <p:sldLayoutId id="2147489628" r:id="rId36"/>
    <p:sldLayoutId id="2147489629" r:id="rId37"/>
    <p:sldLayoutId id="2147489630" r:id="rId38"/>
    <p:sldLayoutId id="2147489631" r:id="rId39"/>
    <p:sldLayoutId id="2147489632" r:id="rId40"/>
    <p:sldLayoutId id="2147489633" r:id="rId41"/>
    <p:sldLayoutId id="2147489634" r:id="rId42"/>
    <p:sldLayoutId id="2147489635" r:id="rId43"/>
    <p:sldLayoutId id="2147489636" r:id="rId44"/>
    <p:sldLayoutId id="2147489637" r:id="rId45"/>
    <p:sldLayoutId id="2147489638" r:id="rId46"/>
    <p:sldLayoutId id="2147489639" r:id="rId47"/>
    <p:sldLayoutId id="2147489640" r:id="rId48"/>
    <p:sldLayoutId id="2147489641" r:id="rId49"/>
    <p:sldLayoutId id="2147489642" r:id="rId50"/>
    <p:sldLayoutId id="2147489643" r:id="rId51"/>
    <p:sldLayoutId id="2147489644" r:id="rId52"/>
    <p:sldLayoutId id="2147489645" r:id="rId53"/>
    <p:sldLayoutId id="2147489646" r:id="rId54"/>
    <p:sldLayoutId id="2147489647" r:id="rId55"/>
    <p:sldLayoutId id="2147489648" r:id="rId56"/>
    <p:sldLayoutId id="2147489649" r:id="rId57"/>
    <p:sldLayoutId id="2147489650" r:id="rId58"/>
    <p:sldLayoutId id="2147489651" r:id="rId59"/>
    <p:sldLayoutId id="2147489652" r:id="rId60"/>
    <p:sldLayoutId id="2147489653" r:id="rId61"/>
    <p:sldLayoutId id="2147489654" r:id="rId62"/>
    <p:sldLayoutId id="2147489655" r:id="rId63"/>
    <p:sldLayoutId id="2147489656" r:id="rId64"/>
    <p:sldLayoutId id="2147489657" r:id="rId65"/>
    <p:sldLayoutId id="2147489658" r:id="rId66"/>
    <p:sldLayoutId id="2147489659" r:id="rId67"/>
    <p:sldLayoutId id="2147489660" r:id="rId68"/>
    <p:sldLayoutId id="2147489661" r:id="rId69"/>
    <p:sldLayoutId id="2147489662" r:id="rId70"/>
    <p:sldLayoutId id="2147489663" r:id="rId71"/>
    <p:sldLayoutId id="2147489664" r:id="rId72"/>
    <p:sldLayoutId id="2147489665" r:id="rId73"/>
    <p:sldLayoutId id="2147489666" r:id="rId74"/>
    <p:sldLayoutId id="2147489667" r:id="rId75"/>
    <p:sldLayoutId id="2147489604" r:id="rId76"/>
    <p:sldLayoutId id="2147489605" r:id="rId77"/>
    <p:sldLayoutId id="2147489606" r:id="rId78"/>
    <p:sldLayoutId id="2147489607" r:id="rId79"/>
    <p:sldLayoutId id="2147489608" r:id="rId80"/>
    <p:sldLayoutId id="2147489609" r:id="rId81"/>
    <p:sldLayoutId id="2147489610" r:id="rId82"/>
    <p:sldLayoutId id="2147489611" r:id="rId83"/>
    <p:sldLayoutId id="2147489612" r:id="rId84"/>
    <p:sldLayoutId id="2147489668" r:id="rId85"/>
    <p:sldLayoutId id="2147489675" r:id="rId86"/>
    <p:sldLayoutId id="2147489676" r:id="rId87"/>
    <p:sldLayoutId id="2147489682" r:id="rId88"/>
    <p:sldLayoutId id="2147489681" r:id="rId89"/>
    <p:sldLayoutId id="2147489689" r:id="rId90"/>
    <p:sldLayoutId id="2147489692" r:id="rId91"/>
    <p:sldLayoutId id="2147489691" r:id="rId9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7"/>
          <p:cNvSpPr>
            <a:spLocks noGrp="1"/>
          </p:cNvSpPr>
          <p:nvPr>
            <p:ph type="subTitle" idx="4294967295"/>
          </p:nvPr>
        </p:nvSpPr>
        <p:spPr>
          <a:xfrm>
            <a:off x="1524001" y="2852936"/>
            <a:ext cx="9143999" cy="288032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Analytické zhodnocení událostí </a:t>
            </a:r>
            <a:b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v letovém provozu</a:t>
            </a:r>
          </a:p>
        </p:txBody>
      </p:sp>
    </p:spTree>
    <p:extLst>
      <p:ext uri="{BB962C8B-B14F-4D97-AF65-F5344CB8AC3E}">
        <p14:creationId xmlns:p14="http://schemas.microsoft.com/office/powerpoint/2010/main" val="1276313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1422DAD-39AC-10D5-72C9-E4E2356AC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02073D3-FE50-BA6B-E6C0-3413CC13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26E310D4-BEEA-CE48-950E-87C87EB683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3620001"/>
              </p:ext>
            </p:extLst>
          </p:nvPr>
        </p:nvGraphicFramePr>
        <p:xfrm>
          <a:off x="609600" y="136524"/>
          <a:ext cx="10972800" cy="6095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7187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62074"/>
          </a:xfrm>
        </p:spPr>
        <p:txBody>
          <a:bodyPr/>
          <a:lstStyle/>
          <a:p>
            <a:r>
              <a:rPr lang="cs-CZ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Použité zkratky pro kategorie událostí dle CAST/ICAO</a:t>
            </a:r>
            <a:endParaRPr lang="cs-CZ" sz="2000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5E17E736-815C-46CD-BAA7-C4CB59F0E8C0}"/>
              </a:ext>
            </a:extLst>
          </p:cNvPr>
          <p:cNvSpPr/>
          <p:nvPr/>
        </p:nvSpPr>
        <p:spPr>
          <a:xfrm>
            <a:off x="1775520" y="908721"/>
            <a:ext cx="8712968" cy="548509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ADRM: Aerodrome				Letiště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AMAN: Abrupt maneuvre				Prudký manévr, manévr k odvrácení srážky, apod.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ARC: Abnormal runway contact				Neobvyklý kontakt se vzletovou/přistávací dráhou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ATM: ATM/CNS					Případy související s uspořádáním letového provozu nebo s otázkami 						služeb v oblasti komunikace, navigace či dohledu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BIRD: Birdstrike					Srážka / hrozící srážka s ptákem/ptáky</a:t>
            </a:r>
          </a:p>
          <a:p>
            <a:pPr algn="just">
              <a:spcBef>
                <a:spcPct val="20000"/>
              </a:spcBef>
              <a:defRPr/>
            </a:pPr>
            <a:r>
              <a:rPr lang="en-US" sz="900" dirty="0">
                <a:solidFill>
                  <a:srgbClr val="002060"/>
                </a:solidFill>
              </a:rPr>
              <a:t>CTOL: Collision with obstacle(s) during take-off and landing</a:t>
            </a:r>
            <a:r>
              <a:rPr lang="cs-CZ" sz="900" dirty="0">
                <a:solidFill>
                  <a:srgbClr val="002060"/>
                </a:solidFill>
              </a:rPr>
              <a:t>		Srážka s překážkou během vzletu/přistání</a:t>
            </a:r>
          </a:p>
          <a:p>
            <a:pPr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F-NI: Fire/smoke (non-impact)				</a:t>
            </a:r>
            <a:r>
              <a:rPr lang="cs-CZ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Oheň nebo kouř v letadle nebo na něm, za letu nebo na zemi</a:t>
            </a:r>
          </a:p>
          <a:p>
            <a:pPr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F-POST: Fire/smoke (post-impact)				</a:t>
            </a:r>
            <a:r>
              <a:rPr lang="cs-CZ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Oheň nebo kouř v důsledku nárazu</a:t>
            </a:r>
            <a:endParaRPr lang="cs-CZ" sz="900" dirty="0">
              <a:solidFill>
                <a:srgbClr val="002060"/>
              </a:solidFill>
            </a:endParaRP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FUEL: Fuel related				Události související s palivem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GCOL: Ground Collision				Pozemní kolize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GTOW: Glider towing related events			Události související s vlekem kluzáků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ICE: Icing					Námraza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LALT: Low altitude operations				Činnosti v malé výšce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LOC-G: Loss of control – ground				Ztráta řízení – na zemi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LOC-I: Loss of control – inflight				Ztráta řízení – za letu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LOLI: Loss of lifting conditions en-route			Ztráta vzestupných proudů na trati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MAC: Airprox/ ACAS alert/ loss of separation/ (near) midair collisions		Airprox/TCAS (systém varování a zabránění srážce)/porušení rozestupů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MED: Medical					Zhoršení zdravotního stavu na palubě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NAV: Navigation error				Chyba v navigaci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OTHR: Other					Jiné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RAMP: Ground Handling				</a:t>
            </a:r>
            <a:r>
              <a:rPr lang="pl-PL" sz="900" dirty="0">
                <a:solidFill>
                  <a:srgbClr val="002060"/>
                </a:solidFill>
              </a:rPr>
              <a:t>Události spojené s obsluhou letadla na zemi</a:t>
            </a:r>
            <a:endParaRPr lang="cs-CZ" sz="900" dirty="0">
              <a:solidFill>
                <a:srgbClr val="002060"/>
              </a:solidFill>
            </a:endParaRP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RE: Runway excursion				Neúmyslné vyjetí ze vzletové/přistávací dráhy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RI: Runway incursion - vehicle, aircraft or person			Nepovolený vstup na vzletovou/přistávací dráhu vozidlem, letadlem či osobou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SCF-NP: System/component failure or malfunction [non-powerplant]		Selhání nebo závada na systému/součásti (nesouvisí s pohonnou soustavou)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SCF-PP: Powerplant failure or malfunction			Selhání nebo závada na systému/součásti (pohonná soustava)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SEC: Security related				Události související s bezpečností – ochranou před protiprávními činy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TURB: Turbulence encounter				Ovlivnění letu turbulencí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UIMC: Unintended flight in IMC				Nezamýšlený let v meteorologických podmínkách pro let podle přístrojů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UNK: Unknown or undetermined				Pro kategorizaci události není dostatek informací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USOS: Undershoot/overshoot				Přistání před/za dráhu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WILD: Collision Wildlife				Srážka / hrozící srážka se zvěří</a:t>
            </a:r>
          </a:p>
          <a:p>
            <a:pPr algn="just">
              <a:spcBef>
                <a:spcPct val="20000"/>
              </a:spcBef>
              <a:defRPr/>
            </a:pPr>
            <a:r>
              <a:rPr lang="cs-CZ" sz="900" dirty="0">
                <a:solidFill>
                  <a:srgbClr val="002060"/>
                </a:solidFill>
              </a:rPr>
              <a:t>WSTRW: Windshear or thunderstorm			Události související se střihem větru nebo bouřkou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01EFCE4-CAC3-4962-8412-EC4DE23A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724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A0F793-1C76-78E9-264E-B3E1BB3FA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Hlášení událostí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6372A96-B607-69FE-6D1F-04916FF65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F6F4CBD-2325-991D-0628-D43BD6C67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BF21347-8586-55A0-7C5F-B272A94FEB2E}"/>
              </a:ext>
            </a:extLst>
          </p:cNvPr>
          <p:cNvSpPr txBox="1"/>
          <p:nvPr/>
        </p:nvSpPr>
        <p:spPr>
          <a:xfrm>
            <a:off x="479376" y="1417638"/>
            <a:ext cx="111030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rgbClr val="002060"/>
                </a:solidFill>
              </a:rPr>
              <a:t>Hlášení událostí: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</a:rPr>
              <a:t>reportovací portál systému ECCAIRS – možnost registrace, správa událostí, formuláře (online/</a:t>
            </a:r>
            <a:r>
              <a:rPr lang="cs-CZ" sz="2000" dirty="0" err="1">
                <a:solidFill>
                  <a:srgbClr val="002060"/>
                </a:solidFill>
              </a:rPr>
              <a:t>offline</a:t>
            </a:r>
            <a:r>
              <a:rPr lang="cs-CZ" sz="2000" dirty="0">
                <a:solidFill>
                  <a:srgbClr val="002060"/>
                </a:solidFill>
              </a:rPr>
              <a:t>) dle druhu provozu možnost aktualizace odeslaných reportů apod.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2060"/>
                </a:solidFill>
              </a:rPr>
              <a:t>Reportovací portál ÚZPLN – bez registrace, bez databáze, v českém jazyce, spíše pro jednorázová hlášení, formuláře dle druhu provozu (online/</a:t>
            </a:r>
            <a:r>
              <a:rPr lang="cs-CZ" sz="2000" dirty="0" err="1">
                <a:solidFill>
                  <a:srgbClr val="002060"/>
                </a:solidFill>
              </a:rPr>
              <a:t>offline</a:t>
            </a:r>
            <a:r>
              <a:rPr lang="cs-CZ" sz="2000" dirty="0">
                <a:solidFill>
                  <a:srgbClr val="002060"/>
                </a:solidFill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2000" dirty="0">
              <a:solidFill>
                <a:srgbClr val="002060"/>
              </a:solidFill>
            </a:endParaRPr>
          </a:p>
          <a:p>
            <a:r>
              <a:rPr lang="cs-CZ" sz="2000" dirty="0">
                <a:solidFill>
                  <a:srgbClr val="002060"/>
                </a:solidFill>
              </a:rPr>
              <a:t>ÚZPLN pořádá školení pro uživatele – poslední prosinec 2024, záznam bude zveřejněn na webu ÚZPLN (uzpln.gov.cz)</a:t>
            </a:r>
          </a:p>
          <a:p>
            <a:endParaRPr lang="cs-CZ" sz="2000" dirty="0">
              <a:solidFill>
                <a:srgbClr val="002060"/>
              </a:solidFill>
            </a:endParaRPr>
          </a:p>
          <a:p>
            <a:endParaRPr lang="cs-CZ" sz="20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ECCAIRS 2 Central Hub logo">
            <a:extLst>
              <a:ext uri="{FF2B5EF4-FFF2-40B4-BE49-F238E27FC236}">
                <a16:creationId xmlns:a16="http://schemas.microsoft.com/office/drawing/2014/main" id="{EE99EBCA-E7A1-9F1B-1282-AC875107F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379" y="4744984"/>
            <a:ext cx="3771242" cy="677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685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0E82B9-F1C7-A3A6-3DA9-7C4C3B298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Děkuji za pozornost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22C3F03-164E-6007-2302-6FE6573C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E66CC14-D4ED-912B-E13D-BFAC5C2C3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50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95A3E7-6B7A-A2D1-499B-4B0C98712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cs-CZ" sz="2200" b="1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Vývoj počtu nahlášených událostí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5586213-F022-06FF-AF63-C1D5594B5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DAD00C-1674-4E9D-5085-491CAD6D4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F9D6227C-D4BA-AD4E-FEFC-0E63387553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1179622"/>
              </p:ext>
            </p:extLst>
          </p:nvPr>
        </p:nvGraphicFramePr>
        <p:xfrm>
          <a:off x="609600" y="1124744"/>
          <a:ext cx="1097280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2746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4E77482-A961-2B85-86AC-F9D87C78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4F03DD-038B-BA7D-4B34-3E918104D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2C282D35-B2B4-2172-89A7-CCD661D7D8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8129571"/>
              </p:ext>
            </p:extLst>
          </p:nvPr>
        </p:nvGraphicFramePr>
        <p:xfrm>
          <a:off x="609600" y="260648"/>
          <a:ext cx="109728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5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70FAAC6-801E-19CE-FAC8-93B0E28A6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13. 1. 2024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BE3BF1-B3CB-AC9B-6058-447DEE44B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6" name="Nadpis 4">
            <a:extLst>
              <a:ext uri="{FF2B5EF4-FFF2-40B4-BE49-F238E27FC236}">
                <a16:creationId xmlns:a16="http://schemas.microsoft.com/office/drawing/2014/main" id="{136A97D3-F459-6ACC-71CC-027F3C0B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44924"/>
            <a:ext cx="10972800" cy="1143000"/>
          </a:xfrm>
        </p:spPr>
        <p:txBody>
          <a:bodyPr/>
          <a:lstStyle/>
          <a:p>
            <a:r>
              <a:rPr lang="cs-CZ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leteckých nehod letadel zapsaných v leteckém rejstříku, které se staly na území České republiky v roce 2025 a porovnání s rokem 2024</a:t>
            </a:r>
            <a:endParaRPr lang="cs-CZ" sz="2200" dirty="0"/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7E3BA241-9C9D-4210-665D-E87B82F185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0757618"/>
              </p:ext>
            </p:extLst>
          </p:nvPr>
        </p:nvGraphicFramePr>
        <p:xfrm>
          <a:off x="609600" y="1340769"/>
          <a:ext cx="10972800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90712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70FAAC6-801E-19CE-FAC8-93B0E28A6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9BE3BF1-B3CB-AC9B-6058-447DEE44B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sp>
        <p:nvSpPr>
          <p:cNvPr id="6" name="Nadpis 4">
            <a:extLst>
              <a:ext uri="{FF2B5EF4-FFF2-40B4-BE49-F238E27FC236}">
                <a16:creationId xmlns:a16="http://schemas.microsoft.com/office/drawing/2014/main" id="{136A97D3-F459-6ACC-71CC-027F3C0B3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51421"/>
            <a:ext cx="10972800" cy="1143000"/>
          </a:xfrm>
        </p:spPr>
        <p:txBody>
          <a:bodyPr/>
          <a:lstStyle/>
          <a:p>
            <a:r>
              <a:rPr lang="cs-CZ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Počet leteckých nehod dle druhu sportovních létajících zařízení, které se staly na území České republiky v roce 2025 a porovnání s rokem 2024</a:t>
            </a:r>
            <a:br>
              <a:rPr lang="cs-CZ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2200" dirty="0"/>
          </a:p>
        </p:txBody>
      </p:sp>
      <p:graphicFrame>
        <p:nvGraphicFramePr>
          <p:cNvPr id="2" name="Zástupný symbol pro obsah 6">
            <a:extLst>
              <a:ext uri="{FF2B5EF4-FFF2-40B4-BE49-F238E27FC236}">
                <a16:creationId xmlns:a16="http://schemas.microsoft.com/office/drawing/2014/main" id="{3520D14E-3058-4B3F-A5C0-5076554E1F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634230"/>
              </p:ext>
            </p:extLst>
          </p:nvPr>
        </p:nvGraphicFramePr>
        <p:xfrm>
          <a:off x="609600" y="1556792"/>
          <a:ext cx="109728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070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2644C21-64F3-EBE5-B496-B64864335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C1595F-24B2-9FAB-53CD-89537820A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EE49512-E9B3-0204-2151-910A99102976}"/>
              </a:ext>
            </a:extLst>
          </p:cNvPr>
          <p:cNvSpPr/>
          <p:nvPr/>
        </p:nvSpPr>
        <p:spPr>
          <a:xfrm>
            <a:off x="2027548" y="428418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cs-C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Vývoj počtu leteckých nehod </a:t>
            </a:r>
            <a:r>
              <a:rPr lang="cs-CZ" sz="2000" b="1" dirty="0">
                <a:solidFill>
                  <a:srgbClr val="002060"/>
                </a:solidFill>
              </a:rPr>
              <a:t>v rámci provozu letadel s MTOM</a:t>
            </a:r>
            <a:br>
              <a:rPr lang="cs-CZ" sz="2000" b="1" dirty="0">
                <a:solidFill>
                  <a:srgbClr val="002060"/>
                </a:solidFill>
              </a:rPr>
            </a:br>
            <a:r>
              <a:rPr lang="cs-CZ" sz="2000" b="1" dirty="0">
                <a:solidFill>
                  <a:srgbClr val="002060"/>
                </a:solidFill>
              </a:rPr>
              <a:t>do 2 250 kg a parašutistických nehod</a:t>
            </a:r>
            <a:r>
              <a:rPr lang="cs-CZ" sz="2000" dirty="0">
                <a:solidFill>
                  <a:srgbClr val="002060"/>
                </a:solidFill>
              </a:rPr>
              <a:t> </a:t>
            </a:r>
            <a:r>
              <a:rPr lang="cs-CZ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území ČR </a:t>
            </a:r>
            <a:endParaRPr lang="cs-CZ" sz="2000" dirty="0">
              <a:solidFill>
                <a:srgbClr val="002060"/>
              </a:solidFill>
            </a:endParaRP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B89FE0D6-C914-E4A5-5702-923476DAAC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286481"/>
              </p:ext>
            </p:extLst>
          </p:nvPr>
        </p:nvGraphicFramePr>
        <p:xfrm>
          <a:off x="609600" y="1136304"/>
          <a:ext cx="10972800" cy="4988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6545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D4B14-53B3-D4D8-F684-675098D6A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315C05-FAEC-E5E1-5061-211B7567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C8C4B5A-F12B-F6C0-75EC-6B4E0D585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4A480514-7E66-BDC8-D629-AEBAFDFF8E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952119"/>
              </p:ext>
            </p:extLst>
          </p:nvPr>
        </p:nvGraphicFramePr>
        <p:xfrm>
          <a:off x="609600" y="404664"/>
          <a:ext cx="109728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3034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4F15C42-49EE-269F-DA12-7E3B6DCFD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387660-1C17-AB29-7AAB-76DE292CB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4A075759-0481-EE54-EAB1-DFFFA1EE2B16}"/>
              </a:ext>
            </a:extLst>
          </p:cNvPr>
          <p:cNvSpPr/>
          <p:nvPr/>
        </p:nvSpPr>
        <p:spPr>
          <a:xfrm>
            <a:off x="609600" y="605861"/>
            <a:ext cx="1097280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ts val="600"/>
              </a:spcBef>
              <a:tabLst>
                <a:tab pos="6537325" algn="l"/>
              </a:tabLst>
            </a:pPr>
            <a:r>
              <a:rPr lang="cs-CZ" sz="2000" b="1" dirty="0">
                <a:solidFill>
                  <a:srgbClr val="002060"/>
                </a:solidFill>
              </a:rPr>
              <a:t>Vývoj počtu osob, které zahynuly při leteckých nehodách </a:t>
            </a:r>
            <a:br>
              <a:rPr lang="cs-CZ" sz="2000" b="1" dirty="0">
                <a:solidFill>
                  <a:srgbClr val="002060"/>
                </a:solidFill>
              </a:rPr>
            </a:br>
            <a:r>
              <a:rPr lang="cs-CZ" sz="2000" b="1" dirty="0">
                <a:solidFill>
                  <a:srgbClr val="002060"/>
                </a:solidFill>
              </a:rPr>
              <a:t>a parašutistických nehodách se smrtelnými následky na území ČR</a:t>
            </a:r>
          </a:p>
          <a:p>
            <a:pPr marL="0" lvl="1" algn="ctr">
              <a:spcBef>
                <a:spcPts val="600"/>
              </a:spcBef>
              <a:tabLst>
                <a:tab pos="6537325" algn="l"/>
              </a:tabLst>
            </a:pPr>
            <a:r>
              <a:rPr lang="cs-CZ" sz="2000" dirty="0">
                <a:solidFill>
                  <a:srgbClr val="002060"/>
                </a:solidFill>
              </a:rPr>
              <a:t>Porovnání období pěti let (2021 – 2025)</a:t>
            </a: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64279C0B-1BB1-9FDA-88A9-CC35BEF77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2332556"/>
              </p:ext>
            </p:extLst>
          </p:nvPr>
        </p:nvGraphicFramePr>
        <p:xfrm>
          <a:off x="609601" y="1772816"/>
          <a:ext cx="10972800" cy="4479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7142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1422DAD-39AC-10D5-72C9-E4E2356AC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11. 1. 2025</a:t>
            </a: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02073D3-FE50-BA6B-E6C0-3413CC13F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66AEB-3803-4E92-BC88-15BCB6225E6C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F319BB56-2579-66F8-8AFB-5A78102961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6581576"/>
              </p:ext>
            </p:extLst>
          </p:nvPr>
        </p:nvGraphicFramePr>
        <p:xfrm>
          <a:off x="609600" y="260650"/>
          <a:ext cx="10972800" cy="6095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99300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873</Words>
  <Application>Microsoft Office PowerPoint</Application>
  <PresentationFormat>Širokoúhlá obrazovka</PresentationFormat>
  <Paragraphs>100</Paragraphs>
  <Slides>13</Slides>
  <Notes>1</Notes>
  <HiddenSlides>1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Motiv sady Office</vt:lpstr>
      <vt:lpstr>Prezentace aplikace PowerPoint</vt:lpstr>
      <vt:lpstr>Vývoj počtu nahlášených událostí</vt:lpstr>
      <vt:lpstr>Prezentace aplikace PowerPoint</vt:lpstr>
      <vt:lpstr>Počet leteckých nehod letadel zapsaných v leteckém rejstříku, které se staly na území České republiky v roce 2025 a porovnání s rokem 2024</vt:lpstr>
      <vt:lpstr>Počet leteckých nehod dle druhu sportovních létajících zařízení, které se staly na území České republiky v roce 2025 a porovnání s rokem 2024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Použité zkratky pro kategorie událostí dle CAST/ICAO</vt:lpstr>
      <vt:lpstr>Hlášení událostí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2016-01-11T13:28:23Z</dcterms:created>
  <dcterms:modified xsi:type="dcterms:W3CDTF">2026-01-09T16:07:00Z</dcterms:modified>
</cp:coreProperties>
</file>