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6858000" cx="12192000"/>
  <p:notesSz cx="6858000" cy="9144000"/>
  <p:embeddedFontLst>
    <p:embeddedFont>
      <p:font typeface="Arial Black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42" roundtripDataSignature="AMtx7mhxa+qI8x8rHziK2lkAwYqXRu1g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40"/>
        <p:guide pos="21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customschemas.google.com/relationships/presentationmetadata" Target="metadata"/><Relationship Id="rId41" Type="http://schemas.openxmlformats.org/officeDocument/2006/relationships/font" Target="fonts/ArialBlack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i="0"/>
          </a:p>
        </p:txBody>
      </p:sp>
      <p:sp>
        <p:nvSpPr>
          <p:cNvPr id="378" name="Google Shape;378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_nebe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62" y="-13448"/>
            <a:ext cx="12193764" cy="6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1744" y="2145342"/>
            <a:ext cx="4923691" cy="182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věr">
  <p:cSld name="závěr">
    <p:bg>
      <p:bgPr>
        <a:solidFill>
          <a:srgbClr val="023E88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0"/>
          <p:cNvSpPr txBox="1"/>
          <p:nvPr>
            <p:ph type="title"/>
          </p:nvPr>
        </p:nvSpPr>
        <p:spPr>
          <a:xfrm>
            <a:off x="1949007" y="1539749"/>
            <a:ext cx="822931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0"/>
          <p:cNvSpPr txBox="1"/>
          <p:nvPr>
            <p:ph idx="1" type="body"/>
          </p:nvPr>
        </p:nvSpPr>
        <p:spPr>
          <a:xfrm>
            <a:off x="1949008" y="3628720"/>
            <a:ext cx="8229313" cy="1197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2" name="Google Shape;72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2949" y="6409496"/>
            <a:ext cx="896750" cy="10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3445" y="4825999"/>
            <a:ext cx="1836055" cy="681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7" name="Google Shape;77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type="secHead">
  <p:cSld name="SECTION_HEADE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9" name="Google Shape;89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" name="Google Shape;102;p45"/>
          <p:cNvSpPr txBox="1"/>
          <p:nvPr>
            <p:ph idx="2" type="body"/>
          </p:nvPr>
        </p:nvSpPr>
        <p:spPr>
          <a:xfrm>
            <a:off x="839788" y="2505074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4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4" name="Google Shape;104;p45"/>
          <p:cNvSpPr txBox="1"/>
          <p:nvPr>
            <p:ph idx="4" type="body"/>
          </p:nvPr>
        </p:nvSpPr>
        <p:spPr>
          <a:xfrm>
            <a:off x="6172200" y="2505074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6" name="Google Shape;116;p4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7" name="Google Shape;117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4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4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4" name="Google Shape;124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>
  <p:cSld name="Úvodní snímek">
    <p:bg>
      <p:bgPr>
        <a:solidFill>
          <a:srgbClr val="023E88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7"/>
          <p:cNvSpPr txBox="1"/>
          <p:nvPr>
            <p:ph idx="1" type="subTitle"/>
          </p:nvPr>
        </p:nvSpPr>
        <p:spPr>
          <a:xfrm>
            <a:off x="1568188" y="312353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" name="Google Shape;20;p37"/>
          <p:cNvSpPr txBox="1"/>
          <p:nvPr>
            <p:ph type="title"/>
          </p:nvPr>
        </p:nvSpPr>
        <p:spPr>
          <a:xfrm>
            <a:off x="1568189" y="1666838"/>
            <a:ext cx="9144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  <a:defRPr b="1" sz="5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2949" y="6409496"/>
            <a:ext cx="896750" cy="10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2117" y="6172199"/>
            <a:ext cx="982364" cy="364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_voda">
  <p:cSld name="Prázdný_voda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9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1744" y="2145342"/>
            <a:ext cx="4923691" cy="182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_louka">
  <p:cSld name="Prázdný_louka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62" y="-1"/>
            <a:ext cx="12193764" cy="6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1744" y="2145342"/>
            <a:ext cx="4923691" cy="182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3"/>
          <p:cNvSpPr txBox="1"/>
          <p:nvPr>
            <p:ph idx="1" type="body"/>
          </p:nvPr>
        </p:nvSpPr>
        <p:spPr>
          <a:xfrm>
            <a:off x="542318" y="126862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23E88"/>
              </a:buClr>
              <a:buSzPts val="1800"/>
              <a:buNone/>
              <a:defRPr sz="1800"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55600" lvl="1" marL="9144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rgbClr val="023E88"/>
              </a:buClr>
              <a:buSzPts val="2000"/>
              <a:buFont typeface="Times New Roman"/>
              <a:buChar char="‒"/>
              <a:defRPr sz="2000"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23850" lvl="2" marL="1371600" algn="l">
              <a:lnSpc>
                <a:spcPct val="9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3"/>
          <p:cNvSpPr txBox="1"/>
          <p:nvPr>
            <p:ph type="title"/>
          </p:nvPr>
        </p:nvSpPr>
        <p:spPr>
          <a:xfrm>
            <a:off x="542318" y="387580"/>
            <a:ext cx="10515600" cy="8569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3E88"/>
              </a:buClr>
              <a:buSzPts val="3300"/>
              <a:buFont typeface="Arial"/>
              <a:buNone/>
              <a:defRPr b="1">
                <a:solidFill>
                  <a:srgbClr val="023E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" name="Google Shape;3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12117" y="6172199"/>
            <a:ext cx="979080" cy="3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9" y="6409496"/>
            <a:ext cx="899740" cy="10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rázek">
  <p:cSld name="Nadpis a obráze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4"/>
          <p:cNvSpPr/>
          <p:nvPr>
            <p:ph idx="2" type="pic"/>
          </p:nvPr>
        </p:nvSpPr>
        <p:spPr>
          <a:xfrm>
            <a:off x="544990" y="1622430"/>
            <a:ext cx="10679511" cy="3856826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54"/>
          <p:cNvSpPr txBox="1"/>
          <p:nvPr>
            <p:ph idx="1" type="body"/>
          </p:nvPr>
        </p:nvSpPr>
        <p:spPr>
          <a:xfrm>
            <a:off x="544990" y="5490431"/>
            <a:ext cx="10679511" cy="538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23E88"/>
              </a:buClr>
              <a:buSzPts val="1800"/>
              <a:buNone/>
              <a:defRPr i="1" sz="1800"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800"/>
              <a:buChar char="•"/>
              <a:defRPr i="1"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500"/>
              <a:buChar char="•"/>
              <a:defRPr i="1"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Char char="•"/>
              <a:defRPr i="1"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Char char="•"/>
              <a:defRPr i="1"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7" name="Google Shape;3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12117" y="6172199"/>
            <a:ext cx="979080" cy="3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9" y="6409496"/>
            <a:ext cx="899740" cy="1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4"/>
          <p:cNvSpPr txBox="1"/>
          <p:nvPr>
            <p:ph type="title"/>
          </p:nvPr>
        </p:nvSpPr>
        <p:spPr>
          <a:xfrm>
            <a:off x="542318" y="153262"/>
            <a:ext cx="1075364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3E88"/>
              </a:buClr>
              <a:buSzPts val="3300"/>
              <a:buFont typeface="Arial"/>
              <a:buNone/>
              <a:defRPr b="1">
                <a:solidFill>
                  <a:srgbClr val="023E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6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3 sloupce">
  <p:cSld name="Nadpis a 3 sloupc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5"/>
          <p:cNvSpPr txBox="1"/>
          <p:nvPr>
            <p:ph idx="1" type="body"/>
          </p:nvPr>
        </p:nvSpPr>
        <p:spPr>
          <a:xfrm>
            <a:off x="662238" y="2295164"/>
            <a:ext cx="2851429" cy="663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73331"/>
              </a:buClr>
              <a:buSzPts val="4400"/>
              <a:buNone/>
              <a:defRPr b="1" sz="4400">
                <a:solidFill>
                  <a:srgbClr val="E7333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8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5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5"/>
          <p:cNvSpPr txBox="1"/>
          <p:nvPr>
            <p:ph idx="2" type="body"/>
          </p:nvPr>
        </p:nvSpPr>
        <p:spPr>
          <a:xfrm>
            <a:off x="662238" y="2958355"/>
            <a:ext cx="2851429" cy="2929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23E88"/>
              </a:buClr>
              <a:buSzPts val="21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8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5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55"/>
          <p:cNvSpPr txBox="1"/>
          <p:nvPr>
            <p:ph idx="3" type="body"/>
          </p:nvPr>
        </p:nvSpPr>
        <p:spPr>
          <a:xfrm>
            <a:off x="4645810" y="2295164"/>
            <a:ext cx="2849272" cy="663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73331"/>
              </a:buClr>
              <a:buSzPts val="4400"/>
              <a:buNone/>
              <a:defRPr b="1" sz="4400">
                <a:solidFill>
                  <a:srgbClr val="E7333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8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5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5"/>
          <p:cNvSpPr txBox="1"/>
          <p:nvPr>
            <p:ph idx="4" type="body"/>
          </p:nvPr>
        </p:nvSpPr>
        <p:spPr>
          <a:xfrm>
            <a:off x="4645810" y="2958355"/>
            <a:ext cx="2849272" cy="2929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23E88"/>
              </a:buClr>
              <a:buSzPts val="21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8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5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55"/>
          <p:cNvSpPr txBox="1"/>
          <p:nvPr>
            <p:ph idx="5" type="body"/>
          </p:nvPr>
        </p:nvSpPr>
        <p:spPr>
          <a:xfrm>
            <a:off x="8668464" y="2303844"/>
            <a:ext cx="2846601" cy="663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73331"/>
              </a:buClr>
              <a:buSzPts val="4400"/>
              <a:buNone/>
              <a:defRPr b="1" sz="4400">
                <a:solidFill>
                  <a:srgbClr val="E7333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8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5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5"/>
          <p:cNvSpPr txBox="1"/>
          <p:nvPr>
            <p:ph idx="6" type="body"/>
          </p:nvPr>
        </p:nvSpPr>
        <p:spPr>
          <a:xfrm>
            <a:off x="8668464" y="2967035"/>
            <a:ext cx="2846601" cy="2929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23E88"/>
              </a:buClr>
              <a:buSzPts val="21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8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50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23E88"/>
              </a:buClr>
              <a:buSzPts val="1350"/>
              <a:buNone/>
              <a:defRPr>
                <a:solidFill>
                  <a:srgbClr val="023E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7" name="Google Shape;4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12117" y="6172199"/>
            <a:ext cx="979080" cy="3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59" y="6409496"/>
            <a:ext cx="899740" cy="1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5"/>
          <p:cNvSpPr txBox="1"/>
          <p:nvPr>
            <p:ph type="title"/>
          </p:nvPr>
        </p:nvSpPr>
        <p:spPr>
          <a:xfrm>
            <a:off x="542318" y="387580"/>
            <a:ext cx="10515600" cy="8569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3E88"/>
              </a:buClr>
              <a:buSzPts val="3300"/>
              <a:buFont typeface="Arial"/>
              <a:buNone/>
              <a:defRPr b="1">
                <a:solidFill>
                  <a:srgbClr val="023E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pitola prezentace">
  <p:cSld name="kapitola prezentace">
    <p:bg>
      <p:bgPr>
        <a:solidFill>
          <a:srgbClr val="E7333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6"/>
          <p:cNvSpPr txBox="1"/>
          <p:nvPr>
            <p:ph type="title"/>
          </p:nvPr>
        </p:nvSpPr>
        <p:spPr>
          <a:xfrm>
            <a:off x="1584062" y="15770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" name="Google Shape;52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2949" y="6409496"/>
            <a:ext cx="896750" cy="10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2117" y="6172199"/>
            <a:ext cx="982364" cy="364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věr">
  <p:cSld name="závěr">
    <p:bg>
      <p:bgPr>
        <a:solidFill>
          <a:srgbClr val="023E88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7"/>
          <p:cNvSpPr txBox="1"/>
          <p:nvPr>
            <p:ph type="title"/>
          </p:nvPr>
        </p:nvSpPr>
        <p:spPr>
          <a:xfrm>
            <a:off x="1949007" y="1539749"/>
            <a:ext cx="822931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7"/>
          <p:cNvSpPr txBox="1"/>
          <p:nvPr>
            <p:ph idx="1" type="body"/>
          </p:nvPr>
        </p:nvSpPr>
        <p:spPr>
          <a:xfrm>
            <a:off x="1949008" y="3628720"/>
            <a:ext cx="8229313" cy="1197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7" name="Google Shape;57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2949" y="6409496"/>
            <a:ext cx="896750" cy="10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3445" y="4825999"/>
            <a:ext cx="1836055" cy="681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5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hyperlink" Target="https://www.chmi.cz/letectvi/aktualni-pocasi-pro-letani/zpravy-metar-speci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chmi.cz/letectvi/aktualni-pocasi-pro-letani/zpravy-metar-speci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hyperlink" Target="https://www.chmi.cz/w/11782-ostrava-mosnov-metar?c=49.6919,18.1128,10&amp;l=lokality,ZTM" TargetMode="External"/><Relationship Id="rId5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chmi.cz/namerena-data/radar-nowcast/srazky-a-blesky?t=202601051140&amp;c=50.0000,15.8258,7&amp;l=radary,ZTM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35.png"/><Relationship Id="rId13" Type="http://schemas.openxmlformats.org/officeDocument/2006/relationships/image" Target="../media/image38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chmi.cz/namerena-data/geostacionarni-druzice/cloud-type?t=202601051310&amp;c=48.7612,14.2009,7&amp;l=EUR,druzice-geo-cloud-cz,druzice-geo-cloud-ce,druzice-geo-cloud-eu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www.chmi.cz/namerena-data/geostacionarni-druzice/sandwich-ir-bt?t=202601051120&amp;c=49.8443,14.7062,8&amp;l=EUR,druzice-bt-cz,druzice-bt-ce,druzice-bt-eu" TargetMode="External"/><Relationship Id="rId15" Type="http://schemas.openxmlformats.org/officeDocument/2006/relationships/image" Target="../media/image44.png"/><Relationship Id="rId14" Type="http://schemas.openxmlformats.org/officeDocument/2006/relationships/image" Target="../media/image31.png"/><Relationship Id="rId5" Type="http://schemas.openxmlformats.org/officeDocument/2006/relationships/hyperlink" Target="https://www.chmi.cz/namerena-data/geostacionarni-druzice/24h-m?t=202601051120&amp;c=49.8351,14.7017,8&amp;l=EUR,druzice-24m-cz,druzice-24m-ce,druzice-24m-eu" TargetMode="External"/><Relationship Id="rId6" Type="http://schemas.openxmlformats.org/officeDocument/2006/relationships/image" Target="../media/image30.png"/><Relationship Id="rId7" Type="http://schemas.openxmlformats.org/officeDocument/2006/relationships/hyperlink" Target="https://www.chmi.cz/namerena-data/geostacionarni-druzice/vis-ir?t=202601051120&amp;c=49.8311,14.6810,8&amp;l=EUR,druzice-visir-cz,druzice-visir-ce,druzice-visir-eu" TargetMode="External"/><Relationship Id="rId8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chmi.cz/namerena-data/webkamery?c=50.0000,15.8258,8&amp;l=webkamery,ZTM" TargetMode="External"/><Relationship Id="rId4" Type="http://schemas.openxmlformats.org/officeDocument/2006/relationships/image" Target="../media/image5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chmi.cz/namerena-data/webkamery?c=50.0000,15.8258,8&amp;l=webkamery,ZTM" TargetMode="External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hyperlink" Target="https://www.chmi.cz/letectvi/textove-predpovedi-pro-letani/predpoved-pro-sportovni-letani-v-cr" TargetMode="External"/><Relationship Id="rId9" Type="http://schemas.openxmlformats.org/officeDocument/2006/relationships/image" Target="../media/image40.png"/><Relationship Id="rId5" Type="http://schemas.openxmlformats.org/officeDocument/2006/relationships/image" Target="../media/image37.png"/><Relationship Id="rId6" Type="http://schemas.openxmlformats.org/officeDocument/2006/relationships/hyperlink" Target="https://www.chmi.cz/letectvi/predpovedi-pro-letani/swl-mapa" TargetMode="External"/><Relationship Id="rId7" Type="http://schemas.openxmlformats.org/officeDocument/2006/relationships/image" Target="../media/image41.png"/><Relationship Id="rId8" Type="http://schemas.openxmlformats.org/officeDocument/2006/relationships/hyperlink" Target="https://www.chmi.cz/letectvi/textove-predpovedi-pro-letani/letova-predpoved-pro-fir-praha-eng" TargetMode="External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chmi.cz/predpoved-pocasi/aladin/rychlost-a-smer-vetru?t=202601041600&amp;c=49.7899,16.5399,7&amp;l=kraje,vitr-smer-displaylevel2,vitr-smer-displaylevel1,vitr,ZTM" TargetMode="External"/><Relationship Id="rId4" Type="http://schemas.openxmlformats.org/officeDocument/2006/relationships/image" Target="../media/image47.png"/><Relationship Id="rId9" Type="http://schemas.openxmlformats.org/officeDocument/2006/relationships/hyperlink" Target="https://www.chmi.cz/predpoved-pocasi/aladin/srazky?t=202601072000&amp;c=50.0000,15.8258,8&amp;l=kraje,snih,srazky,ZTM" TargetMode="External"/><Relationship Id="rId5" Type="http://schemas.openxmlformats.org/officeDocument/2006/relationships/hyperlink" Target="https://www.chmi.cz/predpoved-pocasi/aladin/oblacnost?t=202601041600&amp;c=49.7899,16.5399,7&amp;l=kraje,oblacnost,ZTM" TargetMode="External"/><Relationship Id="rId6" Type="http://schemas.openxmlformats.org/officeDocument/2006/relationships/image" Target="../media/image53.png"/><Relationship Id="rId7" Type="http://schemas.openxmlformats.org/officeDocument/2006/relationships/hyperlink" Target="https://www.chmi.cz/predpoved-pocasi/aladin/vlhkost-vzduchu?t=202601041600&amp;c=49.7899,16.5399,7&amp;l=kraje,vlhkost,ZTM" TargetMode="External"/><Relationship Id="rId8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hyperlink" Target="https://www.chmi.cz/letectvi/predpovedi-pro-letani/predpoved-prizemniho-vetru?t=202601042200&amp;c=50.0000,15.8258,7&amp;l=prizemni-vitr,ZTM" TargetMode="External"/><Relationship Id="rId5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hyperlink" Target="https://www.chmi.cz/letectvi/textove-predpovedi-pro-letani/predpovedi-taf" TargetMode="External"/><Relationship Id="rId5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hyperlink" Target="https://www.chmi.cz/letectvi/textove-predpovedi-pro-letani/predpovedi-taf" TargetMode="External"/><Relationship Id="rId5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chmi.cz/web/chmi.cz/w/133-horice" TargetMode="External"/><Relationship Id="rId4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chmi.cz/web/chmi.cz/w/133-horice" TargetMode="External"/><Relationship Id="rId4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hyperlink" Target="https://www.chmi.cz/w/l0047-horice-meteogram" TargetMode="External"/><Relationship Id="rId5" Type="http://schemas.openxmlformats.org/officeDocument/2006/relationships/image" Target="../media/image5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hyperlink" Target="https://www.chmi.cz/letectvi/sportovni/l0047-horice-predpoved" TargetMode="External"/><Relationship Id="rId5" Type="http://schemas.openxmlformats.org/officeDocument/2006/relationships/image" Target="../media/image6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Relationship Id="rId4" Type="http://schemas.openxmlformats.org/officeDocument/2006/relationships/hyperlink" Target="https://www.chmi.cz/w/l0047-horice-meteogram" TargetMode="External"/><Relationship Id="rId5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Relationship Id="rId4" Type="http://schemas.openxmlformats.org/officeDocument/2006/relationships/hyperlink" Target="https://www.chmi.cz/letectvi/predpovedi-pro-letani/predpoved-dohlednosti?t=202601051200&amp;c=50.0000,15.2655,7&amp;l=dohlednost,ZTM" TargetMode="External"/><Relationship Id="rId5" Type="http://schemas.openxmlformats.org/officeDocument/2006/relationships/image" Target="../media/image6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png"/><Relationship Id="rId4" Type="http://schemas.openxmlformats.org/officeDocument/2006/relationships/hyperlink" Target="https://www.chmi.cz/letectvi/aerologicka-data/11520-praha-libus-emagram-100hpa?c=50.0078,14.4469,10&amp;l=lokality,trajectory,ZTM" TargetMode="External"/><Relationship Id="rId5" Type="http://schemas.openxmlformats.org/officeDocument/2006/relationships/image" Target="../media/image5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png"/><Relationship Id="rId4" Type="http://schemas.openxmlformats.org/officeDocument/2006/relationships/hyperlink" Target="https://www.chmi.cz/letectvi/aerologicka-data/11520-praha-libus-emagram-100hpa?c=50.0078,14.4469,10&amp;l=lokality,trajectory,ZTM" TargetMode="External"/><Relationship Id="rId5" Type="http://schemas.openxmlformats.org/officeDocument/2006/relationships/image" Target="../media/image6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chmi.cz/" TargetMode="External"/><Relationship Id="rId4" Type="http://schemas.openxmlformats.org/officeDocument/2006/relationships/image" Target="../media/image7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png"/><Relationship Id="rId4" Type="http://schemas.openxmlformats.org/officeDocument/2006/relationships/hyperlink" Target="https://www.chmi.cz/letectvi/sportovni/12425-wroclaw-pseudosondaz-emagram-500hpa?c=51.1130,16.8811,10&amp;l=lokality,ZTM" TargetMode="External"/><Relationship Id="rId5" Type="http://schemas.openxmlformats.org/officeDocument/2006/relationships/image" Target="../media/image6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png"/><Relationship Id="rId4" Type="http://schemas.openxmlformats.org/officeDocument/2006/relationships/hyperlink" Target="https://www.chmi.cz/letectvi/sportovni/l0033-telc-trajektorie-letu-balonu?c=49.3498,15.2783,10&amp;t=202601051100&amp;l=lokality,trajectory_balon,ZTM" TargetMode="External"/><Relationship Id="rId5" Type="http://schemas.openxmlformats.org/officeDocument/2006/relationships/image" Target="../media/image64.png"/><Relationship Id="rId6" Type="http://schemas.openxmlformats.org/officeDocument/2006/relationships/image" Target="../media/image6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6.png"/><Relationship Id="rId4" Type="http://schemas.openxmlformats.org/officeDocument/2006/relationships/hyperlink" Target="https://www.chmi.cz/letectvi/sportovni/l0051-chomutov-cape?t=202601051300&amp;c=49.8005,14.6428,10&amp;l=lokality,cape,ZTM" TargetMode="External"/><Relationship Id="rId5" Type="http://schemas.openxmlformats.org/officeDocument/2006/relationships/image" Target="../media/image67.png"/><Relationship Id="rId6" Type="http://schemas.openxmlformats.org/officeDocument/2006/relationships/image" Target="../media/image6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8.png"/><Relationship Id="rId4" Type="http://schemas.openxmlformats.org/officeDocument/2006/relationships/hyperlink" Target="https://www.chmi.cz/o-chmu/produkty-a-sluzby/meteorologicke-sluzby-civilnimu-letectvi" TargetMode="External"/><Relationship Id="rId5" Type="http://schemas.openxmlformats.org/officeDocument/2006/relationships/image" Target="../media/image6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chmi.cz/" TargetMode="External"/><Relationship Id="rId4" Type="http://schemas.openxmlformats.org/officeDocument/2006/relationships/image" Target="../media/image7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chmi.cz/" TargetMode="External"/><Relationship Id="rId4" Type="http://schemas.openxmlformats.org/officeDocument/2006/relationships/image" Target="../media/image7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chmi.cz/letectvi" TargetMode="External"/><Relationship Id="rId4" Type="http://schemas.openxmlformats.org/officeDocument/2006/relationships/image" Target="../media/image7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hyperlink" Target="https://www.chmi.cz/letectvi/sigmet-vystrahy-pro-letiste" TargetMode="External"/><Relationship Id="rId5" Type="http://schemas.openxmlformats.org/officeDocument/2006/relationships/image" Target="../media/image16.png"/><Relationship Id="rId6" Type="http://schemas.openxmlformats.org/officeDocument/2006/relationships/hyperlink" Target="https://www.chmi.cz/letectvi/sigmet-vystrahy-pro-letiste" TargetMode="External"/><Relationship Id="rId7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gif"/><Relationship Id="rId4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hyperlink" Target="https://www.chmi.cz/letectvi/aktualni-pocasi-pro-letani/aktualni-pocasi-pro-letani-v-cr" TargetMode="External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6482" y="736121"/>
            <a:ext cx="2848008" cy="538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068" y="250887"/>
            <a:ext cx="8931414" cy="66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1617" y="2275578"/>
            <a:ext cx="6744477" cy="340878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/>
          <p:nvPr/>
        </p:nvSpPr>
        <p:spPr>
          <a:xfrm>
            <a:off x="9133374" y="2309566"/>
            <a:ext cx="2508730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485" y="630388"/>
            <a:ext cx="8692834" cy="574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76812" y="736121"/>
            <a:ext cx="2848008" cy="538575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/>
          <p:nvPr/>
        </p:nvSpPr>
        <p:spPr>
          <a:xfrm>
            <a:off x="9133374" y="2309566"/>
            <a:ext cx="2508730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5719" y="687745"/>
            <a:ext cx="2903941" cy="548251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/>
          <p:nvPr/>
        </p:nvSpPr>
        <p:spPr>
          <a:xfrm>
            <a:off x="9133374" y="4722825"/>
            <a:ext cx="2178791" cy="801281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1840" y="590304"/>
            <a:ext cx="8649450" cy="567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7154" y="266844"/>
            <a:ext cx="9955328" cy="6324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7035" y="3525625"/>
            <a:ext cx="5923961" cy="323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230" y="3525625"/>
            <a:ext cx="5861961" cy="321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63914" y="115909"/>
            <a:ext cx="5888855" cy="323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9231" y="100685"/>
            <a:ext cx="5908710" cy="324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8084" y="125337"/>
            <a:ext cx="1958510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883802" y="134763"/>
            <a:ext cx="1158340" cy="388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8084" y="6301742"/>
            <a:ext cx="1127858" cy="419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434183" y="6343458"/>
            <a:ext cx="1607959" cy="39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792867" y="2948898"/>
            <a:ext cx="2606266" cy="960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1190" y="49237"/>
            <a:ext cx="9449619" cy="67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8828" y="30185"/>
            <a:ext cx="9274344" cy="6797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1226" y="525544"/>
            <a:ext cx="2780997" cy="580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7136" y="218912"/>
            <a:ext cx="4459734" cy="305218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7"/>
          <p:cNvSpPr/>
          <p:nvPr/>
        </p:nvSpPr>
        <p:spPr>
          <a:xfrm>
            <a:off x="9171082" y="2187015"/>
            <a:ext cx="2664006" cy="499623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7"/>
          <p:cNvSpPr/>
          <p:nvPr/>
        </p:nvSpPr>
        <p:spPr>
          <a:xfrm>
            <a:off x="9171082" y="2697632"/>
            <a:ext cx="2664006" cy="573469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68039" y="2604765"/>
            <a:ext cx="4763712" cy="424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7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52919" y="1400255"/>
            <a:ext cx="4533712" cy="339694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7"/>
          <p:cNvSpPr/>
          <p:nvPr/>
        </p:nvSpPr>
        <p:spPr>
          <a:xfrm>
            <a:off x="9172654" y="3585326"/>
            <a:ext cx="1594880" cy="411641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2958" y="60996"/>
            <a:ext cx="5103042" cy="329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80842" y="60996"/>
            <a:ext cx="5103042" cy="326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2709" t="0"/>
          <a:stretch/>
        </p:blipFill>
        <p:spPr>
          <a:xfrm>
            <a:off x="992959" y="3431151"/>
            <a:ext cx="5103042" cy="336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8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180842" y="3420111"/>
            <a:ext cx="5133790" cy="3376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60633" y="2883482"/>
            <a:ext cx="3440415" cy="940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97332" y="610211"/>
            <a:ext cx="2799295" cy="563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34831" l="0" r="24617" t="8636"/>
          <a:stretch/>
        </p:blipFill>
        <p:spPr>
          <a:xfrm>
            <a:off x="84780" y="348789"/>
            <a:ext cx="8948877" cy="622169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9"/>
          <p:cNvSpPr/>
          <p:nvPr/>
        </p:nvSpPr>
        <p:spPr>
          <a:xfrm>
            <a:off x="9133374" y="2818613"/>
            <a:ext cx="1877133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 txBox="1"/>
          <p:nvPr>
            <p:ph idx="1" type="subTitle"/>
          </p:nvPr>
        </p:nvSpPr>
        <p:spPr>
          <a:xfrm>
            <a:off x="1568188" y="466952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cs-CZ"/>
              <a:t>Mgr. Tereza Nováková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cs-CZ"/>
              <a:t>Odbor letecké meteorologie</a:t>
            </a:r>
            <a:endParaRPr/>
          </a:p>
        </p:txBody>
      </p:sp>
      <p:sp>
        <p:nvSpPr>
          <p:cNvPr id="149" name="Google Shape;149;p2"/>
          <p:cNvSpPr txBox="1"/>
          <p:nvPr>
            <p:ph idx="4294967295" type="ctrTitle"/>
          </p:nvPr>
        </p:nvSpPr>
        <p:spPr>
          <a:xfrm>
            <a:off x="1568189" y="1393459"/>
            <a:ext cx="9144000" cy="2301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cs-CZ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Nové webové stránky ČHMÚ</a:t>
            </a:r>
            <a:br>
              <a:rPr b="1" i="0" lang="cs-CZ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cs-CZ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 kontextu předletové přípravy</a:t>
            </a:r>
            <a:endParaRPr b="1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1226" y="525544"/>
            <a:ext cx="2780997" cy="580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9545" y="284172"/>
            <a:ext cx="8105345" cy="627080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0"/>
          <p:cNvSpPr/>
          <p:nvPr/>
        </p:nvSpPr>
        <p:spPr>
          <a:xfrm>
            <a:off x="9133374" y="3233391"/>
            <a:ext cx="2178791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1226" y="525544"/>
            <a:ext cx="2780997" cy="580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532" y="389056"/>
            <a:ext cx="8557270" cy="606103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1"/>
          <p:cNvSpPr/>
          <p:nvPr/>
        </p:nvSpPr>
        <p:spPr>
          <a:xfrm>
            <a:off x="9133374" y="3233391"/>
            <a:ext cx="2178791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149" y="715993"/>
            <a:ext cx="11721701" cy="542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9201"/>
            <a:ext cx="12192000" cy="583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5719" y="687745"/>
            <a:ext cx="2903941" cy="548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675" y="0"/>
            <a:ext cx="82674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4"/>
          <p:cNvSpPr/>
          <p:nvPr/>
        </p:nvSpPr>
        <p:spPr>
          <a:xfrm>
            <a:off x="9133374" y="3676452"/>
            <a:ext cx="2178791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5719" y="687745"/>
            <a:ext cx="2903941" cy="548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698" y="996252"/>
            <a:ext cx="8983744" cy="453536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5"/>
          <p:cNvSpPr/>
          <p:nvPr/>
        </p:nvSpPr>
        <p:spPr>
          <a:xfrm>
            <a:off x="9133374" y="3676452"/>
            <a:ext cx="2178791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5719" y="687745"/>
            <a:ext cx="2903941" cy="548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567" y="598601"/>
            <a:ext cx="8706868" cy="557165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6"/>
          <p:cNvSpPr/>
          <p:nvPr/>
        </p:nvSpPr>
        <p:spPr>
          <a:xfrm>
            <a:off x="9133374" y="3676452"/>
            <a:ext cx="2178791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5379" y="592288"/>
            <a:ext cx="2936831" cy="567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33819" l="0" r="24681" t="8706"/>
          <a:stretch/>
        </p:blipFill>
        <p:spPr>
          <a:xfrm>
            <a:off x="56410" y="306371"/>
            <a:ext cx="8801795" cy="608500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7"/>
          <p:cNvSpPr/>
          <p:nvPr/>
        </p:nvSpPr>
        <p:spPr>
          <a:xfrm>
            <a:off x="9020251" y="3337084"/>
            <a:ext cx="1830002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4891" y="457369"/>
            <a:ext cx="2923995" cy="574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198" y="221500"/>
            <a:ext cx="7653109" cy="64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>
            <a:off x="9076812" y="3459635"/>
            <a:ext cx="2423889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4891" y="457369"/>
            <a:ext cx="2923995" cy="574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3113" y="641912"/>
            <a:ext cx="8496540" cy="528754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9"/>
          <p:cNvSpPr/>
          <p:nvPr/>
        </p:nvSpPr>
        <p:spPr>
          <a:xfrm>
            <a:off x="9076812" y="3459635"/>
            <a:ext cx="2423889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94574"/>
            <a:ext cx="12192000" cy="5742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4891" y="447942"/>
            <a:ext cx="2923995" cy="574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4519" y="232108"/>
            <a:ext cx="7888779" cy="642128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0"/>
          <p:cNvSpPr/>
          <p:nvPr/>
        </p:nvSpPr>
        <p:spPr>
          <a:xfrm>
            <a:off x="9076813" y="5081048"/>
            <a:ext cx="2103378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9732" y="629886"/>
            <a:ext cx="2860973" cy="559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9755" y="172787"/>
            <a:ext cx="8068637" cy="649357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1"/>
          <p:cNvSpPr/>
          <p:nvPr/>
        </p:nvSpPr>
        <p:spPr>
          <a:xfrm>
            <a:off x="9123947" y="3139125"/>
            <a:ext cx="2423889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ticový klíč" id="358" name="Google Shape;358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88636" y="2535811"/>
            <a:ext cx="2091178" cy="2091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9732" y="629886"/>
            <a:ext cx="2860973" cy="559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171" y="813951"/>
            <a:ext cx="8821802" cy="503066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2"/>
          <p:cNvSpPr/>
          <p:nvPr/>
        </p:nvSpPr>
        <p:spPr>
          <a:xfrm>
            <a:off x="9142801" y="3459635"/>
            <a:ext cx="1339807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ticový klíč" id="366" name="Google Shape;36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88636" y="2535811"/>
            <a:ext cx="2091178" cy="2091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4166" y="895901"/>
            <a:ext cx="2744843" cy="506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3354" y="567965"/>
            <a:ext cx="8620999" cy="572207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3"/>
          <p:cNvSpPr/>
          <p:nvPr/>
        </p:nvSpPr>
        <p:spPr>
          <a:xfrm>
            <a:off x="9133374" y="4477731"/>
            <a:ext cx="2423888" cy="556181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4"/>
          <p:cNvSpPr txBox="1"/>
          <p:nvPr>
            <p:ph type="title"/>
          </p:nvPr>
        </p:nvSpPr>
        <p:spPr>
          <a:xfrm>
            <a:off x="0" y="91452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cs-CZ" sz="2800"/>
              <a:t>Děkuji za pozornost</a:t>
            </a:r>
            <a:endParaRPr/>
          </a:p>
        </p:txBody>
      </p:sp>
      <p:sp>
        <p:nvSpPr>
          <p:cNvPr id="381" name="Google Shape;381;p34"/>
          <p:cNvSpPr txBox="1"/>
          <p:nvPr>
            <p:ph idx="1" type="body"/>
          </p:nvPr>
        </p:nvSpPr>
        <p:spPr>
          <a:xfrm>
            <a:off x="697574" y="1225475"/>
            <a:ext cx="10528800" cy="5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i="0" lang="cs-CZ" sz="2400"/>
              <a:t>Seminář pro uživatele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i="0" lang="cs-CZ" sz="2000"/>
              <a:t>	Kdy: únor-březen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i="0" lang="cs-CZ" sz="2000"/>
              <a:t>	Kde: Centrální předpovědní pracoviště Praha - Komořany + on-line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i="0" lang="cs-CZ" sz="2000"/>
              <a:t>	Registrace a další podrobnosti budou zveřejněny v aktualitách na www.chmi.cz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i="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i="0" lang="cs-CZ" sz="2400"/>
              <a:t>Připomínky prosíme zasílat na: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cs-CZ" sz="2000"/>
              <a:t>	novyweb@chmi.cz </a:t>
            </a:r>
            <a:r>
              <a:rPr i="0" lang="cs-CZ" sz="2000"/>
              <a:t>– všeobecné</a:t>
            </a:r>
            <a:endParaRPr i="0"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cs-CZ" sz="2000"/>
              <a:t>	mwo.praha@chmi.cz</a:t>
            </a:r>
            <a:r>
              <a:rPr i="0" lang="cs-CZ" sz="2000"/>
              <a:t> (Odbor letecké meteorologie) – letecký obsah</a:t>
            </a:r>
            <a:r>
              <a:rPr lang="cs-CZ" sz="2000"/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i="0" lang="cs-CZ" sz="2400"/>
              <a:t>Dotazy?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56639"/>
            <a:ext cx="12192000" cy="574472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"/>
          <p:cNvSpPr/>
          <p:nvPr/>
        </p:nvSpPr>
        <p:spPr>
          <a:xfrm>
            <a:off x="7700500" y="5429838"/>
            <a:ext cx="3649372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5892125" y="718004"/>
            <a:ext cx="1046002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61136"/>
            <a:ext cx="12192000" cy="573572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/>
          <p:nvPr/>
        </p:nvSpPr>
        <p:spPr>
          <a:xfrm>
            <a:off x="4127740" y="3836708"/>
            <a:ext cx="3677653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6796725" y="718004"/>
            <a:ext cx="1338607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58889"/>
            <a:ext cx="12192000" cy="574022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/>
          <p:nvPr/>
        </p:nvSpPr>
        <p:spPr>
          <a:xfrm>
            <a:off x="9208788" y="2205871"/>
            <a:ext cx="2367327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1745" y="1209365"/>
            <a:ext cx="3353268" cy="443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48262" l="0" r="24574" t="23818"/>
          <a:stretch/>
        </p:blipFill>
        <p:spPr>
          <a:xfrm>
            <a:off x="120628" y="-9427"/>
            <a:ext cx="7012798" cy="45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9144" t="0"/>
          <a:stretch/>
        </p:blipFill>
        <p:spPr>
          <a:xfrm>
            <a:off x="1277223" y="2459557"/>
            <a:ext cx="7214521" cy="42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/>
          <p:nvPr/>
        </p:nvSpPr>
        <p:spPr>
          <a:xfrm>
            <a:off x="8577191" y="1960772"/>
            <a:ext cx="3178034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1955" y="3789575"/>
            <a:ext cx="3268882" cy="3087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8"/>
          <p:cNvSpPr txBox="1"/>
          <p:nvPr/>
        </p:nvSpPr>
        <p:spPr>
          <a:xfrm>
            <a:off x="377073" y="301658"/>
            <a:ext cx="535442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3600" u="none" cap="none" strike="noStrike">
                <a:solidFill>
                  <a:srgbClr val="14387F"/>
                </a:solidFill>
                <a:latin typeface="Arial Black"/>
                <a:ea typeface="Arial Black"/>
                <a:cs typeface="Arial Black"/>
                <a:sym typeface="Arial Black"/>
              </a:rPr>
              <a:t>Synoptická mapa</a:t>
            </a:r>
            <a:endParaRPr/>
          </a:p>
        </p:txBody>
      </p:sp>
      <p:pic>
        <p:nvPicPr>
          <p:cNvPr descr="pixel illustration loading icon progress bar 11844477 Vector Art at Vecteezy" id="193" name="Google Shape;193;p8"/>
          <p:cNvPicPr preferRelativeResize="0"/>
          <p:nvPr/>
        </p:nvPicPr>
        <p:blipFill rotWithShape="1">
          <a:blip r:embed="rId4">
            <a:alphaModFix/>
          </a:blip>
          <a:srcRect b="30548" l="-2337" r="2337" t="29314"/>
          <a:stretch/>
        </p:blipFill>
        <p:spPr>
          <a:xfrm>
            <a:off x="4772697" y="2897859"/>
            <a:ext cx="2646606" cy="1062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6482" y="736121"/>
            <a:ext cx="2848008" cy="538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191" y="656765"/>
            <a:ext cx="9039291" cy="538575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/>
          <p:nvPr/>
        </p:nvSpPr>
        <p:spPr>
          <a:xfrm>
            <a:off x="9133374" y="1960776"/>
            <a:ext cx="2508730" cy="46191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2025-12-21T08:38:51Z</dcterms:created>
  <dc:creator>pr-olm-meteo PR</dc:creator>
</cp:coreProperties>
</file>